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96" r:id="rId1"/>
    <p:sldMasterId id="2147483708" r:id="rId2"/>
    <p:sldMasterId id="2147483744" r:id="rId3"/>
  </p:sldMasterIdLst>
  <p:notesMasterIdLst>
    <p:notesMasterId r:id="rId93"/>
  </p:notesMasterIdLst>
  <p:sldIdLst>
    <p:sldId id="617" r:id="rId4"/>
    <p:sldId id="1252" r:id="rId5"/>
    <p:sldId id="1313" r:id="rId6"/>
    <p:sldId id="1153" r:id="rId7"/>
    <p:sldId id="1314" r:id="rId8"/>
    <p:sldId id="1305" r:id="rId9"/>
    <p:sldId id="1263" r:id="rId10"/>
    <p:sldId id="1373" r:id="rId11"/>
    <p:sldId id="1308" r:id="rId12"/>
    <p:sldId id="1310" r:id="rId13"/>
    <p:sldId id="1311" r:id="rId14"/>
    <p:sldId id="1315" r:id="rId15"/>
    <p:sldId id="1316" r:id="rId16"/>
    <p:sldId id="1317" r:id="rId17"/>
    <p:sldId id="1319" r:id="rId18"/>
    <p:sldId id="1318" r:id="rId19"/>
    <p:sldId id="1320" r:id="rId20"/>
    <p:sldId id="1360" r:id="rId21"/>
    <p:sldId id="1361" r:id="rId22"/>
    <p:sldId id="1306" r:id="rId23"/>
    <p:sldId id="1307" r:id="rId24"/>
    <p:sldId id="1321" r:id="rId25"/>
    <p:sldId id="1076" r:id="rId26"/>
    <p:sldId id="1329" r:id="rId27"/>
    <p:sldId id="1331" r:id="rId28"/>
    <p:sldId id="1333" r:id="rId29"/>
    <p:sldId id="1332" r:id="rId30"/>
    <p:sldId id="1335" r:id="rId31"/>
    <p:sldId id="1334" r:id="rId32"/>
    <p:sldId id="1330" r:id="rId33"/>
    <p:sldId id="1336" r:id="rId34"/>
    <p:sldId id="1339" r:id="rId35"/>
    <p:sldId id="1338" r:id="rId36"/>
    <p:sldId id="1340" r:id="rId37"/>
    <p:sldId id="1341" r:id="rId38"/>
    <p:sldId id="1342" r:id="rId39"/>
    <p:sldId id="1343" r:id="rId40"/>
    <p:sldId id="1344" r:id="rId41"/>
    <p:sldId id="1345" r:id="rId42"/>
    <p:sldId id="1346" r:id="rId43"/>
    <p:sldId id="1337" r:id="rId44"/>
    <p:sldId id="1362" r:id="rId45"/>
    <p:sldId id="1363" r:id="rId46"/>
    <p:sldId id="1323" r:id="rId47"/>
    <p:sldId id="1324" r:id="rId48"/>
    <p:sldId id="1322" r:id="rId49"/>
    <p:sldId id="1155" r:id="rId50"/>
    <p:sldId id="1266" r:id="rId51"/>
    <p:sldId id="1326" r:id="rId52"/>
    <p:sldId id="1265" r:id="rId53"/>
    <p:sldId id="1327" r:id="rId54"/>
    <p:sldId id="1267" r:id="rId55"/>
    <p:sldId id="1347" r:id="rId56"/>
    <p:sldId id="1348" r:id="rId57"/>
    <p:sldId id="1349" r:id="rId58"/>
    <p:sldId id="1350" r:id="rId59"/>
    <p:sldId id="1351" r:id="rId60"/>
    <p:sldId id="1268" r:id="rId61"/>
    <p:sldId id="1352" r:id="rId62"/>
    <p:sldId id="1328" r:id="rId63"/>
    <p:sldId id="1185" r:id="rId64"/>
    <p:sldId id="1269" r:id="rId65"/>
    <p:sldId id="1184" r:id="rId66"/>
    <p:sldId id="1353" r:id="rId67"/>
    <p:sldId id="1270" r:id="rId68"/>
    <p:sldId id="1271" r:id="rId69"/>
    <p:sldId id="1272" r:id="rId70"/>
    <p:sldId id="1186" r:id="rId71"/>
    <p:sldId id="1154" r:id="rId72"/>
    <p:sldId id="1077" r:id="rId73"/>
    <p:sldId id="1195" r:id="rId74"/>
    <p:sldId id="1273" r:id="rId75"/>
    <p:sldId id="1354" r:id="rId76"/>
    <p:sldId id="1355" r:id="rId77"/>
    <p:sldId id="1357" r:id="rId78"/>
    <p:sldId id="1364" r:id="rId79"/>
    <p:sldId id="1365" r:id="rId80"/>
    <p:sldId id="1197" r:id="rId81"/>
    <p:sldId id="1358" r:id="rId82"/>
    <p:sldId id="1366" r:id="rId83"/>
    <p:sldId id="1367" r:id="rId84"/>
    <p:sldId id="1368" r:id="rId85"/>
    <p:sldId id="1369" r:id="rId86"/>
    <p:sldId id="1274" r:id="rId87"/>
    <p:sldId id="1275" r:id="rId88"/>
    <p:sldId id="1370" r:id="rId89"/>
    <p:sldId id="1371" r:id="rId90"/>
    <p:sldId id="1372" r:id="rId91"/>
    <p:sldId id="1297" r:id="rId9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张 江" initials="张" lastIdx="1" clrIdx="0">
    <p:extLst>
      <p:ext uri="{19B8F6BF-5375-455C-9EA6-DF929625EA0E}">
        <p15:presenceInfo xmlns:p15="http://schemas.microsoft.com/office/powerpoint/2012/main" userId="f83a269fd8b6ef2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24726"/>
    <a:srgbClr val="FF9394"/>
    <a:srgbClr val="C9751D"/>
    <a:srgbClr val="EC8922"/>
    <a:srgbClr val="FF7200"/>
    <a:srgbClr val="0432FF"/>
    <a:srgbClr val="00FA09"/>
    <a:srgbClr val="FF40FF"/>
    <a:srgbClr val="D24626"/>
    <a:srgbClr val="FF98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4092" autoAdjust="0"/>
    <p:restoredTop sz="86490" autoAdjust="0"/>
  </p:normalViewPr>
  <p:slideViewPr>
    <p:cSldViewPr snapToGrid="0">
      <p:cViewPr varScale="1">
        <p:scale>
          <a:sx n="111" d="100"/>
          <a:sy n="111" d="100"/>
        </p:scale>
        <p:origin x="248" y="496"/>
      </p:cViewPr>
      <p:guideLst/>
    </p:cSldViewPr>
  </p:slideViewPr>
  <p:outlineViewPr>
    <p:cViewPr>
      <p:scale>
        <a:sx n="33" d="100"/>
        <a:sy n="33" d="100"/>
      </p:scale>
      <p:origin x="0" y="-1041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84" Type="http://schemas.openxmlformats.org/officeDocument/2006/relationships/slide" Target="slides/slide81.xml"/><Relationship Id="rId89" Type="http://schemas.openxmlformats.org/officeDocument/2006/relationships/slide" Target="slides/slide86.xml"/><Relationship Id="rId16" Type="http://schemas.openxmlformats.org/officeDocument/2006/relationships/slide" Target="slides/slide13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74" Type="http://schemas.openxmlformats.org/officeDocument/2006/relationships/slide" Target="slides/slide71.xml"/><Relationship Id="rId79" Type="http://schemas.openxmlformats.org/officeDocument/2006/relationships/slide" Target="slides/slide76.xml"/><Relationship Id="rId5" Type="http://schemas.openxmlformats.org/officeDocument/2006/relationships/slide" Target="slides/slide2.xml"/><Relationship Id="rId90" Type="http://schemas.openxmlformats.org/officeDocument/2006/relationships/slide" Target="slides/slide87.xml"/><Relationship Id="rId95" Type="http://schemas.openxmlformats.org/officeDocument/2006/relationships/presProps" Target="presProps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80" Type="http://schemas.openxmlformats.org/officeDocument/2006/relationships/slide" Target="slides/slide77.xml"/><Relationship Id="rId85" Type="http://schemas.openxmlformats.org/officeDocument/2006/relationships/slide" Target="slides/slide82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83" Type="http://schemas.openxmlformats.org/officeDocument/2006/relationships/slide" Target="slides/slide80.xml"/><Relationship Id="rId88" Type="http://schemas.openxmlformats.org/officeDocument/2006/relationships/slide" Target="slides/slide85.xml"/><Relationship Id="rId91" Type="http://schemas.openxmlformats.org/officeDocument/2006/relationships/slide" Target="slides/slide88.xml"/><Relationship Id="rId9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81" Type="http://schemas.openxmlformats.org/officeDocument/2006/relationships/slide" Target="slides/slide78.xml"/><Relationship Id="rId86" Type="http://schemas.openxmlformats.org/officeDocument/2006/relationships/slide" Target="slides/slide83.xml"/><Relationship Id="rId94" Type="http://schemas.openxmlformats.org/officeDocument/2006/relationships/commentAuthors" Target="commentAuthor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97" Type="http://schemas.openxmlformats.org/officeDocument/2006/relationships/theme" Target="theme/theme1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92" Type="http://schemas.openxmlformats.org/officeDocument/2006/relationships/slide" Target="slides/slide8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Relationship Id="rId87" Type="http://schemas.openxmlformats.org/officeDocument/2006/relationships/slide" Target="slides/slide84.xml"/><Relationship Id="rId61" Type="http://schemas.openxmlformats.org/officeDocument/2006/relationships/slide" Target="slides/slide58.xml"/><Relationship Id="rId82" Type="http://schemas.openxmlformats.org/officeDocument/2006/relationships/slide" Target="slides/slide79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56" Type="http://schemas.openxmlformats.org/officeDocument/2006/relationships/slide" Target="slides/slide53.xml"/><Relationship Id="rId77" Type="http://schemas.openxmlformats.org/officeDocument/2006/relationships/slide" Target="slides/slide74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93" Type="http://schemas.openxmlformats.org/officeDocument/2006/relationships/notesMaster" Target="notesMasters/notesMaster1.xml"/><Relationship Id="rId9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B320F2-8DDF-7441-AC30-C7F64D304C23}" type="datetimeFigureOut">
              <a:rPr kumimoji="1" lang="zh-CN" altLang="en-US" smtClean="0"/>
              <a:t>2023/5/22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ADF059-263D-6141-9116-234C5C7E79C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507034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封面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746899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666462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001753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399384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254310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647650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118641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799969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87814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4135334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592600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6736846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20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104625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21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4168095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22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8134765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23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898460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24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7974674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25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2413906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26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2483861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27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5996507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28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382366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29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065862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1235254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30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2704281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31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3416354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32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4343050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33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9200208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34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7349585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35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9713367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36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4350399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37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4457808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38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6814140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39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224817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426848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40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0797291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41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1503582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42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9258886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43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2939153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ADF059-263D-6141-9116-234C5C7E79CB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4360565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ADF059-263D-6141-9116-234C5C7E79CB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2612982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46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4559389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47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7753197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48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3945796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49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577711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36115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50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8829546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51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370567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52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6092946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53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3917272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54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8552591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55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6666306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56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3948347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57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0119091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58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5114318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59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931416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6054383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60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9817674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61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79362168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CN" dirty="0"/>
              <a:t>https://</a:t>
            </a:r>
            <a:r>
              <a:rPr lang="en" altLang="zh-CN" dirty="0" err="1"/>
              <a:t>wiki.swarma.org</a:t>
            </a:r>
            <a:r>
              <a:rPr lang="en" altLang="zh-CN" dirty="0"/>
              <a:t>/</a:t>
            </a:r>
            <a:r>
              <a:rPr lang="en" altLang="zh-CN" dirty="0" err="1"/>
              <a:t>index.php</a:t>
            </a:r>
            <a:r>
              <a:rPr lang="en" altLang="zh-CN" dirty="0"/>
              <a:t>/%E7%A8%B3%E5%AE%9A%E5%AD%A6%E4%B9%A0_Stable_Learning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62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5146606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63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2138263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64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54677939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65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38962219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66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25860484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67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89284187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68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02385118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69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135585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11019735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70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362869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71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43995316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72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75979820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73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16666338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74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16744884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75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8030158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76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29937205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77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04938078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78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93291908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79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968191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55732967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80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33561276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81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67885459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82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17743274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83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35702256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84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00661126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85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64782274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86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22366252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87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84992490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88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18430013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89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668086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308463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5/22/23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5254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5/22/23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133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5/22/23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1557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5/22/23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0402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5/22/23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7277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5/22/23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8279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5/22/23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5022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5/22/23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134604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5/22/23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38873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5/22/23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50159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5/22/23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2158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5/22/23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28819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5/22/23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03637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5/22/23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16189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5/22/23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6242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5/22/23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816034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5/22/23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78355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5/22/23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786619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5/22/23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65289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5/22/23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41976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5/22/23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52032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5/22/23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442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5/22/23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02732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C5164158-0CE9-4349-B3F5-2F2E57F0D0CB}" type="datetimeFigureOut">
              <a:rPr lang="en-US" smtClean="0"/>
              <a:t>5/22/23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12298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5/22/23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20700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5/22/23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43614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5/22/23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6246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5/22/23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0610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5/22/23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31017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5/22/23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2365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5/22/23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3333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5/22/23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3142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5/22/23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8548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C5164158-0CE9-4349-B3F5-2F2E57F0D0CB}" type="datetimeFigureOut">
              <a:rPr lang="en-US" smtClean="0"/>
              <a:t>5/22/23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BF793C1-4AE8-46DE-A291-6FC92ECFF01F}"/>
              </a:ext>
            </a:extLst>
          </p:cNvPr>
          <p:cNvSpPr/>
          <p:nvPr userDrawn="1"/>
        </p:nvSpPr>
        <p:spPr>
          <a:xfrm flipH="1" flipV="1">
            <a:off x="0" y="0"/>
            <a:ext cx="12192000" cy="6858000"/>
          </a:xfrm>
          <a:prstGeom prst="rect">
            <a:avLst/>
          </a:prstGeom>
          <a:gradFill>
            <a:gsLst>
              <a:gs pos="57054">
                <a:srgbClr val="EEEEEE"/>
              </a:gs>
              <a:gs pos="0">
                <a:schemeClr val="bg1"/>
              </a:gs>
              <a:gs pos="74000">
                <a:schemeClr val="bg1">
                  <a:lumMod val="95000"/>
                </a:schemeClr>
              </a:gs>
              <a:gs pos="100000">
                <a:schemeClr val="bg1">
                  <a:lumMod val="9500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0690205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C5164158-0CE9-4349-B3F5-2F2E57F0D0CB}" type="datetimeFigureOut">
              <a:rPr lang="en-US" smtClean="0"/>
              <a:t>5/22/23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AF886FD-D7F9-47C6-94F2-5708763621CB}"/>
              </a:ext>
            </a:extLst>
          </p:cNvPr>
          <p:cNvSpPr/>
          <p:nvPr userDrawn="1"/>
        </p:nvSpPr>
        <p:spPr>
          <a:xfrm flipH="1" flipV="1">
            <a:off x="0" y="0"/>
            <a:ext cx="12192000" cy="6858000"/>
          </a:xfrm>
          <a:prstGeom prst="rect">
            <a:avLst/>
          </a:prstGeom>
          <a:gradFill>
            <a:gsLst>
              <a:gs pos="57054">
                <a:srgbClr val="EEEEEE"/>
              </a:gs>
              <a:gs pos="0">
                <a:schemeClr val="bg1"/>
              </a:gs>
              <a:gs pos="74000">
                <a:schemeClr val="bg1">
                  <a:lumMod val="95000"/>
                </a:schemeClr>
              </a:gs>
              <a:gs pos="100000">
                <a:schemeClr val="bg1">
                  <a:lumMod val="9500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0172065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C5164158-0CE9-4349-B3F5-2F2E57F0D0CB}" type="datetimeFigureOut">
              <a:rPr lang="en-US" smtClean="0"/>
              <a:t>5/22/23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6">
            <a:extLst>
              <a:ext uri="{FF2B5EF4-FFF2-40B4-BE49-F238E27FC236}">
                <a16:creationId xmlns:a16="http://schemas.microsoft.com/office/drawing/2014/main" id="{7D25CF06-0BE9-4827-BB67-D47A824E4072}"/>
              </a:ext>
            </a:extLst>
          </p:cNvPr>
          <p:cNvSpPr/>
          <p:nvPr userDrawn="1"/>
        </p:nvSpPr>
        <p:spPr>
          <a:xfrm flipH="1" flipV="1">
            <a:off x="0" y="0"/>
            <a:ext cx="12192000" cy="6858000"/>
          </a:xfrm>
          <a:prstGeom prst="rect">
            <a:avLst/>
          </a:prstGeom>
          <a:gradFill>
            <a:gsLst>
              <a:gs pos="57054">
                <a:srgbClr val="EEEEEE"/>
              </a:gs>
              <a:gs pos="0">
                <a:schemeClr val="bg1"/>
              </a:gs>
              <a:gs pos="74000">
                <a:schemeClr val="bg1">
                  <a:lumMod val="95000"/>
                </a:schemeClr>
              </a:gs>
              <a:gs pos="100000">
                <a:schemeClr val="bg1">
                  <a:lumMod val="9500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4078403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1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9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206.15475.pdf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1.png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102.11107.pdf" TargetMode="External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102.11107.pdf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.png"/><Relationship Id="rId5" Type="http://schemas.openxmlformats.org/officeDocument/2006/relationships/hyperlink" Target="https://pattern.swarma.org/study_group_issue/289" TargetMode="External"/><Relationship Id="rId4" Type="http://schemas.openxmlformats.org/officeDocument/2006/relationships/image" Target="../media/image4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1.png"/><Relationship Id="rId4" Type="http://schemas.openxmlformats.org/officeDocument/2006/relationships/hyperlink" Target="https://pattern.swarma.org/study_group_issue/289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.png"/><Relationship Id="rId5" Type="http://schemas.openxmlformats.org/officeDocument/2006/relationships/hyperlink" Target="https://pattern.swarma.org/study_group_issue/289" TargetMode="External"/><Relationship Id="rId4" Type="http://schemas.openxmlformats.org/officeDocument/2006/relationships/image" Target="../media/image4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pattern.swarma.org/study_group_issue/289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.png"/><Relationship Id="rId5" Type="http://schemas.openxmlformats.org/officeDocument/2006/relationships/hyperlink" Target="https://arxiv.org/pdf/2102.11107.pdf" TargetMode="External"/><Relationship Id="rId4" Type="http://schemas.openxmlformats.org/officeDocument/2006/relationships/image" Target="../media/image4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51.png"/><Relationship Id="rId7" Type="http://schemas.openxmlformats.org/officeDocument/2006/relationships/image" Target="../media/image13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2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32.png"/><Relationship Id="rId5" Type="http://schemas.openxmlformats.org/officeDocument/2006/relationships/image" Target="../media/image141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53.gi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5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5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5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1.png"/><Relationship Id="rId4" Type="http://schemas.openxmlformats.org/officeDocument/2006/relationships/image" Target="../media/image4.tif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7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78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6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6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6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69.jpeg"/><Relationship Id="rId4" Type="http://schemas.openxmlformats.org/officeDocument/2006/relationships/image" Target="../media/image6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71.tiff"/><Relationship Id="rId5" Type="http://schemas.openxmlformats.org/officeDocument/2006/relationships/image" Target="../media/image70.tiff"/><Relationship Id="rId4" Type="http://schemas.openxmlformats.org/officeDocument/2006/relationships/image" Target="../media/image53.gif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1.png"/><Relationship Id="rId3" Type="http://schemas.openxmlformats.org/officeDocument/2006/relationships/image" Target="../media/image1.png"/><Relationship Id="rId7" Type="http://schemas.openxmlformats.org/officeDocument/2006/relationships/image" Target="../media/image57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561.png"/><Relationship Id="rId11" Type="http://schemas.openxmlformats.org/officeDocument/2006/relationships/image" Target="../media/image610.png"/><Relationship Id="rId5" Type="http://schemas.openxmlformats.org/officeDocument/2006/relationships/image" Target="../media/image551.png"/><Relationship Id="rId10" Type="http://schemas.openxmlformats.org/officeDocument/2006/relationships/image" Target="../media/image601.png"/><Relationship Id="rId4" Type="http://schemas.openxmlformats.org/officeDocument/2006/relationships/image" Target="../media/image540.png"/><Relationship Id="rId9" Type="http://schemas.openxmlformats.org/officeDocument/2006/relationships/image" Target="../media/image59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72.png"/><Relationship Id="rId4" Type="http://schemas.openxmlformats.org/officeDocument/2006/relationships/hyperlink" Target="https://link.springer.com/article/10.1007/s41237-016-0008-2" TargetMode="Externa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4.xml"/><Relationship Id="rId6" Type="http://schemas.openxmlformats.org/officeDocument/2006/relationships/hyperlink" Target="https://arxiv.org/pdf/2102.11107.pdf" TargetMode="Externa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79.png"/><Relationship Id="rId4" Type="http://schemas.openxmlformats.org/officeDocument/2006/relationships/hyperlink" Target="https://arxiv.org/pdf/2102.11107.pdf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pn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5" Type="http://schemas.openxmlformats.org/officeDocument/2006/relationships/image" Target="../media/image41.png"/><Relationship Id="rId10" Type="http://schemas.openxmlformats.org/officeDocument/2006/relationships/image" Target="../media/image36.png"/><Relationship Id="rId9" Type="http://schemas.openxmlformats.org/officeDocument/2006/relationships/image" Target="../media/image35.png"/><Relationship Id="rId14" Type="http://schemas.openxmlformats.org/officeDocument/2006/relationships/image" Target="../media/image4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hyperlink" Target="https://pattern.swarma.org/study_group_issue/289" TargetMode="Externa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hyperlink" Target="https://arxiv.org/pdf/2102.11107.pdf" TargetMode="Externa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hyperlink" Target="https://arxiv.org/pdf/2102.11107.pdf" TargetMode="External"/><Relationship Id="rId3" Type="http://schemas.openxmlformats.org/officeDocument/2006/relationships/image" Target="../media/image1.png"/><Relationship Id="rId7" Type="http://schemas.openxmlformats.org/officeDocument/2006/relationships/image" Target="../media/image710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700.png"/><Relationship Id="rId5" Type="http://schemas.openxmlformats.org/officeDocument/2006/relationships/image" Target="../media/image83.png"/><Relationship Id="rId4" Type="http://schemas.openxmlformats.org/officeDocument/2006/relationships/image" Target="../media/image690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0.png"/><Relationship Id="rId3" Type="http://schemas.openxmlformats.org/officeDocument/2006/relationships/image" Target="../media/image1.png"/><Relationship Id="rId7" Type="http://schemas.openxmlformats.org/officeDocument/2006/relationships/image" Target="../media/image79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740.png"/><Relationship Id="rId5" Type="http://schemas.openxmlformats.org/officeDocument/2006/relationships/image" Target="../media/image84.jpeg"/><Relationship Id="rId10" Type="http://schemas.openxmlformats.org/officeDocument/2006/relationships/image" Target="../media/image820.png"/><Relationship Id="rId4" Type="http://schemas.openxmlformats.org/officeDocument/2006/relationships/hyperlink" Target="https://arxiv.org/pdf/2102.11107.pdf" TargetMode="External"/><Relationship Id="rId9" Type="http://schemas.openxmlformats.org/officeDocument/2006/relationships/image" Target="../media/image81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85.png"/><Relationship Id="rId4" Type="http://schemas.openxmlformats.org/officeDocument/2006/relationships/hyperlink" Target="https://arxiv.org/pdf/1404.2986.pdf" TargetMode="Externa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13" Type="http://schemas.openxmlformats.org/officeDocument/2006/relationships/image" Target="../media/image93.png"/><Relationship Id="rId3" Type="http://schemas.openxmlformats.org/officeDocument/2006/relationships/image" Target="../media/image1.png"/><Relationship Id="rId7" Type="http://schemas.openxmlformats.org/officeDocument/2006/relationships/image" Target="../media/image88.png"/><Relationship Id="rId12" Type="http://schemas.openxmlformats.org/officeDocument/2006/relationships/image" Target="../media/image92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87.png"/><Relationship Id="rId11" Type="http://schemas.openxmlformats.org/officeDocument/2006/relationships/image" Target="../media/image900.png"/><Relationship Id="rId5" Type="http://schemas.openxmlformats.org/officeDocument/2006/relationships/image" Target="../media/image86.png"/><Relationship Id="rId10" Type="http://schemas.openxmlformats.org/officeDocument/2006/relationships/image" Target="../media/image91.png"/><Relationship Id="rId4" Type="http://schemas.openxmlformats.org/officeDocument/2006/relationships/hyperlink" Target="https://arxiv.org/pdf/1404.2986.pdf" TargetMode="External"/><Relationship Id="rId9" Type="http://schemas.openxmlformats.org/officeDocument/2006/relationships/image" Target="../media/image90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1.png"/><Relationship Id="rId7" Type="http://schemas.openxmlformats.org/officeDocument/2006/relationships/image" Target="../media/image96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hyperlink" Target="https://arxiv.org/pdf/1605.06336.pdf" TargetMode="External"/><Relationship Id="rId9" Type="http://schemas.openxmlformats.org/officeDocument/2006/relationships/image" Target="../media/image98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image" Target="../media/image1.png"/><Relationship Id="rId7" Type="http://schemas.openxmlformats.org/officeDocument/2006/relationships/image" Target="../media/image10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00.png"/><Relationship Id="rId11" Type="http://schemas.openxmlformats.org/officeDocument/2006/relationships/image" Target="../media/image105.png"/><Relationship Id="rId5" Type="http://schemas.openxmlformats.org/officeDocument/2006/relationships/image" Target="../media/image99.png"/><Relationship Id="rId10" Type="http://schemas.openxmlformats.org/officeDocument/2006/relationships/image" Target="../media/image104.png"/><Relationship Id="rId4" Type="http://schemas.openxmlformats.org/officeDocument/2006/relationships/hyperlink" Target="https://arxiv.org/pdf/1904.09096.pdf" TargetMode="External"/><Relationship Id="rId9" Type="http://schemas.openxmlformats.org/officeDocument/2006/relationships/image" Target="../media/image103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3" Type="http://schemas.openxmlformats.org/officeDocument/2006/relationships/image" Target="../media/image1.png"/><Relationship Id="rId7" Type="http://schemas.openxmlformats.org/officeDocument/2006/relationships/image" Target="../media/image108.jpe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hyperlink" Target="https://arxiv.org/pdf/1907.04809.pdf" TargetMode="External"/><Relationship Id="rId9" Type="http://schemas.openxmlformats.org/officeDocument/2006/relationships/image" Target="../media/image110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13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hyperlink" Target="https://arxiv.org/pdf/1907.04809.pdf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79.png"/><Relationship Id="rId4" Type="http://schemas.openxmlformats.org/officeDocument/2006/relationships/image" Target="../media/image72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14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4.xml"/><Relationship Id="rId6" Type="http://schemas.openxmlformats.org/officeDocument/2006/relationships/hyperlink" Target="https://wiki.swarma.org/index.php/%E7%A8%B3%E5%AE%9A%E5%AD%A6%E4%B9%A0_Stable_Learning" TargetMode="External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image" Target="../media/image1.png"/><Relationship Id="rId7" Type="http://schemas.openxmlformats.org/officeDocument/2006/relationships/image" Target="../media/image119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4" Type="http://schemas.openxmlformats.org/officeDocument/2006/relationships/hyperlink" Target="https://arxiv.org/abs/2004.00184" TargetMode="Externa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121.jpeg"/><Relationship Id="rId4" Type="http://schemas.openxmlformats.org/officeDocument/2006/relationships/hyperlink" Target="https://arxiv.org/pdf/nlin/0506028.pdf" TargetMode="Externa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22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124.tiff"/><Relationship Id="rId4" Type="http://schemas.openxmlformats.org/officeDocument/2006/relationships/image" Target="../media/image123.tiff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3" Type="http://schemas.openxmlformats.org/officeDocument/2006/relationships/image" Target="../media/image1.png"/><Relationship Id="rId7" Type="http://schemas.openxmlformats.org/officeDocument/2006/relationships/image" Target="../media/image128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27.png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131.png"/><Relationship Id="rId4" Type="http://schemas.openxmlformats.org/officeDocument/2006/relationships/image" Target="../media/image13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32.jpe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4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34.png"/><Relationship Id="rId5" Type="http://schemas.openxmlformats.org/officeDocument/2006/relationships/image" Target="../media/image133.png"/><Relationship Id="rId4" Type="http://schemas.openxmlformats.org/officeDocument/2006/relationships/hyperlink" Target="https://doi.org/10.3390/e25010026" TargetMode="Externa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37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36.png"/><Relationship Id="rId5" Type="http://schemas.openxmlformats.org/officeDocument/2006/relationships/image" Target="../media/image135.png"/><Relationship Id="rId4" Type="http://schemas.openxmlformats.org/officeDocument/2006/relationships/hyperlink" Target="https://doi.org/10.3390/e25010026" TargetMode="External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3" Type="http://schemas.openxmlformats.org/officeDocument/2006/relationships/image" Target="../media/image1.png"/><Relationship Id="rId7" Type="http://schemas.openxmlformats.org/officeDocument/2006/relationships/image" Target="../media/image139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38.png"/><Relationship Id="rId11" Type="http://schemas.openxmlformats.org/officeDocument/2006/relationships/image" Target="../media/image143.png"/><Relationship Id="rId5" Type="http://schemas.openxmlformats.org/officeDocument/2006/relationships/image" Target="../media/image135.png"/><Relationship Id="rId10" Type="http://schemas.openxmlformats.org/officeDocument/2006/relationships/image" Target="../media/image142.png"/><Relationship Id="rId4" Type="http://schemas.openxmlformats.org/officeDocument/2006/relationships/hyperlink" Target="https://doi.org/10.3390/e25010026" TargetMode="External"/><Relationship Id="rId9" Type="http://schemas.openxmlformats.org/officeDocument/2006/relationships/image" Target="../media/image141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png"/><Relationship Id="rId3" Type="http://schemas.openxmlformats.org/officeDocument/2006/relationships/image" Target="../media/image1.png"/><Relationship Id="rId7" Type="http://schemas.openxmlformats.org/officeDocument/2006/relationships/image" Target="../media/image146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45.png"/><Relationship Id="rId5" Type="http://schemas.openxmlformats.org/officeDocument/2006/relationships/image" Target="../media/image144.png"/><Relationship Id="rId4" Type="http://schemas.openxmlformats.org/officeDocument/2006/relationships/hyperlink" Target="https://doi.org/10.3390/e25010026" TargetMode="External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png"/><Relationship Id="rId3" Type="http://schemas.openxmlformats.org/officeDocument/2006/relationships/image" Target="../media/image1.png"/><Relationship Id="rId7" Type="http://schemas.openxmlformats.org/officeDocument/2006/relationships/image" Target="../media/image144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47.png"/><Relationship Id="rId5" Type="http://schemas.openxmlformats.org/officeDocument/2006/relationships/image" Target="../media/image146.png"/><Relationship Id="rId4" Type="http://schemas.openxmlformats.org/officeDocument/2006/relationships/hyperlink" Target="https://doi.org/10.3390/e25010026" TargetMode="External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png"/><Relationship Id="rId3" Type="http://schemas.openxmlformats.org/officeDocument/2006/relationships/image" Target="../media/image1.png"/><Relationship Id="rId7" Type="http://schemas.openxmlformats.org/officeDocument/2006/relationships/image" Target="../media/image146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45.png"/><Relationship Id="rId5" Type="http://schemas.openxmlformats.org/officeDocument/2006/relationships/image" Target="../media/image144.png"/><Relationship Id="rId4" Type="http://schemas.openxmlformats.org/officeDocument/2006/relationships/hyperlink" Target="https://doi.org/10.3390/e25010026" TargetMode="External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0.png"/><Relationship Id="rId13" Type="http://schemas.openxmlformats.org/officeDocument/2006/relationships/image" Target="../media/image150.png"/><Relationship Id="rId3" Type="http://schemas.openxmlformats.org/officeDocument/2006/relationships/image" Target="../media/image1.png"/><Relationship Id="rId7" Type="http://schemas.openxmlformats.org/officeDocument/2006/relationships/image" Target="../media/image1180.png"/><Relationship Id="rId12" Type="http://schemas.openxmlformats.org/officeDocument/2006/relationships/image" Target="../media/image149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170.png"/><Relationship Id="rId11" Type="http://schemas.openxmlformats.org/officeDocument/2006/relationships/image" Target="../media/image1220.png"/><Relationship Id="rId5" Type="http://schemas.openxmlformats.org/officeDocument/2006/relationships/image" Target="../media/image1160.png"/><Relationship Id="rId10" Type="http://schemas.openxmlformats.org/officeDocument/2006/relationships/image" Target="../media/image121.png"/><Relationship Id="rId4" Type="http://schemas.openxmlformats.org/officeDocument/2006/relationships/image" Target="../media/image1150.png"/><Relationship Id="rId9" Type="http://schemas.openxmlformats.org/officeDocument/2006/relationships/image" Target="../media/image1200.png"/><Relationship Id="rId14" Type="http://schemas.openxmlformats.org/officeDocument/2006/relationships/hyperlink" Target="https://doi.org/10.3390/e25010026" TargetMode="External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5.png"/><Relationship Id="rId13" Type="http://schemas.openxmlformats.org/officeDocument/2006/relationships/image" Target="../media/image150.png"/><Relationship Id="rId3" Type="http://schemas.openxmlformats.org/officeDocument/2006/relationships/image" Target="../media/image1.png"/><Relationship Id="rId7" Type="http://schemas.openxmlformats.org/officeDocument/2006/relationships/image" Target="../media/image154.png"/><Relationship Id="rId12" Type="http://schemas.openxmlformats.org/officeDocument/2006/relationships/image" Target="../media/image149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53.png"/><Relationship Id="rId11" Type="http://schemas.openxmlformats.org/officeDocument/2006/relationships/image" Target="../media/image158.png"/><Relationship Id="rId5" Type="http://schemas.openxmlformats.org/officeDocument/2006/relationships/image" Target="../media/image152.png"/><Relationship Id="rId15" Type="http://schemas.openxmlformats.org/officeDocument/2006/relationships/hyperlink" Target="https://doi.org/10.3390/e25010026" TargetMode="External"/><Relationship Id="rId10" Type="http://schemas.openxmlformats.org/officeDocument/2006/relationships/image" Target="../media/image157.png"/><Relationship Id="rId4" Type="http://schemas.openxmlformats.org/officeDocument/2006/relationships/image" Target="../media/image151.png"/><Relationship Id="rId9" Type="http://schemas.openxmlformats.org/officeDocument/2006/relationships/image" Target="../media/image156.png"/><Relationship Id="rId14" Type="http://schemas.openxmlformats.org/officeDocument/2006/relationships/image" Target="../media/image15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5.png"/><Relationship Id="rId13" Type="http://schemas.openxmlformats.org/officeDocument/2006/relationships/image" Target="../media/image160.png"/><Relationship Id="rId3" Type="http://schemas.openxmlformats.org/officeDocument/2006/relationships/image" Target="../media/image1.png"/><Relationship Id="rId7" Type="http://schemas.openxmlformats.org/officeDocument/2006/relationships/image" Target="../media/image154.png"/><Relationship Id="rId12" Type="http://schemas.openxmlformats.org/officeDocument/2006/relationships/hyperlink" Target="https://doi.org/10.3390/e25010026" TargetMode="External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53.png"/><Relationship Id="rId11" Type="http://schemas.openxmlformats.org/officeDocument/2006/relationships/image" Target="../media/image158.png"/><Relationship Id="rId5" Type="http://schemas.openxmlformats.org/officeDocument/2006/relationships/image" Target="../media/image152.png"/><Relationship Id="rId10" Type="http://schemas.openxmlformats.org/officeDocument/2006/relationships/image" Target="../media/image157.png"/><Relationship Id="rId4" Type="http://schemas.openxmlformats.org/officeDocument/2006/relationships/image" Target="../media/image151.png"/><Relationship Id="rId9" Type="http://schemas.openxmlformats.org/officeDocument/2006/relationships/image" Target="../media/image156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5.png"/><Relationship Id="rId13" Type="http://schemas.openxmlformats.org/officeDocument/2006/relationships/image" Target="../media/image160.png"/><Relationship Id="rId3" Type="http://schemas.openxmlformats.org/officeDocument/2006/relationships/image" Target="../media/image1.png"/><Relationship Id="rId7" Type="http://schemas.openxmlformats.org/officeDocument/2006/relationships/image" Target="../media/image154.png"/><Relationship Id="rId12" Type="http://schemas.openxmlformats.org/officeDocument/2006/relationships/hyperlink" Target="https://doi.org/10.3390/e25010026" TargetMode="External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53.png"/><Relationship Id="rId11" Type="http://schemas.openxmlformats.org/officeDocument/2006/relationships/image" Target="../media/image158.png"/><Relationship Id="rId5" Type="http://schemas.openxmlformats.org/officeDocument/2006/relationships/image" Target="../media/image152.png"/><Relationship Id="rId10" Type="http://schemas.openxmlformats.org/officeDocument/2006/relationships/image" Target="../media/image157.png"/><Relationship Id="rId4" Type="http://schemas.openxmlformats.org/officeDocument/2006/relationships/image" Target="../media/image151.png"/><Relationship Id="rId9" Type="http://schemas.openxmlformats.org/officeDocument/2006/relationships/image" Target="../media/image156.png"/><Relationship Id="rId14" Type="http://schemas.openxmlformats.org/officeDocument/2006/relationships/image" Target="../media/image161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3" Type="http://schemas.openxmlformats.org/officeDocument/2006/relationships/image" Target="../media/image1.png"/><Relationship Id="rId7" Type="http://schemas.openxmlformats.org/officeDocument/2006/relationships/hyperlink" Target="https://doi.org/10.3390/e25010026" TargetMode="External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59.png"/><Relationship Id="rId5" Type="http://schemas.openxmlformats.org/officeDocument/2006/relationships/image" Target="../media/image150.png"/><Relationship Id="rId4" Type="http://schemas.openxmlformats.org/officeDocument/2006/relationships/image" Target="../media/image149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3" Type="http://schemas.openxmlformats.org/officeDocument/2006/relationships/image" Target="../media/image1.png"/><Relationship Id="rId7" Type="http://schemas.openxmlformats.org/officeDocument/2006/relationships/hyperlink" Target="https://doi.org/10.3390/e25010026" TargetMode="External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59.png"/><Relationship Id="rId5" Type="http://schemas.openxmlformats.org/officeDocument/2006/relationships/image" Target="../media/image150.png"/><Relationship Id="rId4" Type="http://schemas.openxmlformats.org/officeDocument/2006/relationships/image" Target="../media/image149.png"/><Relationship Id="rId9" Type="http://schemas.openxmlformats.org/officeDocument/2006/relationships/image" Target="../media/image163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8.png"/><Relationship Id="rId13" Type="http://schemas.openxmlformats.org/officeDocument/2006/relationships/hyperlink" Target="https://doi.org/10.3390/e25010026" TargetMode="External"/><Relationship Id="rId3" Type="http://schemas.openxmlformats.org/officeDocument/2006/relationships/image" Target="../media/image1.png"/><Relationship Id="rId7" Type="http://schemas.openxmlformats.org/officeDocument/2006/relationships/image" Target="../media/image167.png"/><Relationship Id="rId12" Type="http://schemas.openxmlformats.org/officeDocument/2006/relationships/image" Target="../media/image172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66.png"/><Relationship Id="rId11" Type="http://schemas.openxmlformats.org/officeDocument/2006/relationships/image" Target="../media/image171.png"/><Relationship Id="rId5" Type="http://schemas.openxmlformats.org/officeDocument/2006/relationships/image" Target="../media/image165.png"/><Relationship Id="rId10" Type="http://schemas.openxmlformats.org/officeDocument/2006/relationships/image" Target="../media/image170.png"/><Relationship Id="rId4" Type="http://schemas.openxmlformats.org/officeDocument/2006/relationships/image" Target="../media/image164.png"/><Relationship Id="rId9" Type="http://schemas.openxmlformats.org/officeDocument/2006/relationships/image" Target="../media/image169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hyperlink" Target="https://doi.org/10.3390/e25010026" TargetMode="External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75.png"/><Relationship Id="rId5" Type="http://schemas.openxmlformats.org/officeDocument/2006/relationships/image" Target="../media/image174.png"/><Relationship Id="rId4" Type="http://schemas.openxmlformats.org/officeDocument/2006/relationships/image" Target="../media/image173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9.png"/><Relationship Id="rId3" Type="http://schemas.openxmlformats.org/officeDocument/2006/relationships/image" Target="../media/image1.png"/><Relationship Id="rId7" Type="http://schemas.openxmlformats.org/officeDocument/2006/relationships/image" Target="../media/image178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77.png"/><Relationship Id="rId5" Type="http://schemas.openxmlformats.org/officeDocument/2006/relationships/image" Target="../media/image176.png"/><Relationship Id="rId4" Type="http://schemas.openxmlformats.org/officeDocument/2006/relationships/hyperlink" Target="https://doi.org/10.3390/e25010026" TargetMode="Externa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182.png"/><Relationship Id="rId4" Type="http://schemas.openxmlformats.org/officeDocument/2006/relationships/image" Target="../media/image181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4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7" Type="http://schemas.openxmlformats.org/officeDocument/2006/relationships/image" Target="../media/image18.png"/><Relationship Id="rId12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7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F0C4D846-0FD0-49F8-A42D-713CEE8647DD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图片 5">
            <a:extLst>
              <a:ext uri="{FF2B5EF4-FFF2-40B4-BE49-F238E27FC236}">
                <a16:creationId xmlns:a16="http://schemas.microsoft.com/office/drawing/2014/main" id="{3044EF65-EFEC-44DD-BF52-041C06B5171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95C04AF0-AC52-4490-8DE8-46CAB761AE5F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副标题 2">
            <a:extLst>
              <a:ext uri="{FF2B5EF4-FFF2-40B4-BE49-F238E27FC236}">
                <a16:creationId xmlns:a16="http://schemas.microsoft.com/office/drawing/2014/main" id="{56F57F25-1C7F-7C42-9D21-40AC11CA1E5B}"/>
              </a:ext>
            </a:extLst>
          </p:cNvPr>
          <p:cNvSpPr txBox="1">
            <a:spLocks/>
          </p:cNvSpPr>
          <p:nvPr/>
        </p:nvSpPr>
        <p:spPr>
          <a:xfrm>
            <a:off x="4701263" y="3495566"/>
            <a:ext cx="8045373" cy="1641475"/>
          </a:xfrm>
          <a:prstGeom prst="rect">
            <a:avLst/>
          </a:prstGeom>
        </p:spPr>
        <p:txBody>
          <a:bodyPr vert="horz" lIns="0" tIns="45720" rIns="0" bIns="45720" rtlCol="0">
            <a:normAutofit fontScale="70000" lnSpcReduction="2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张江</a:t>
            </a: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 algn="ctr"/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 algn="ctr"/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北京师范大学系统科学学院教授</a:t>
            </a: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 algn="ctr"/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集智俱乐部、集智学园创始人</a:t>
            </a: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 algn="ctr"/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集智研究中心理事长</a:t>
            </a: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F9584A5-9B7C-4C5E-95D7-49F91CDA8F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0215" y="1586285"/>
            <a:ext cx="6951785" cy="1265456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altLang="zh-CN" sz="3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Causal</a:t>
            </a:r>
            <a:r>
              <a:rPr lang="zh-CN" altLang="en-US" sz="3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Machine</a:t>
            </a:r>
            <a:r>
              <a:rPr lang="zh-CN" altLang="en-US" sz="3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Learning</a:t>
            </a:r>
            <a:endParaRPr lang="zh-CN" altLang="en-US" sz="32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8ABB353-7D56-EB4F-D5E5-DC7AACAE5C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935" y="1363535"/>
            <a:ext cx="4965611" cy="4256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4161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椭圆 15">
            <a:extLst>
              <a:ext uri="{FF2B5EF4-FFF2-40B4-BE49-F238E27FC236}">
                <a16:creationId xmlns:a16="http://schemas.microsoft.com/office/drawing/2014/main" id="{E7B97DAE-DC53-B095-090B-F2985E0B920A}"/>
              </a:ext>
            </a:extLst>
          </p:cNvPr>
          <p:cNvSpPr/>
          <p:nvPr/>
        </p:nvSpPr>
        <p:spPr>
          <a:xfrm>
            <a:off x="6565413" y="2937801"/>
            <a:ext cx="820615" cy="81863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105304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Mechanism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and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Causality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4425CC1B-43F6-9F79-C668-1D6AAB2E5794}"/>
                  </a:ext>
                </a:extLst>
              </p:cNvPr>
              <p:cNvSpPr txBox="1"/>
              <p:nvPr/>
            </p:nvSpPr>
            <p:spPr>
              <a:xfrm>
                <a:off x="1136314" y="2829879"/>
                <a:ext cx="1553887" cy="15255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  <m:t>𝑑𝑋</m:t>
                                    </m:r>
                                  </m:num>
                                  <m:den>
                                    <m: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  <m:t>𝑑𝑡</m:t>
                                    </m:r>
                                  </m:den>
                                </m:f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  <m: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</m:d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num>
                                  <m:den>
                                    <m: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  <m:t>𝑑𝑡</m:t>
                                    </m:r>
                                  </m:den>
                                </m:f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d>
                                  <m:dPr>
                                    <m:ctrlP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  <m: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</m:d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en-US" altLang="zh-CN" b="0" dirty="0"/>
              </a:p>
              <a:p>
                <a:endParaRPr kumimoji="1" lang="zh-CN" altLang="en-US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4425CC1B-43F6-9F79-C668-1D6AAB2E57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6314" y="2829879"/>
                <a:ext cx="1553887" cy="152554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直线箭头连接符 40">
            <a:extLst>
              <a:ext uri="{FF2B5EF4-FFF2-40B4-BE49-F238E27FC236}">
                <a16:creationId xmlns:a16="http://schemas.microsoft.com/office/drawing/2014/main" id="{7C404902-B78F-B3B3-1227-F28F27AE0C36}"/>
              </a:ext>
            </a:extLst>
          </p:cNvPr>
          <p:cNvCxnSpPr>
            <a:cxnSpLocks/>
          </p:cNvCxnSpPr>
          <p:nvPr/>
        </p:nvCxnSpPr>
        <p:spPr>
          <a:xfrm>
            <a:off x="3130062" y="3378284"/>
            <a:ext cx="996461" cy="136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椭圆 1">
            <a:extLst>
              <a:ext uri="{FF2B5EF4-FFF2-40B4-BE49-F238E27FC236}">
                <a16:creationId xmlns:a16="http://schemas.microsoft.com/office/drawing/2014/main" id="{A95C22CC-3FD1-2CB6-C1C3-A15BAF79591C}"/>
              </a:ext>
            </a:extLst>
          </p:cNvPr>
          <p:cNvSpPr/>
          <p:nvPr/>
        </p:nvSpPr>
        <p:spPr>
          <a:xfrm>
            <a:off x="4999097" y="1535612"/>
            <a:ext cx="820615" cy="81863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60733774-5BA8-2F80-29F5-6010A6A23AE0}"/>
                  </a:ext>
                </a:extLst>
              </p:cNvPr>
              <p:cNvSpPr txBox="1"/>
              <p:nvPr/>
            </p:nvSpPr>
            <p:spPr>
              <a:xfrm>
                <a:off x="5305593" y="1806427"/>
                <a:ext cx="2796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60733774-5BA8-2F80-29F5-6010A6A23A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5593" y="1806427"/>
                <a:ext cx="279628" cy="276999"/>
              </a:xfrm>
              <a:prstGeom prst="rect">
                <a:avLst/>
              </a:prstGeom>
              <a:blipFill>
                <a:blip r:embed="rId6"/>
                <a:stretch>
                  <a:fillRect l="-17391" r="-4348" b="-130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椭圆 11">
            <a:extLst>
              <a:ext uri="{FF2B5EF4-FFF2-40B4-BE49-F238E27FC236}">
                <a16:creationId xmlns:a16="http://schemas.microsoft.com/office/drawing/2014/main" id="{411A9478-2C81-0565-5FA3-1943B6B2A25D}"/>
              </a:ext>
            </a:extLst>
          </p:cNvPr>
          <p:cNvSpPr/>
          <p:nvPr/>
        </p:nvSpPr>
        <p:spPr>
          <a:xfrm>
            <a:off x="6558266" y="1541750"/>
            <a:ext cx="820615" cy="81863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4761CC67-CF09-F727-492D-90565E8E6CCA}"/>
                  </a:ext>
                </a:extLst>
              </p:cNvPr>
              <p:cNvSpPr txBox="1"/>
              <p:nvPr/>
            </p:nvSpPr>
            <p:spPr>
              <a:xfrm>
                <a:off x="6864762" y="1812565"/>
                <a:ext cx="24224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4761CC67-CF09-F727-492D-90565E8E6C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4762" y="1812565"/>
                <a:ext cx="242246" cy="276999"/>
              </a:xfrm>
              <a:prstGeom prst="rect">
                <a:avLst/>
              </a:prstGeom>
              <a:blipFill>
                <a:blip r:embed="rId7"/>
                <a:stretch>
                  <a:fillRect l="-20000" r="-5000" b="-130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椭圆 13">
            <a:extLst>
              <a:ext uri="{FF2B5EF4-FFF2-40B4-BE49-F238E27FC236}">
                <a16:creationId xmlns:a16="http://schemas.microsoft.com/office/drawing/2014/main" id="{373D9EDC-904A-97BF-FCDD-E6F9377F5E28}"/>
              </a:ext>
            </a:extLst>
          </p:cNvPr>
          <p:cNvSpPr/>
          <p:nvPr/>
        </p:nvSpPr>
        <p:spPr>
          <a:xfrm>
            <a:off x="5006244" y="2931663"/>
            <a:ext cx="820615" cy="81863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5DBB92C0-F994-6CFC-5549-84AA449C356E}"/>
                  </a:ext>
                </a:extLst>
              </p:cNvPr>
              <p:cNvSpPr txBox="1"/>
              <p:nvPr/>
            </p:nvSpPr>
            <p:spPr>
              <a:xfrm>
                <a:off x="5265848" y="3202478"/>
                <a:ext cx="49923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5DBB92C0-F994-6CFC-5549-84AA449C35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5848" y="3202478"/>
                <a:ext cx="499239" cy="276999"/>
              </a:xfrm>
              <a:prstGeom prst="rect">
                <a:avLst/>
              </a:prstGeom>
              <a:blipFill>
                <a:blip r:embed="rId8"/>
                <a:stretch>
                  <a:fillRect l="-9756" r="-2439" b="-86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398882D3-5A0A-6975-CAD8-1EF7487F5DA8}"/>
                  </a:ext>
                </a:extLst>
              </p:cNvPr>
              <p:cNvSpPr txBox="1"/>
              <p:nvPr/>
            </p:nvSpPr>
            <p:spPr>
              <a:xfrm>
                <a:off x="6825017" y="3208616"/>
                <a:ext cx="4618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398882D3-5A0A-6975-CAD8-1EF7487F5D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5017" y="3208616"/>
                <a:ext cx="461858" cy="276999"/>
              </a:xfrm>
              <a:prstGeom prst="rect">
                <a:avLst/>
              </a:prstGeom>
              <a:blipFill>
                <a:blip r:embed="rId9"/>
                <a:stretch>
                  <a:fillRect l="-10811" r="-5405" b="-130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直线箭头连接符 18">
            <a:extLst>
              <a:ext uri="{FF2B5EF4-FFF2-40B4-BE49-F238E27FC236}">
                <a16:creationId xmlns:a16="http://schemas.microsoft.com/office/drawing/2014/main" id="{253828C8-4DF7-C062-6A1F-F7F9A79D9886}"/>
              </a:ext>
            </a:extLst>
          </p:cNvPr>
          <p:cNvCxnSpPr>
            <a:cxnSpLocks/>
            <a:stCxn id="2" idx="5"/>
            <a:endCxn id="16" idx="1"/>
          </p:cNvCxnSpPr>
          <p:nvPr/>
        </p:nvCxnSpPr>
        <p:spPr>
          <a:xfrm>
            <a:off x="5699536" y="2234356"/>
            <a:ext cx="986053" cy="8233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线箭头连接符 21">
            <a:extLst>
              <a:ext uri="{FF2B5EF4-FFF2-40B4-BE49-F238E27FC236}">
                <a16:creationId xmlns:a16="http://schemas.microsoft.com/office/drawing/2014/main" id="{B25A5012-C58B-6B13-5C9F-19C500221431}"/>
              </a:ext>
            </a:extLst>
          </p:cNvPr>
          <p:cNvCxnSpPr>
            <a:stCxn id="12" idx="3"/>
            <a:endCxn id="14" idx="7"/>
          </p:cNvCxnSpPr>
          <p:nvPr/>
        </p:nvCxnSpPr>
        <p:spPr>
          <a:xfrm flipH="1">
            <a:off x="5706683" y="2240494"/>
            <a:ext cx="971759" cy="8110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椭圆 29">
            <a:extLst>
              <a:ext uri="{FF2B5EF4-FFF2-40B4-BE49-F238E27FC236}">
                <a16:creationId xmlns:a16="http://schemas.microsoft.com/office/drawing/2014/main" id="{78556FEB-0C31-E61F-8824-392AAF6FDD8B}"/>
              </a:ext>
            </a:extLst>
          </p:cNvPr>
          <p:cNvSpPr/>
          <p:nvPr/>
        </p:nvSpPr>
        <p:spPr>
          <a:xfrm>
            <a:off x="5044394" y="4329677"/>
            <a:ext cx="820615" cy="81863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72315A65-016B-EB71-D4DD-236078193355}"/>
                  </a:ext>
                </a:extLst>
              </p:cNvPr>
              <p:cNvSpPr txBox="1"/>
              <p:nvPr/>
            </p:nvSpPr>
            <p:spPr>
              <a:xfrm>
                <a:off x="5303998" y="4600492"/>
                <a:ext cx="49923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+2</m:t>
                          </m:r>
                        </m:sub>
                      </m:sSub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72315A65-016B-EB71-D4DD-2360781933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3998" y="4600492"/>
                <a:ext cx="499239" cy="276999"/>
              </a:xfrm>
              <a:prstGeom prst="rect">
                <a:avLst/>
              </a:prstGeom>
              <a:blipFill>
                <a:blip r:embed="rId10"/>
                <a:stretch>
                  <a:fillRect l="-10000" r="-2500" b="-181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椭圆 39">
            <a:extLst>
              <a:ext uri="{FF2B5EF4-FFF2-40B4-BE49-F238E27FC236}">
                <a16:creationId xmlns:a16="http://schemas.microsoft.com/office/drawing/2014/main" id="{CBDF0926-61C4-BB1E-1385-144C85B29885}"/>
              </a:ext>
            </a:extLst>
          </p:cNvPr>
          <p:cNvSpPr/>
          <p:nvPr/>
        </p:nvSpPr>
        <p:spPr>
          <a:xfrm>
            <a:off x="6603563" y="4335815"/>
            <a:ext cx="820615" cy="81863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CA848A4A-35F7-D2E2-A6FD-3E2A955AE7A9}"/>
                  </a:ext>
                </a:extLst>
              </p:cNvPr>
              <p:cNvSpPr txBox="1"/>
              <p:nvPr/>
            </p:nvSpPr>
            <p:spPr>
              <a:xfrm>
                <a:off x="6863167" y="4606630"/>
                <a:ext cx="4618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+2</m:t>
                          </m:r>
                        </m:sub>
                      </m:sSub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CA848A4A-35F7-D2E2-A6FD-3E2A955AE7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3167" y="4606630"/>
                <a:ext cx="461858" cy="276999"/>
              </a:xfrm>
              <a:prstGeom prst="rect">
                <a:avLst/>
              </a:prstGeom>
              <a:blipFill>
                <a:blip r:embed="rId11"/>
                <a:stretch>
                  <a:fillRect l="-10811" r="-2703" b="-130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直线箭头连接符 42">
            <a:extLst>
              <a:ext uri="{FF2B5EF4-FFF2-40B4-BE49-F238E27FC236}">
                <a16:creationId xmlns:a16="http://schemas.microsoft.com/office/drawing/2014/main" id="{32A45269-B98B-8C97-5CC4-8369CEEDB605}"/>
              </a:ext>
            </a:extLst>
          </p:cNvPr>
          <p:cNvCxnSpPr>
            <a:cxnSpLocks/>
            <a:endCxn id="40" idx="1"/>
          </p:cNvCxnSpPr>
          <p:nvPr/>
        </p:nvCxnSpPr>
        <p:spPr>
          <a:xfrm>
            <a:off x="5737686" y="3632370"/>
            <a:ext cx="986053" cy="8233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线箭头连接符 50">
            <a:extLst>
              <a:ext uri="{FF2B5EF4-FFF2-40B4-BE49-F238E27FC236}">
                <a16:creationId xmlns:a16="http://schemas.microsoft.com/office/drawing/2014/main" id="{89B73910-A714-F447-B684-7840ABD56F92}"/>
              </a:ext>
            </a:extLst>
          </p:cNvPr>
          <p:cNvCxnSpPr>
            <a:cxnSpLocks/>
            <a:endCxn id="30" idx="7"/>
          </p:cNvCxnSpPr>
          <p:nvPr/>
        </p:nvCxnSpPr>
        <p:spPr>
          <a:xfrm flipH="1">
            <a:off x="5744833" y="3638508"/>
            <a:ext cx="971759" cy="8110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文本框 52">
            <a:extLst>
              <a:ext uri="{FF2B5EF4-FFF2-40B4-BE49-F238E27FC236}">
                <a16:creationId xmlns:a16="http://schemas.microsoft.com/office/drawing/2014/main" id="{4B9E2909-F16C-335C-F7A2-8F6B839D5CEA}"/>
              </a:ext>
            </a:extLst>
          </p:cNvPr>
          <p:cNvSpPr txBox="1"/>
          <p:nvPr/>
        </p:nvSpPr>
        <p:spPr>
          <a:xfrm>
            <a:off x="6807964" y="5507419"/>
            <a:ext cx="1051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……</a:t>
            </a:r>
            <a:endParaRPr kumimoji="1" lang="zh-CN" altLang="en-US" dirty="0"/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BD695007-D23F-F789-2823-B92F67043824}"/>
              </a:ext>
            </a:extLst>
          </p:cNvPr>
          <p:cNvSpPr txBox="1"/>
          <p:nvPr/>
        </p:nvSpPr>
        <p:spPr>
          <a:xfrm>
            <a:off x="5239540" y="5507419"/>
            <a:ext cx="1051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……</a:t>
            </a:r>
            <a:endParaRPr kumimoji="1" lang="zh-CN" altLang="en-US" dirty="0"/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EFF56D31-FC20-EAAA-16AA-E1808FF64F21}"/>
              </a:ext>
            </a:extLst>
          </p:cNvPr>
          <p:cNvSpPr/>
          <p:nvPr/>
        </p:nvSpPr>
        <p:spPr>
          <a:xfrm>
            <a:off x="8206608" y="2931663"/>
            <a:ext cx="820615" cy="81863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A58FAAB5-3078-11B2-5548-CD20461C4545}"/>
                  </a:ext>
                </a:extLst>
              </p:cNvPr>
              <p:cNvSpPr txBox="1"/>
              <p:nvPr/>
            </p:nvSpPr>
            <p:spPr>
              <a:xfrm>
                <a:off x="8513104" y="3202478"/>
                <a:ext cx="20101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A58FAAB5-3078-11B2-5548-CD20461C45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3104" y="3202478"/>
                <a:ext cx="201016" cy="276999"/>
              </a:xfrm>
              <a:prstGeom prst="rect">
                <a:avLst/>
              </a:prstGeom>
              <a:blipFill>
                <a:blip r:embed="rId12"/>
                <a:stretch>
                  <a:fillRect l="-25000" r="-31250" b="-43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直线箭头连接符 22">
            <a:extLst>
              <a:ext uri="{FF2B5EF4-FFF2-40B4-BE49-F238E27FC236}">
                <a16:creationId xmlns:a16="http://schemas.microsoft.com/office/drawing/2014/main" id="{02D8E063-CD30-24B7-B19A-5B336A6E3377}"/>
              </a:ext>
            </a:extLst>
          </p:cNvPr>
          <p:cNvCxnSpPr>
            <a:stCxn id="18" idx="1"/>
            <a:endCxn id="2" idx="5"/>
          </p:cNvCxnSpPr>
          <p:nvPr/>
        </p:nvCxnSpPr>
        <p:spPr>
          <a:xfrm flipH="1" flipV="1">
            <a:off x="5699536" y="2234356"/>
            <a:ext cx="2627248" cy="8171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线箭头连接符 23">
            <a:extLst>
              <a:ext uri="{FF2B5EF4-FFF2-40B4-BE49-F238E27FC236}">
                <a16:creationId xmlns:a16="http://schemas.microsoft.com/office/drawing/2014/main" id="{95552A06-78EA-7650-32C9-740247279059}"/>
              </a:ext>
            </a:extLst>
          </p:cNvPr>
          <p:cNvCxnSpPr>
            <a:cxnSpLocks/>
            <a:stCxn id="18" idx="0"/>
            <a:endCxn id="12" idx="5"/>
          </p:cNvCxnSpPr>
          <p:nvPr/>
        </p:nvCxnSpPr>
        <p:spPr>
          <a:xfrm flipH="1" flipV="1">
            <a:off x="7258705" y="2240494"/>
            <a:ext cx="1358211" cy="6911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线箭头连接符 26">
            <a:extLst>
              <a:ext uri="{FF2B5EF4-FFF2-40B4-BE49-F238E27FC236}">
                <a16:creationId xmlns:a16="http://schemas.microsoft.com/office/drawing/2014/main" id="{1F93E0F4-07CB-D8B4-1117-1263A054E2D6}"/>
              </a:ext>
            </a:extLst>
          </p:cNvPr>
          <p:cNvCxnSpPr>
            <a:cxnSpLocks/>
            <a:stCxn id="18" idx="2"/>
            <a:endCxn id="16" idx="6"/>
          </p:cNvCxnSpPr>
          <p:nvPr/>
        </p:nvCxnSpPr>
        <p:spPr>
          <a:xfrm flipH="1">
            <a:off x="7386028" y="3340978"/>
            <a:ext cx="820580" cy="61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线箭头连接符 30">
            <a:extLst>
              <a:ext uri="{FF2B5EF4-FFF2-40B4-BE49-F238E27FC236}">
                <a16:creationId xmlns:a16="http://schemas.microsoft.com/office/drawing/2014/main" id="{8DF7A4F4-DCF0-F5C3-0F42-49AAF4BC4DB6}"/>
              </a:ext>
            </a:extLst>
          </p:cNvPr>
          <p:cNvCxnSpPr>
            <a:cxnSpLocks/>
            <a:stCxn id="18" idx="2"/>
            <a:endCxn id="16" idx="6"/>
          </p:cNvCxnSpPr>
          <p:nvPr/>
        </p:nvCxnSpPr>
        <p:spPr>
          <a:xfrm flipH="1">
            <a:off x="7386028" y="3340978"/>
            <a:ext cx="820580" cy="61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线箭头连接符 34">
            <a:extLst>
              <a:ext uri="{FF2B5EF4-FFF2-40B4-BE49-F238E27FC236}">
                <a16:creationId xmlns:a16="http://schemas.microsoft.com/office/drawing/2014/main" id="{E5403597-EC93-B94D-AE6C-F25584F805CA}"/>
              </a:ext>
            </a:extLst>
          </p:cNvPr>
          <p:cNvCxnSpPr>
            <a:cxnSpLocks/>
            <a:stCxn id="18" idx="3"/>
            <a:endCxn id="30" idx="7"/>
          </p:cNvCxnSpPr>
          <p:nvPr/>
        </p:nvCxnSpPr>
        <p:spPr>
          <a:xfrm flipH="1">
            <a:off x="5744833" y="3630407"/>
            <a:ext cx="2581951" cy="8191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线箭头连接符 37">
            <a:extLst>
              <a:ext uri="{FF2B5EF4-FFF2-40B4-BE49-F238E27FC236}">
                <a16:creationId xmlns:a16="http://schemas.microsoft.com/office/drawing/2014/main" id="{698CA247-B824-E74E-6FAE-76AF8F720D31}"/>
              </a:ext>
            </a:extLst>
          </p:cNvPr>
          <p:cNvCxnSpPr>
            <a:cxnSpLocks/>
            <a:stCxn id="18" idx="4"/>
            <a:endCxn id="40" idx="7"/>
          </p:cNvCxnSpPr>
          <p:nvPr/>
        </p:nvCxnSpPr>
        <p:spPr>
          <a:xfrm flipH="1">
            <a:off x="7304002" y="3750293"/>
            <a:ext cx="1312914" cy="7054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线箭头连接符 24">
            <a:extLst>
              <a:ext uri="{FF2B5EF4-FFF2-40B4-BE49-F238E27FC236}">
                <a16:creationId xmlns:a16="http://schemas.microsoft.com/office/drawing/2014/main" id="{6687D773-6D11-F286-6BE5-8213B4EC7FDC}"/>
              </a:ext>
            </a:extLst>
          </p:cNvPr>
          <p:cNvCxnSpPr>
            <a:cxnSpLocks/>
            <a:stCxn id="18" idx="2"/>
            <a:endCxn id="14" idx="6"/>
          </p:cNvCxnSpPr>
          <p:nvPr/>
        </p:nvCxnSpPr>
        <p:spPr>
          <a:xfrm flipH="1">
            <a:off x="5826859" y="3340978"/>
            <a:ext cx="237974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>
            <a:extLst>
              <a:ext uri="{FF2B5EF4-FFF2-40B4-BE49-F238E27FC236}">
                <a16:creationId xmlns:a16="http://schemas.microsoft.com/office/drawing/2014/main" id="{2C042C0B-CACD-7E2A-A780-9B7E9C5BDB18}"/>
              </a:ext>
            </a:extLst>
          </p:cNvPr>
          <p:cNvSpPr txBox="1"/>
          <p:nvPr/>
        </p:nvSpPr>
        <p:spPr>
          <a:xfrm>
            <a:off x="574304" y="6328260"/>
            <a:ext cx="90961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Yumi Iwasaki, Herbert A. Simon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Causality and model abstraction,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Artificial Intelligence,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Volume 67, Issue 1,1994,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Pages 143-194,</a:t>
            </a:r>
            <a:endParaRPr lang="zh-CN" altLang="en-US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2" name="图片 31">
            <a:extLst>
              <a:ext uri="{FF2B5EF4-FFF2-40B4-BE49-F238E27FC236}">
                <a16:creationId xmlns:a16="http://schemas.microsoft.com/office/drawing/2014/main" id="{0A4D3053-BF05-393A-9294-9FA237715688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1298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105304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Mechanism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and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Causality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内容占位符 2">
            <a:extLst>
              <a:ext uri="{FF2B5EF4-FFF2-40B4-BE49-F238E27FC236}">
                <a16:creationId xmlns:a16="http://schemas.microsoft.com/office/drawing/2014/main" id="{958C0DB3-2568-DEB5-9A6D-BE17B992B40B}"/>
              </a:ext>
            </a:extLst>
          </p:cNvPr>
          <p:cNvSpPr txBox="1">
            <a:spLocks/>
          </p:cNvSpPr>
          <p:nvPr/>
        </p:nvSpPr>
        <p:spPr>
          <a:xfrm>
            <a:off x="814039" y="1493270"/>
            <a:ext cx="10823970" cy="387145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2000" dirty="0"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Mechanism:</a:t>
            </a:r>
          </a:p>
          <a:p>
            <a:pPr lvl="1"/>
            <a:r>
              <a:rPr kumimoji="1" lang="en-US" altLang="zh-CN" sz="1600" dirty="0"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Global</a:t>
            </a:r>
            <a:endParaRPr kumimoji="1" lang="en-US" altLang="zh-CN" sz="1200" dirty="0">
              <a:latin typeface="Arial" panose="020B0604020202020204" pitchFamily="34" charset="0"/>
              <a:ea typeface="FangSong" panose="02010609060101010101" pitchFamily="49" charset="-122"/>
              <a:cs typeface="Arial" panose="020B0604020202020204" pitchFamily="34" charset="0"/>
            </a:endParaRPr>
          </a:p>
          <a:p>
            <a:r>
              <a:rPr kumimoji="1" lang="en-US" altLang="zh-CN" sz="2000" dirty="0"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Causality:</a:t>
            </a:r>
          </a:p>
          <a:p>
            <a:pPr lvl="1"/>
            <a:r>
              <a:rPr kumimoji="1" lang="en-US" altLang="zh-CN" sz="1600" dirty="0"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Local</a:t>
            </a:r>
          </a:p>
          <a:p>
            <a:r>
              <a:rPr kumimoji="1" lang="en-US" altLang="zh-CN" sz="2000" dirty="0"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One</a:t>
            </a:r>
            <a:r>
              <a:rPr kumimoji="1" lang="zh-CN" altLang="en-US" sz="2000" dirty="0"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Mechanism</a:t>
            </a:r>
            <a:r>
              <a:rPr kumimoji="1" lang="zh-CN" altLang="en-US" sz="2000" dirty="0"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may</a:t>
            </a:r>
            <a:r>
              <a:rPr kumimoji="1" lang="zh-CN" altLang="en-US" sz="2000" dirty="0"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correspond</a:t>
            </a:r>
            <a:r>
              <a:rPr kumimoji="1" lang="zh-CN" altLang="en-US" sz="2000" dirty="0"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to</a:t>
            </a:r>
            <a:r>
              <a:rPr kumimoji="1" lang="zh-CN" altLang="en-US" sz="2000" dirty="0"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many</a:t>
            </a:r>
            <a:r>
              <a:rPr kumimoji="1" lang="zh-CN" altLang="en-US" sz="2000" dirty="0"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causal</a:t>
            </a:r>
            <a:r>
              <a:rPr kumimoji="1" lang="zh-CN" altLang="en-US" sz="2000" dirty="0"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graphs</a:t>
            </a:r>
          </a:p>
          <a:p>
            <a:r>
              <a:rPr kumimoji="1" lang="en-US" altLang="zh-CN" sz="2000" dirty="0"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Parameters</a:t>
            </a:r>
            <a:r>
              <a:rPr kumimoji="1" lang="zh-CN" altLang="en-US" sz="2000" dirty="0"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are</a:t>
            </a:r>
            <a:r>
              <a:rPr kumimoji="1" lang="zh-CN" altLang="en-US" sz="2000" dirty="0"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confounders</a:t>
            </a:r>
          </a:p>
          <a:p>
            <a:r>
              <a:rPr kumimoji="1" lang="en-US" altLang="zh-CN" sz="2000" dirty="0"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Reconstructing</a:t>
            </a:r>
            <a:r>
              <a:rPr kumimoji="1" lang="zh-CN" altLang="en-US" sz="2000" dirty="0"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mechanism</a:t>
            </a:r>
            <a:r>
              <a:rPr kumimoji="1" lang="zh-CN" altLang="en-US" sz="2000" dirty="0"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is</a:t>
            </a:r>
            <a:r>
              <a:rPr kumimoji="1" lang="zh-CN" altLang="en-US" sz="2000" dirty="0"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more</a:t>
            </a:r>
            <a:r>
              <a:rPr kumimoji="1" lang="zh-CN" altLang="en-US" sz="2000" dirty="0"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difficult</a:t>
            </a:r>
            <a:r>
              <a:rPr kumimoji="1" lang="zh-CN" altLang="en-US" sz="2000" dirty="0"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than</a:t>
            </a:r>
            <a:r>
              <a:rPr kumimoji="1" lang="zh-CN" altLang="en-US" sz="2000" dirty="0"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causations</a:t>
            </a:r>
            <a:endParaRPr kumimoji="1" lang="zh-CN" altLang="en-US" sz="1450" dirty="0">
              <a:latin typeface="Arial" panose="020B0604020202020204" pitchFamily="34" charset="0"/>
              <a:ea typeface="FangSong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2A869EA-C23C-C2D6-E493-103B5CB7A798}"/>
              </a:ext>
            </a:extLst>
          </p:cNvPr>
          <p:cNvSpPr txBox="1"/>
          <p:nvPr/>
        </p:nvSpPr>
        <p:spPr>
          <a:xfrm>
            <a:off x="574304" y="6328260"/>
            <a:ext cx="90961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Yumi Iwasaki, Herbert A. Simon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Causality and model abstraction,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Artificial Intelligence,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Volume 67, Issue 1,1994,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Pages 143-194,</a:t>
            </a:r>
            <a:endParaRPr lang="zh-CN" altLang="en-US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6142036-6573-D47B-6C24-EE5CAEF45B8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8768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11166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Causal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Machine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Learning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>
            <a:extLst>
              <a:ext uri="{FF2B5EF4-FFF2-40B4-BE49-F238E27FC236}">
                <a16:creationId xmlns:a16="http://schemas.microsoft.com/office/drawing/2014/main" id="{A775D885-E4B6-3B7F-CC94-95DEA4AA1B68}"/>
              </a:ext>
            </a:extLst>
          </p:cNvPr>
          <p:cNvSpPr txBox="1"/>
          <p:nvPr/>
        </p:nvSpPr>
        <p:spPr>
          <a:xfrm>
            <a:off x="574304" y="6328260"/>
            <a:ext cx="71808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hlinkClick r:id="rId3"/>
              </a:rPr>
              <a:t>https://arxiv.org/pdf/2206.15475.pdf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4A92A333-DE3C-AE51-352C-08767592F39A}"/>
              </a:ext>
            </a:extLst>
          </p:cNvPr>
          <p:cNvSpPr txBox="1"/>
          <p:nvPr/>
        </p:nvSpPr>
        <p:spPr>
          <a:xfrm>
            <a:off x="574304" y="2601215"/>
            <a:ext cx="5856621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sz="2400" b="1" dirty="0"/>
              <a:t>Causal Machine Learning (</a:t>
            </a:r>
            <a:r>
              <a:rPr lang="en" altLang="zh-CN" sz="2400" b="1" dirty="0" err="1"/>
              <a:t>CausalML</a:t>
            </a:r>
            <a:r>
              <a:rPr lang="en" altLang="zh-CN" sz="2400" b="1" dirty="0"/>
              <a:t>) </a:t>
            </a:r>
            <a:r>
              <a:rPr lang="en" altLang="zh-CN" sz="2400" dirty="0"/>
              <a:t>is an umbrella term for machine learning methods that formalize the </a:t>
            </a:r>
            <a:r>
              <a:rPr lang="en" altLang="zh-CN" sz="2400" dirty="0">
                <a:solidFill>
                  <a:srgbClr val="FF0000"/>
                </a:solidFill>
              </a:rPr>
              <a:t>data-generation process </a:t>
            </a:r>
            <a:r>
              <a:rPr lang="en" altLang="zh-CN" sz="2400" dirty="0"/>
              <a:t>as a </a:t>
            </a:r>
            <a:r>
              <a:rPr lang="en" altLang="zh-CN" sz="2400" dirty="0">
                <a:solidFill>
                  <a:srgbClr val="FF0000"/>
                </a:solidFill>
              </a:rPr>
              <a:t>structural causal model </a:t>
            </a:r>
            <a:r>
              <a:rPr lang="en" altLang="zh-CN" sz="2400" dirty="0"/>
              <a:t>(SCM) [</a:t>
            </a:r>
            <a:r>
              <a:rPr lang="en" altLang="zh-CN" sz="2400" dirty="0" err="1"/>
              <a:t>Kaddour</a:t>
            </a:r>
            <a:r>
              <a:rPr lang="en" altLang="zh-CN" sz="2400" dirty="0"/>
              <a:t> et</a:t>
            </a:r>
            <a:r>
              <a:rPr lang="en-US" altLang="zh-CN" sz="2400" dirty="0"/>
              <a:t>.al]</a:t>
            </a:r>
            <a:r>
              <a:rPr lang="en" altLang="zh-CN" sz="2400" dirty="0"/>
              <a:t>.</a:t>
            </a:r>
            <a:endParaRPr lang="zh-CN" altLang="en-US" sz="2400" dirty="0"/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1692C0BB-C797-2B62-FDC6-3658E7C71E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1423" y="1082800"/>
            <a:ext cx="5193791" cy="5004762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1FD6AEEB-C30E-2E9F-8204-80E587FFF7D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6146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11166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Causal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Machine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Learning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>
            <a:extLst>
              <a:ext uri="{FF2B5EF4-FFF2-40B4-BE49-F238E27FC236}">
                <a16:creationId xmlns:a16="http://schemas.microsoft.com/office/drawing/2014/main" id="{A775D885-E4B6-3B7F-CC94-95DEA4AA1B68}"/>
              </a:ext>
            </a:extLst>
          </p:cNvPr>
          <p:cNvSpPr txBox="1"/>
          <p:nvPr/>
        </p:nvSpPr>
        <p:spPr>
          <a:xfrm>
            <a:off x="574304" y="6328260"/>
            <a:ext cx="71808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hlinkClick r:id="rId3"/>
              </a:rPr>
              <a:t>https://arxiv.org/pdf/2102.11107.pdf</a:t>
            </a:r>
            <a:endParaRPr lang="en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1CACB185-14FF-CF7F-56BE-1252753848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516" y="1255401"/>
            <a:ext cx="6422271" cy="3461104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EC049C2C-6500-0D30-A6DD-646FE1E96F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62978" y="617910"/>
            <a:ext cx="5129237" cy="5029199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1B4513A1-F47D-E459-9D3A-B0943D003C40}"/>
              </a:ext>
            </a:extLst>
          </p:cNvPr>
          <p:cNvSpPr txBox="1"/>
          <p:nvPr/>
        </p:nvSpPr>
        <p:spPr>
          <a:xfrm>
            <a:off x="460496" y="4889106"/>
            <a:ext cx="6422271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sz="1400" dirty="0"/>
              <a:t>Difference between statistical (left) and causal models (right) on a given set of three variables. While a statistical model specifies a </a:t>
            </a:r>
            <a:r>
              <a:rPr lang="en" altLang="zh-CN" sz="1400" dirty="0">
                <a:solidFill>
                  <a:srgbClr val="FF0000"/>
                </a:solidFill>
              </a:rPr>
              <a:t>single probability distribution</a:t>
            </a:r>
            <a:r>
              <a:rPr lang="en" altLang="zh-CN" sz="1400" dirty="0"/>
              <a:t>, a causal model represents </a:t>
            </a:r>
            <a:r>
              <a:rPr lang="en" altLang="zh-CN" sz="1400" dirty="0">
                <a:solidFill>
                  <a:srgbClr val="FF0000"/>
                </a:solidFill>
              </a:rPr>
              <a:t>a set of distributions</a:t>
            </a:r>
            <a:r>
              <a:rPr lang="en" altLang="zh-CN" sz="1400" dirty="0"/>
              <a:t>, </a:t>
            </a:r>
            <a:r>
              <a:rPr lang="en" altLang="zh-CN" sz="1400" dirty="0">
                <a:solidFill>
                  <a:srgbClr val="FF0000"/>
                </a:solidFill>
              </a:rPr>
              <a:t>one for each possible intervention</a:t>
            </a:r>
            <a:endParaRPr lang="zh-CN" altLang="en-US" sz="1400" dirty="0">
              <a:solidFill>
                <a:srgbClr val="FF0000"/>
              </a:solidFill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B2F69DBA-AF94-3416-ABCF-B5D51FE05D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0496" y="1538196"/>
            <a:ext cx="2552806" cy="49708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8157ABC-C77C-E32A-340C-C47023FBB62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6007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11166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Principle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I: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Independent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Causal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Mechanism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>
            <a:extLst>
              <a:ext uri="{FF2B5EF4-FFF2-40B4-BE49-F238E27FC236}">
                <a16:creationId xmlns:a16="http://schemas.microsoft.com/office/drawing/2014/main" id="{A775D885-E4B6-3B7F-CC94-95DEA4AA1B68}"/>
              </a:ext>
            </a:extLst>
          </p:cNvPr>
          <p:cNvSpPr txBox="1"/>
          <p:nvPr/>
        </p:nvSpPr>
        <p:spPr>
          <a:xfrm>
            <a:off x="814040" y="6176860"/>
            <a:ext cx="847161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hlinkClick r:id="rId3"/>
              </a:rPr>
              <a:t>https://arxiv.org/pdf/2102.11107.pdf</a:t>
            </a:r>
            <a:endParaRPr lang="en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2A8E93DF-551C-A049-B5C8-DB3B9D5BE8C7}"/>
              </a:ext>
            </a:extLst>
          </p:cNvPr>
          <p:cNvSpPr txBox="1"/>
          <p:nvPr/>
        </p:nvSpPr>
        <p:spPr>
          <a:xfrm>
            <a:off x="635618" y="1490008"/>
            <a:ext cx="1098207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sz="2400" b="1" dirty="0"/>
              <a:t>Independent Causal Mechanisms (ICM) Principle</a:t>
            </a:r>
            <a:r>
              <a:rPr lang="en" altLang="zh-CN" sz="2400" dirty="0"/>
              <a:t>. The causal generative process of a system’s variables is composed </a:t>
            </a:r>
            <a:r>
              <a:rPr lang="en" altLang="zh-CN" sz="2400" dirty="0">
                <a:solidFill>
                  <a:srgbClr val="FF0000"/>
                </a:solidFill>
              </a:rPr>
              <a:t>of autonomous modules that do not inform or influence each other</a:t>
            </a:r>
            <a:r>
              <a:rPr lang="en" altLang="zh-CN" sz="2400" dirty="0"/>
              <a:t>. </a:t>
            </a:r>
            <a:endParaRPr lang="zh-CN" altLang="en-US" sz="2400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674BE95-DF44-E643-6A5D-BDAD621945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829" y="3294095"/>
            <a:ext cx="9503013" cy="1938955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848B7E4C-4C6C-2606-C770-6BC921B74809}"/>
              </a:ext>
            </a:extLst>
          </p:cNvPr>
          <p:cNvSpPr txBox="1"/>
          <p:nvPr/>
        </p:nvSpPr>
        <p:spPr>
          <a:xfrm>
            <a:off x="5271337" y="6446556"/>
            <a:ext cx="74835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dirty="0" err="1"/>
              <a:t>Chaochao</a:t>
            </a:r>
            <a:r>
              <a:rPr lang="en" altLang="zh-CN" dirty="0"/>
              <a:t> Lu, Nov 2023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 err="1"/>
              <a:t>Swarma</a:t>
            </a:r>
            <a:r>
              <a:rPr lang="zh-CN" altLang="en-US" dirty="0"/>
              <a:t> </a:t>
            </a:r>
            <a:r>
              <a:rPr lang="en-US" altLang="zh-CN" dirty="0"/>
              <a:t>Club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AF0C695B-C431-A7BE-0937-B8114F0E90D1}"/>
              </a:ext>
            </a:extLst>
          </p:cNvPr>
          <p:cNvSpPr txBox="1"/>
          <p:nvPr/>
        </p:nvSpPr>
        <p:spPr>
          <a:xfrm>
            <a:off x="814039" y="6467419"/>
            <a:ext cx="651856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>
                <a:hlinkClick r:id="rId5"/>
              </a:rPr>
              <a:t>https://pattern.swarma.org/study_group_issue/289</a:t>
            </a:r>
            <a:endParaRPr lang="zh-CN" altLang="en-US" sz="1600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4E84C3CE-84A4-8026-07B7-E65A7F1DBEB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9666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11166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Example - Gedankenexperiment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03504D98-C974-402A-EB08-7C39A04E1B45}"/>
              </a:ext>
            </a:extLst>
          </p:cNvPr>
          <p:cNvSpPr txBox="1"/>
          <p:nvPr/>
        </p:nvSpPr>
        <p:spPr>
          <a:xfrm>
            <a:off x="574304" y="6236865"/>
            <a:ext cx="64081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dirty="0"/>
              <a:t>Peters et al. Elements of Causal Inference. 2017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B57E00F-71E7-DC93-7351-47F359F031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9245" y="1217159"/>
            <a:ext cx="5067300" cy="439420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A60029AE-CEE7-86C1-FA5B-68CAF7B633ED}"/>
              </a:ext>
            </a:extLst>
          </p:cNvPr>
          <p:cNvSpPr txBox="1"/>
          <p:nvPr/>
        </p:nvSpPr>
        <p:spPr>
          <a:xfrm>
            <a:off x="708445" y="2163726"/>
            <a:ext cx="64008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sz="2400" dirty="0"/>
              <a:t>• incoming beam: “cause” </a:t>
            </a:r>
          </a:p>
          <a:p>
            <a:r>
              <a:rPr lang="en" altLang="zh-CN" sz="2400" dirty="0"/>
              <a:t>• scattering at object: “mechanism” </a:t>
            </a:r>
          </a:p>
          <a:p>
            <a:r>
              <a:rPr lang="en" altLang="zh-CN" sz="2400" dirty="0"/>
              <a:t>• outgoing beam: “effect”, contains information about the object</a:t>
            </a:r>
            <a:endParaRPr lang="zh-CN" altLang="en-US" sz="2400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2F5CA3B-2C4E-A331-6EA4-1FD12E02AA2E}"/>
              </a:ext>
            </a:extLst>
          </p:cNvPr>
          <p:cNvSpPr txBox="1"/>
          <p:nvPr/>
        </p:nvSpPr>
        <p:spPr>
          <a:xfrm>
            <a:off x="5031602" y="6490924"/>
            <a:ext cx="74835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dirty="0" err="1"/>
              <a:t>Chaochao</a:t>
            </a:r>
            <a:r>
              <a:rPr lang="en" altLang="zh-CN" dirty="0"/>
              <a:t> Lu, Nov 2023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 err="1"/>
              <a:t>Swarma</a:t>
            </a:r>
            <a:r>
              <a:rPr lang="zh-CN" altLang="en-US" dirty="0"/>
              <a:t> </a:t>
            </a:r>
            <a:r>
              <a:rPr lang="en-US" altLang="zh-CN" dirty="0"/>
              <a:t>Club</a:t>
            </a:r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6AABA5D1-E2C7-A4F1-C7A9-E13AD50EC5EB}"/>
              </a:ext>
            </a:extLst>
          </p:cNvPr>
          <p:cNvSpPr txBox="1"/>
          <p:nvPr/>
        </p:nvSpPr>
        <p:spPr>
          <a:xfrm>
            <a:off x="574304" y="6511787"/>
            <a:ext cx="651856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>
                <a:hlinkClick r:id="rId4"/>
              </a:rPr>
              <a:t>https://pattern.swarma.org/study_group_issue/289</a:t>
            </a:r>
            <a:endParaRPr lang="zh-CN" altLang="en-US" sz="16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5C1B5BC-16A8-36FE-13B3-F38B2E5BBAC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2269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11166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Example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>
            <a:extLst>
              <a:ext uri="{FF2B5EF4-FFF2-40B4-BE49-F238E27FC236}">
                <a16:creationId xmlns:a16="http://schemas.microsoft.com/office/drawing/2014/main" id="{7BFA5450-AC51-8555-68C5-4C5E6AE353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304" y="1534920"/>
            <a:ext cx="6534762" cy="390980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FA46001D-2D76-764A-5B14-2FA065F319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0916" y="2655119"/>
            <a:ext cx="3683000" cy="825500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03504D98-C974-402A-EB08-7C39A04E1B45}"/>
              </a:ext>
            </a:extLst>
          </p:cNvPr>
          <p:cNvSpPr txBox="1"/>
          <p:nvPr/>
        </p:nvSpPr>
        <p:spPr>
          <a:xfrm>
            <a:off x="574304" y="6236865"/>
            <a:ext cx="64081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dirty="0"/>
              <a:t>Peters et al. Elements of Causal Inference. 2017</a:t>
            </a:r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1C7DE9D-7E14-4F47-668C-F3B1FC877D35}"/>
              </a:ext>
            </a:extLst>
          </p:cNvPr>
          <p:cNvSpPr txBox="1"/>
          <p:nvPr/>
        </p:nvSpPr>
        <p:spPr>
          <a:xfrm>
            <a:off x="5047802" y="6449361"/>
            <a:ext cx="74835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dirty="0" err="1"/>
              <a:t>Chaochao</a:t>
            </a:r>
            <a:r>
              <a:rPr lang="en" altLang="zh-CN" dirty="0"/>
              <a:t> Lu, Nov 2023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 err="1"/>
              <a:t>Swarma</a:t>
            </a:r>
            <a:r>
              <a:rPr lang="zh-CN" altLang="en-US" dirty="0"/>
              <a:t> </a:t>
            </a:r>
            <a:r>
              <a:rPr lang="en-US" altLang="zh-CN" dirty="0"/>
              <a:t>Club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42D323E-B2DD-3893-B8BF-49EB52A19953}"/>
              </a:ext>
            </a:extLst>
          </p:cNvPr>
          <p:cNvSpPr txBox="1"/>
          <p:nvPr/>
        </p:nvSpPr>
        <p:spPr>
          <a:xfrm>
            <a:off x="590504" y="6470224"/>
            <a:ext cx="651856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>
                <a:hlinkClick r:id="rId5"/>
              </a:rPr>
              <a:t>https://pattern.swarma.org/study_group_issue/289</a:t>
            </a:r>
            <a:endParaRPr lang="zh-CN" altLang="en-US" sz="1600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A5F22420-A05F-CEDF-8B0C-D89ABF59460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5525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11166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Principle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II: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Sparse Mechanism Shift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7AAB9EC2-15C4-539D-0729-B7F551AD53FF}"/>
              </a:ext>
            </a:extLst>
          </p:cNvPr>
          <p:cNvSpPr txBox="1"/>
          <p:nvPr/>
        </p:nvSpPr>
        <p:spPr>
          <a:xfrm>
            <a:off x="724828" y="1792159"/>
            <a:ext cx="1049735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sz="2400" b="1" dirty="0"/>
              <a:t>Sparse Mechanism Shift (SMS): </a:t>
            </a:r>
            <a:r>
              <a:rPr lang="en" altLang="zh-CN" sz="2400" dirty="0"/>
              <a:t>Small distribution changes tend to manifest themselves in a </a:t>
            </a:r>
            <a:r>
              <a:rPr lang="en" altLang="zh-CN" sz="2400" dirty="0">
                <a:solidFill>
                  <a:srgbClr val="FF0000"/>
                </a:solidFill>
              </a:rPr>
              <a:t>sparse</a:t>
            </a:r>
            <a:r>
              <a:rPr lang="en" altLang="zh-CN" sz="2400" dirty="0"/>
              <a:t> or </a:t>
            </a:r>
            <a:r>
              <a:rPr lang="en" altLang="zh-CN" sz="2400" dirty="0">
                <a:solidFill>
                  <a:srgbClr val="FF0000"/>
                </a:solidFill>
              </a:rPr>
              <a:t>local way </a:t>
            </a:r>
            <a:r>
              <a:rPr lang="en" altLang="zh-CN" sz="2400" dirty="0"/>
              <a:t>in the causal/disentangled factorization (4), i.e., they should usually </a:t>
            </a:r>
            <a:r>
              <a:rPr lang="en" altLang="zh-CN" sz="2400" dirty="0">
                <a:solidFill>
                  <a:srgbClr val="FF0000"/>
                </a:solidFill>
              </a:rPr>
              <a:t>not affect all factors </a:t>
            </a:r>
            <a:r>
              <a:rPr lang="en" altLang="zh-CN" sz="2400" dirty="0"/>
              <a:t>simultaneously</a:t>
            </a:r>
            <a:endParaRPr lang="zh-CN" altLang="en-US" sz="2400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3905BFF4-0B94-1F57-E438-68AABDC7AC8A}"/>
              </a:ext>
            </a:extLst>
          </p:cNvPr>
          <p:cNvSpPr txBox="1"/>
          <p:nvPr/>
        </p:nvSpPr>
        <p:spPr>
          <a:xfrm>
            <a:off x="5031602" y="6477070"/>
            <a:ext cx="74835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dirty="0" err="1"/>
              <a:t>Chaochao</a:t>
            </a:r>
            <a:r>
              <a:rPr lang="en" altLang="zh-CN" dirty="0"/>
              <a:t> Lu, Nov 2023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 err="1"/>
              <a:t>Swarma</a:t>
            </a:r>
            <a:r>
              <a:rPr lang="zh-CN" altLang="en-US" dirty="0"/>
              <a:t> </a:t>
            </a:r>
            <a:r>
              <a:rPr lang="en-US" altLang="zh-CN" dirty="0"/>
              <a:t>Club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A6DC133-2414-A1A4-698A-A1AE8484B4ED}"/>
              </a:ext>
            </a:extLst>
          </p:cNvPr>
          <p:cNvSpPr txBox="1"/>
          <p:nvPr/>
        </p:nvSpPr>
        <p:spPr>
          <a:xfrm>
            <a:off x="574304" y="6497933"/>
            <a:ext cx="651856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>
                <a:hlinkClick r:id="rId3"/>
              </a:rPr>
              <a:t>https://pattern.swarma.org/study_group_issue/289</a:t>
            </a:r>
            <a:endParaRPr lang="zh-CN" altLang="en-US" sz="1600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BEDE39E-2CF9-A382-BB87-3598917603F7}"/>
              </a:ext>
            </a:extLst>
          </p:cNvPr>
          <p:cNvSpPr txBox="1"/>
          <p:nvPr/>
        </p:nvSpPr>
        <p:spPr>
          <a:xfrm>
            <a:off x="814038" y="3701847"/>
            <a:ext cx="985396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dirty="0"/>
              <a:t>We view any real-world distribution </a:t>
            </a:r>
            <a:r>
              <a:rPr lang="en" altLang="zh-CN" b="1" dirty="0"/>
              <a:t>as a product of causal mechanisms</a:t>
            </a:r>
            <a:r>
              <a:rPr lang="en" altLang="zh-CN" dirty="0"/>
              <a:t>. Therefore, a change in such a distribution will always be due to changes in </a:t>
            </a:r>
            <a:r>
              <a:rPr lang="en" altLang="zh-CN" b="1" dirty="0"/>
              <a:t>at least one of those mechanisms</a:t>
            </a:r>
            <a:r>
              <a:rPr lang="en" altLang="zh-CN" dirty="0"/>
              <a:t>.</a:t>
            </a:r>
            <a:endParaRPr lang="zh-CN" altLang="en-US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FE9822EB-2E5A-33AB-ED40-EEA9D1C7E9F0}"/>
              </a:ext>
            </a:extLst>
          </p:cNvPr>
          <p:cNvSpPr txBox="1"/>
          <p:nvPr/>
        </p:nvSpPr>
        <p:spPr>
          <a:xfrm>
            <a:off x="814037" y="4609246"/>
            <a:ext cx="1040814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dirty="0"/>
              <a:t>In contrast, if we consider a </a:t>
            </a:r>
            <a:r>
              <a:rPr lang="en" altLang="zh-CN" b="1" dirty="0"/>
              <a:t>non-causal </a:t>
            </a:r>
            <a:r>
              <a:rPr lang="en" altLang="zh-CN" b="1" dirty="0" err="1"/>
              <a:t>factori</a:t>
            </a:r>
            <a:r>
              <a:rPr lang="en-US" altLang="zh-CN" b="1" dirty="0"/>
              <a:t>s</a:t>
            </a:r>
            <a:r>
              <a:rPr lang="en" altLang="zh-CN" b="1" dirty="0" err="1"/>
              <a:t>ation</a:t>
            </a:r>
            <a:r>
              <a:rPr lang="en" altLang="zh-CN" dirty="0"/>
              <a:t>, e.g., the one below, then many, if not all, terms will be affected </a:t>
            </a:r>
            <a:r>
              <a:rPr lang="en" altLang="zh-CN" b="1" dirty="0"/>
              <a:t>simultaneously</a:t>
            </a:r>
            <a:r>
              <a:rPr lang="en" altLang="zh-CN" dirty="0"/>
              <a:t>. </a:t>
            </a:r>
            <a:endParaRPr lang="zh-CN" altLang="en-US" dirty="0"/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FB4C3163-85EF-305D-18F0-202AE62A00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2408" y="5306780"/>
            <a:ext cx="4851400" cy="571500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4E111F1F-E81B-18EB-37A5-BE9E370DE7C5}"/>
              </a:ext>
            </a:extLst>
          </p:cNvPr>
          <p:cNvSpPr txBox="1"/>
          <p:nvPr/>
        </p:nvSpPr>
        <p:spPr>
          <a:xfrm>
            <a:off x="574304" y="6155581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hlinkClick r:id="rId5"/>
              </a:rPr>
              <a:t>https://arxiv.org/pdf/2102.11107.pdf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2025804-C59F-6231-2CA9-517DB7CF133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0450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11166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Complex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Dynamical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Systems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椭圆 1">
            <a:extLst>
              <a:ext uri="{FF2B5EF4-FFF2-40B4-BE49-F238E27FC236}">
                <a16:creationId xmlns:a16="http://schemas.microsoft.com/office/drawing/2014/main" id="{30DAFE8F-E0D3-D7A0-D714-CE1302FEDD94}"/>
              </a:ext>
            </a:extLst>
          </p:cNvPr>
          <p:cNvSpPr/>
          <p:nvPr/>
        </p:nvSpPr>
        <p:spPr>
          <a:xfrm>
            <a:off x="1974332" y="4434069"/>
            <a:ext cx="225083" cy="2391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82DADF7D-8904-8A1D-8B4D-FF86DBCE8498}"/>
              </a:ext>
            </a:extLst>
          </p:cNvPr>
          <p:cNvSpPr/>
          <p:nvPr/>
        </p:nvSpPr>
        <p:spPr>
          <a:xfrm>
            <a:off x="2492492" y="4009693"/>
            <a:ext cx="225083" cy="23915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673557B8-2C4B-1C4F-9BD4-9F13CF093F32}"/>
              </a:ext>
            </a:extLst>
          </p:cNvPr>
          <p:cNvSpPr/>
          <p:nvPr/>
        </p:nvSpPr>
        <p:spPr>
          <a:xfrm>
            <a:off x="2605033" y="4680590"/>
            <a:ext cx="225083" cy="2391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D3A1AA3B-D9C9-6F09-B688-702225161110}"/>
              </a:ext>
            </a:extLst>
          </p:cNvPr>
          <p:cNvSpPr/>
          <p:nvPr/>
        </p:nvSpPr>
        <p:spPr>
          <a:xfrm>
            <a:off x="3618934" y="4413304"/>
            <a:ext cx="225083" cy="23915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8CEF3C46-BAD0-DB88-4FE1-526A4940E334}"/>
              </a:ext>
            </a:extLst>
          </p:cNvPr>
          <p:cNvSpPr/>
          <p:nvPr/>
        </p:nvSpPr>
        <p:spPr>
          <a:xfrm>
            <a:off x="1152031" y="4441439"/>
            <a:ext cx="225083" cy="23915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7" name="直线连接符 16">
            <a:extLst>
              <a:ext uri="{FF2B5EF4-FFF2-40B4-BE49-F238E27FC236}">
                <a16:creationId xmlns:a16="http://schemas.microsoft.com/office/drawing/2014/main" id="{A5798037-6173-1219-3D76-08F2DF6E1CD7}"/>
              </a:ext>
            </a:extLst>
          </p:cNvPr>
          <p:cNvCxnSpPr>
            <a:stCxn id="15" idx="6"/>
            <a:endCxn id="2" idx="2"/>
          </p:cNvCxnSpPr>
          <p:nvPr/>
        </p:nvCxnSpPr>
        <p:spPr>
          <a:xfrm flipV="1">
            <a:off x="1377114" y="4553645"/>
            <a:ext cx="597218" cy="73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线连接符 20">
            <a:extLst>
              <a:ext uri="{FF2B5EF4-FFF2-40B4-BE49-F238E27FC236}">
                <a16:creationId xmlns:a16="http://schemas.microsoft.com/office/drawing/2014/main" id="{31B26861-6C86-03B9-D1C0-013B1E2E610C}"/>
              </a:ext>
            </a:extLst>
          </p:cNvPr>
          <p:cNvCxnSpPr>
            <a:cxnSpLocks/>
            <a:stCxn id="2" idx="7"/>
            <a:endCxn id="4" idx="3"/>
          </p:cNvCxnSpPr>
          <p:nvPr/>
        </p:nvCxnSpPr>
        <p:spPr>
          <a:xfrm flipV="1">
            <a:off x="2166452" y="4213821"/>
            <a:ext cx="359003" cy="2552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线连接符 21">
            <a:extLst>
              <a:ext uri="{FF2B5EF4-FFF2-40B4-BE49-F238E27FC236}">
                <a16:creationId xmlns:a16="http://schemas.microsoft.com/office/drawing/2014/main" id="{19E20DF2-BDEC-DAFF-D501-359CA0A6DD27}"/>
              </a:ext>
            </a:extLst>
          </p:cNvPr>
          <p:cNvCxnSpPr>
            <a:cxnSpLocks/>
            <a:stCxn id="2" idx="6"/>
            <a:endCxn id="11" idx="2"/>
          </p:cNvCxnSpPr>
          <p:nvPr/>
        </p:nvCxnSpPr>
        <p:spPr>
          <a:xfrm>
            <a:off x="2199415" y="4553645"/>
            <a:ext cx="405618" cy="24652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线连接符 22">
            <a:extLst>
              <a:ext uri="{FF2B5EF4-FFF2-40B4-BE49-F238E27FC236}">
                <a16:creationId xmlns:a16="http://schemas.microsoft.com/office/drawing/2014/main" id="{8D65E08A-0C7E-158A-4E84-20B2A364AA87}"/>
              </a:ext>
            </a:extLst>
          </p:cNvPr>
          <p:cNvCxnSpPr>
            <a:cxnSpLocks/>
            <a:stCxn id="4" idx="5"/>
            <a:endCxn id="14" idx="2"/>
          </p:cNvCxnSpPr>
          <p:nvPr/>
        </p:nvCxnSpPr>
        <p:spPr>
          <a:xfrm>
            <a:off x="2684612" y="4213821"/>
            <a:ext cx="934322" cy="31905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线连接符 23">
            <a:extLst>
              <a:ext uri="{FF2B5EF4-FFF2-40B4-BE49-F238E27FC236}">
                <a16:creationId xmlns:a16="http://schemas.microsoft.com/office/drawing/2014/main" id="{C92470B1-63E6-57F5-3C95-C331516141C9}"/>
              </a:ext>
            </a:extLst>
          </p:cNvPr>
          <p:cNvCxnSpPr>
            <a:cxnSpLocks/>
            <a:stCxn id="11" idx="6"/>
            <a:endCxn id="14" idx="2"/>
          </p:cNvCxnSpPr>
          <p:nvPr/>
        </p:nvCxnSpPr>
        <p:spPr>
          <a:xfrm flipV="1">
            <a:off x="2830116" y="4532880"/>
            <a:ext cx="788818" cy="26728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椭圆 24">
            <a:extLst>
              <a:ext uri="{FF2B5EF4-FFF2-40B4-BE49-F238E27FC236}">
                <a16:creationId xmlns:a16="http://schemas.microsoft.com/office/drawing/2014/main" id="{933173A7-9966-EBE6-08E6-E296E429D967}"/>
              </a:ext>
            </a:extLst>
          </p:cNvPr>
          <p:cNvSpPr/>
          <p:nvPr/>
        </p:nvSpPr>
        <p:spPr>
          <a:xfrm>
            <a:off x="1912960" y="2689939"/>
            <a:ext cx="225083" cy="23915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5B806BF4-AAC0-4C69-8C88-A19975FC5503}"/>
              </a:ext>
            </a:extLst>
          </p:cNvPr>
          <p:cNvSpPr/>
          <p:nvPr/>
        </p:nvSpPr>
        <p:spPr>
          <a:xfrm>
            <a:off x="2431120" y="2265563"/>
            <a:ext cx="225083" cy="23915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386E106C-B0EF-05D0-C2C6-CD754D7C5F92}"/>
              </a:ext>
            </a:extLst>
          </p:cNvPr>
          <p:cNvSpPr/>
          <p:nvPr/>
        </p:nvSpPr>
        <p:spPr>
          <a:xfrm>
            <a:off x="2543661" y="2936460"/>
            <a:ext cx="225083" cy="23915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8" name="椭圆 27">
            <a:extLst>
              <a:ext uri="{FF2B5EF4-FFF2-40B4-BE49-F238E27FC236}">
                <a16:creationId xmlns:a16="http://schemas.microsoft.com/office/drawing/2014/main" id="{01D1A5A9-2962-0E89-4675-1F428C3EBB0D}"/>
              </a:ext>
            </a:extLst>
          </p:cNvPr>
          <p:cNvSpPr/>
          <p:nvPr/>
        </p:nvSpPr>
        <p:spPr>
          <a:xfrm>
            <a:off x="3557562" y="2669174"/>
            <a:ext cx="225083" cy="2391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DCA2C6A3-F2DC-4EC3-DB1E-2869DE20694F}"/>
              </a:ext>
            </a:extLst>
          </p:cNvPr>
          <p:cNvSpPr/>
          <p:nvPr/>
        </p:nvSpPr>
        <p:spPr>
          <a:xfrm>
            <a:off x="1090659" y="2697309"/>
            <a:ext cx="225083" cy="2391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0" name="直线连接符 29">
            <a:extLst>
              <a:ext uri="{FF2B5EF4-FFF2-40B4-BE49-F238E27FC236}">
                <a16:creationId xmlns:a16="http://schemas.microsoft.com/office/drawing/2014/main" id="{9F9F8E8D-DAA2-B639-6C71-DA5B0B8BFB02}"/>
              </a:ext>
            </a:extLst>
          </p:cNvPr>
          <p:cNvCxnSpPr>
            <a:stCxn id="29" idx="6"/>
            <a:endCxn id="25" idx="2"/>
          </p:cNvCxnSpPr>
          <p:nvPr/>
        </p:nvCxnSpPr>
        <p:spPr>
          <a:xfrm flipV="1">
            <a:off x="1315742" y="2809515"/>
            <a:ext cx="597218" cy="73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线连接符 30">
            <a:extLst>
              <a:ext uri="{FF2B5EF4-FFF2-40B4-BE49-F238E27FC236}">
                <a16:creationId xmlns:a16="http://schemas.microsoft.com/office/drawing/2014/main" id="{E7183115-F791-6AD0-3E4E-4644340598DF}"/>
              </a:ext>
            </a:extLst>
          </p:cNvPr>
          <p:cNvCxnSpPr>
            <a:cxnSpLocks/>
            <a:stCxn id="25" idx="7"/>
            <a:endCxn id="26" idx="3"/>
          </p:cNvCxnSpPr>
          <p:nvPr/>
        </p:nvCxnSpPr>
        <p:spPr>
          <a:xfrm flipV="1">
            <a:off x="2105080" y="2469691"/>
            <a:ext cx="359003" cy="2552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线连接符 31">
            <a:extLst>
              <a:ext uri="{FF2B5EF4-FFF2-40B4-BE49-F238E27FC236}">
                <a16:creationId xmlns:a16="http://schemas.microsoft.com/office/drawing/2014/main" id="{3D75AA5A-8A5C-8C1D-09A3-A37A5D17990B}"/>
              </a:ext>
            </a:extLst>
          </p:cNvPr>
          <p:cNvCxnSpPr>
            <a:cxnSpLocks/>
            <a:stCxn id="25" idx="6"/>
            <a:endCxn id="27" idx="2"/>
          </p:cNvCxnSpPr>
          <p:nvPr/>
        </p:nvCxnSpPr>
        <p:spPr>
          <a:xfrm>
            <a:off x="2138043" y="2809515"/>
            <a:ext cx="405618" cy="24652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线连接符 32">
            <a:extLst>
              <a:ext uri="{FF2B5EF4-FFF2-40B4-BE49-F238E27FC236}">
                <a16:creationId xmlns:a16="http://schemas.microsoft.com/office/drawing/2014/main" id="{BAF37246-B6B6-5CA2-A6B3-2BBEE5835A16}"/>
              </a:ext>
            </a:extLst>
          </p:cNvPr>
          <p:cNvCxnSpPr>
            <a:cxnSpLocks/>
            <a:stCxn id="26" idx="5"/>
            <a:endCxn id="28" idx="2"/>
          </p:cNvCxnSpPr>
          <p:nvPr/>
        </p:nvCxnSpPr>
        <p:spPr>
          <a:xfrm>
            <a:off x="2623240" y="2469691"/>
            <a:ext cx="934322" cy="31905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线连接符 33">
            <a:extLst>
              <a:ext uri="{FF2B5EF4-FFF2-40B4-BE49-F238E27FC236}">
                <a16:creationId xmlns:a16="http://schemas.microsoft.com/office/drawing/2014/main" id="{EF1C5E06-A09E-76CB-7A49-815E21BDA0E8}"/>
              </a:ext>
            </a:extLst>
          </p:cNvPr>
          <p:cNvCxnSpPr>
            <a:cxnSpLocks/>
            <a:stCxn id="27" idx="6"/>
            <a:endCxn id="28" idx="2"/>
          </p:cNvCxnSpPr>
          <p:nvPr/>
        </p:nvCxnSpPr>
        <p:spPr>
          <a:xfrm flipV="1">
            <a:off x="2768744" y="2788750"/>
            <a:ext cx="788818" cy="26728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34">
            <a:extLst>
              <a:ext uri="{FF2B5EF4-FFF2-40B4-BE49-F238E27FC236}">
                <a16:creationId xmlns:a16="http://schemas.microsoft.com/office/drawing/2014/main" id="{74EC5049-EFC3-3504-B121-69C799373BEE}"/>
              </a:ext>
            </a:extLst>
          </p:cNvPr>
          <p:cNvSpPr txBox="1"/>
          <p:nvPr/>
        </p:nvSpPr>
        <p:spPr>
          <a:xfrm>
            <a:off x="4238426" y="4341456"/>
            <a:ext cx="788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T=1</a:t>
            </a:r>
            <a:endParaRPr kumimoji="1" lang="zh-CN" altLang="en-US" dirty="0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2093FB26-1160-D9B4-BC9E-BBCA6BC36059}"/>
              </a:ext>
            </a:extLst>
          </p:cNvPr>
          <p:cNvSpPr txBox="1"/>
          <p:nvPr/>
        </p:nvSpPr>
        <p:spPr>
          <a:xfrm>
            <a:off x="4194005" y="2567128"/>
            <a:ext cx="788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T=2</a:t>
            </a:r>
            <a:endParaRPr kumimoji="1"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2120845A-2E5E-B9AC-3C84-680DD84B6130}"/>
                  </a:ext>
                </a:extLst>
              </p:cNvPr>
              <p:cNvSpPr txBox="1"/>
              <p:nvPr/>
            </p:nvSpPr>
            <p:spPr>
              <a:xfrm>
                <a:off x="6817344" y="3575952"/>
                <a:ext cx="3259097" cy="10775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1)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1)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kumimoji="1"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zh-CN" i="1">
                                            <a:latin typeface="Cambria Math" panose="02040503050406030204" pitchFamily="18" charset="0"/>
                                          </a:rPr>
                                          <m:t>𝑋</m:t>
                                        </m:r>
                                      </m:e>
                                      <m:sub>
                                        <m:r>
                                          <a:rPr kumimoji="1"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  <m:r>
                                      <m:rPr>
                                        <m:brk m:alnAt="7"/>
                                      </m:rP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  <m:t>1)</m:t>
                                    </m:r>
                                  </m:e>
                                </m:eqArr>
                              </m:e>
                              <m:e>
                                <m:eqArr>
                                  <m:eqArrPr>
                                    <m:ctrlP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kumimoji="1"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zh-CN" i="1">
                                            <a:latin typeface="Cambria Math" panose="02040503050406030204" pitchFamily="18" charset="0"/>
                                          </a:rPr>
                                          <m:t>𝑋</m:t>
                                        </m:r>
                                      </m:e>
                                      <m:sub>
                                        <m:r>
                                          <a:rPr kumimoji="1" lang="en-US" altLang="zh-CN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  <m:r>
                                      <m:rPr>
                                        <m:brk m:alnAt="7"/>
                                      </m:rP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eqArr>
                              </m:e>
                              <m:e>
                                <m:eqArr>
                                  <m:eqArrPr>
                                    <m:ctrlP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  <m:e>
                                    <m: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⋯</m:t>
                                    </m:r>
                                  </m:e>
                                </m:eqArr>
                              </m:e>
                            </m:mr>
                          </m:m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/>
                            </m:mr>
                            <m:mr>
                              <m:e/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/>
                                  <m:e/>
                                </m:eqArr>
                              </m:e>
                            </m:mr>
                          </m:m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kumimoji="1"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zh-CN" i="1">
                                            <a:latin typeface="Cambria Math" panose="02040503050406030204" pitchFamily="18" charset="0"/>
                                          </a:rPr>
                                          <m:t>𝑋</m:t>
                                        </m:r>
                                      </m:e>
                                      <m:sub>
                                        <m:r>
                                          <a:rPr kumimoji="1" lang="en-US" altLang="zh-CN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  <m:r>
                                      <m:rPr>
                                        <m:brk m:alnAt="7"/>
                                      </m:rP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  <m: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eqAr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zh-CN" altLang="en-US" dirty="0"/>
              </a:p>
            </p:txBody>
          </p:sp>
        </mc:Choice>
        <mc:Fallback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2120845A-2E5E-B9AC-3C84-680DD84B61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7344" y="3575952"/>
                <a:ext cx="3259097" cy="1077539"/>
              </a:xfrm>
              <a:prstGeom prst="rect">
                <a:avLst/>
              </a:prstGeom>
              <a:blipFill>
                <a:blip r:embed="rId3"/>
                <a:stretch>
                  <a:fillRect l="-775" t="-4651" b="-814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文本框 37">
            <a:extLst>
              <a:ext uri="{FF2B5EF4-FFF2-40B4-BE49-F238E27FC236}">
                <a16:creationId xmlns:a16="http://schemas.microsoft.com/office/drawing/2014/main" id="{9FA2F8F6-7ED0-1DCE-C5C5-8B5EE3B32ACE}"/>
              </a:ext>
            </a:extLst>
          </p:cNvPr>
          <p:cNvSpPr txBox="1"/>
          <p:nvPr/>
        </p:nvSpPr>
        <p:spPr>
          <a:xfrm>
            <a:off x="6160493" y="2687036"/>
            <a:ext cx="4821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复杂动力系统的本质就是一个联合概率分布：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71613CA0-9A2C-87C0-6651-A34B1B58E9C3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0" name="图片 39">
            <a:extLst>
              <a:ext uri="{FF2B5EF4-FFF2-40B4-BE49-F238E27FC236}">
                <a16:creationId xmlns:a16="http://schemas.microsoft.com/office/drawing/2014/main" id="{3C82D283-0C06-E1FE-5ED1-2275FFDA0F3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390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11166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Complex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Dynamical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Systems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B6EE1777-5D45-49F8-ABB0-CF82C070836D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55B84FCE-EA0D-08BD-4A30-4B5BFDD9A848}"/>
              </a:ext>
            </a:extLst>
          </p:cNvPr>
          <p:cNvSpPr/>
          <p:nvPr/>
        </p:nvSpPr>
        <p:spPr>
          <a:xfrm>
            <a:off x="2022796" y="4335138"/>
            <a:ext cx="225083" cy="2391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2ADDC4EF-5205-E3D3-F411-91B8BFA0B51D}"/>
              </a:ext>
            </a:extLst>
          </p:cNvPr>
          <p:cNvSpPr/>
          <p:nvPr/>
        </p:nvSpPr>
        <p:spPr>
          <a:xfrm>
            <a:off x="2540956" y="3910762"/>
            <a:ext cx="225083" cy="23915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FF019E30-DA70-203B-CF3E-0D43363D6E98}"/>
              </a:ext>
            </a:extLst>
          </p:cNvPr>
          <p:cNvSpPr/>
          <p:nvPr/>
        </p:nvSpPr>
        <p:spPr>
          <a:xfrm>
            <a:off x="2653497" y="4581659"/>
            <a:ext cx="225083" cy="2391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9155B5BD-8063-5965-DA9B-1898915F2D8E}"/>
              </a:ext>
            </a:extLst>
          </p:cNvPr>
          <p:cNvSpPr/>
          <p:nvPr/>
        </p:nvSpPr>
        <p:spPr>
          <a:xfrm>
            <a:off x="3667398" y="4314373"/>
            <a:ext cx="225083" cy="23915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3699AA76-92B1-3169-4D84-B366D8FADB4F}"/>
              </a:ext>
            </a:extLst>
          </p:cNvPr>
          <p:cNvSpPr/>
          <p:nvPr/>
        </p:nvSpPr>
        <p:spPr>
          <a:xfrm>
            <a:off x="1200495" y="4342508"/>
            <a:ext cx="225083" cy="23915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0" name="直线连接符 19">
            <a:extLst>
              <a:ext uri="{FF2B5EF4-FFF2-40B4-BE49-F238E27FC236}">
                <a16:creationId xmlns:a16="http://schemas.microsoft.com/office/drawing/2014/main" id="{7B1EA415-0FCC-1A5E-B96E-D7EC831FE6D2}"/>
              </a:ext>
            </a:extLst>
          </p:cNvPr>
          <p:cNvCxnSpPr>
            <a:stCxn id="19" idx="6"/>
            <a:endCxn id="12" idx="2"/>
          </p:cNvCxnSpPr>
          <p:nvPr/>
        </p:nvCxnSpPr>
        <p:spPr>
          <a:xfrm flipV="1">
            <a:off x="1425578" y="4454714"/>
            <a:ext cx="597218" cy="73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线连接符 38">
            <a:extLst>
              <a:ext uri="{FF2B5EF4-FFF2-40B4-BE49-F238E27FC236}">
                <a16:creationId xmlns:a16="http://schemas.microsoft.com/office/drawing/2014/main" id="{A5976E1D-BFD4-1714-7179-683767FFA1AB}"/>
              </a:ext>
            </a:extLst>
          </p:cNvPr>
          <p:cNvCxnSpPr>
            <a:cxnSpLocks/>
            <a:stCxn id="12" idx="7"/>
            <a:endCxn id="13" idx="3"/>
          </p:cNvCxnSpPr>
          <p:nvPr/>
        </p:nvCxnSpPr>
        <p:spPr>
          <a:xfrm flipV="1">
            <a:off x="2214916" y="4114890"/>
            <a:ext cx="359003" cy="2552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线连接符 39">
            <a:extLst>
              <a:ext uri="{FF2B5EF4-FFF2-40B4-BE49-F238E27FC236}">
                <a16:creationId xmlns:a16="http://schemas.microsoft.com/office/drawing/2014/main" id="{0AD630D7-7279-DBC6-D7E3-7D31B22CB3DD}"/>
              </a:ext>
            </a:extLst>
          </p:cNvPr>
          <p:cNvCxnSpPr>
            <a:cxnSpLocks/>
            <a:stCxn id="12" idx="6"/>
            <a:endCxn id="16" idx="2"/>
          </p:cNvCxnSpPr>
          <p:nvPr/>
        </p:nvCxnSpPr>
        <p:spPr>
          <a:xfrm>
            <a:off x="2247879" y="4454714"/>
            <a:ext cx="405618" cy="24652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线连接符 40">
            <a:extLst>
              <a:ext uri="{FF2B5EF4-FFF2-40B4-BE49-F238E27FC236}">
                <a16:creationId xmlns:a16="http://schemas.microsoft.com/office/drawing/2014/main" id="{C2F706AA-2E03-FB6E-4A8B-BB98036A1367}"/>
              </a:ext>
            </a:extLst>
          </p:cNvPr>
          <p:cNvCxnSpPr>
            <a:cxnSpLocks/>
            <a:stCxn id="13" idx="5"/>
            <a:endCxn id="18" idx="2"/>
          </p:cNvCxnSpPr>
          <p:nvPr/>
        </p:nvCxnSpPr>
        <p:spPr>
          <a:xfrm>
            <a:off x="2733076" y="4114890"/>
            <a:ext cx="934322" cy="31905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线连接符 41">
            <a:extLst>
              <a:ext uri="{FF2B5EF4-FFF2-40B4-BE49-F238E27FC236}">
                <a16:creationId xmlns:a16="http://schemas.microsoft.com/office/drawing/2014/main" id="{2AA7AC3B-5427-E3BB-F5E1-E10CE5B82397}"/>
              </a:ext>
            </a:extLst>
          </p:cNvPr>
          <p:cNvCxnSpPr>
            <a:cxnSpLocks/>
            <a:stCxn id="16" idx="6"/>
            <a:endCxn id="18" idx="2"/>
          </p:cNvCxnSpPr>
          <p:nvPr/>
        </p:nvCxnSpPr>
        <p:spPr>
          <a:xfrm flipV="1">
            <a:off x="2878580" y="4433949"/>
            <a:ext cx="788818" cy="26728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椭圆 42">
            <a:extLst>
              <a:ext uri="{FF2B5EF4-FFF2-40B4-BE49-F238E27FC236}">
                <a16:creationId xmlns:a16="http://schemas.microsoft.com/office/drawing/2014/main" id="{F7CC4F49-A450-FF7D-9F10-C5E990CBE7FA}"/>
              </a:ext>
            </a:extLst>
          </p:cNvPr>
          <p:cNvSpPr/>
          <p:nvPr/>
        </p:nvSpPr>
        <p:spPr>
          <a:xfrm>
            <a:off x="2031764" y="2591008"/>
            <a:ext cx="225083" cy="23915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4" name="椭圆 43">
            <a:extLst>
              <a:ext uri="{FF2B5EF4-FFF2-40B4-BE49-F238E27FC236}">
                <a16:creationId xmlns:a16="http://schemas.microsoft.com/office/drawing/2014/main" id="{714234F5-5616-0B1C-9ECF-47A845089CAB}"/>
              </a:ext>
            </a:extLst>
          </p:cNvPr>
          <p:cNvSpPr/>
          <p:nvPr/>
        </p:nvSpPr>
        <p:spPr>
          <a:xfrm>
            <a:off x="2549924" y="2166632"/>
            <a:ext cx="225083" cy="23915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5" name="椭圆 44">
            <a:extLst>
              <a:ext uri="{FF2B5EF4-FFF2-40B4-BE49-F238E27FC236}">
                <a16:creationId xmlns:a16="http://schemas.microsoft.com/office/drawing/2014/main" id="{7B4A7173-DB45-FC1B-5AD0-93B02DFB9A14}"/>
              </a:ext>
            </a:extLst>
          </p:cNvPr>
          <p:cNvSpPr/>
          <p:nvPr/>
        </p:nvSpPr>
        <p:spPr>
          <a:xfrm>
            <a:off x="2662465" y="2837529"/>
            <a:ext cx="225083" cy="23915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6" name="椭圆 45">
            <a:extLst>
              <a:ext uri="{FF2B5EF4-FFF2-40B4-BE49-F238E27FC236}">
                <a16:creationId xmlns:a16="http://schemas.microsoft.com/office/drawing/2014/main" id="{AFF9CF71-D737-1C2B-236F-F5F9B15C38A6}"/>
              </a:ext>
            </a:extLst>
          </p:cNvPr>
          <p:cNvSpPr/>
          <p:nvPr/>
        </p:nvSpPr>
        <p:spPr>
          <a:xfrm>
            <a:off x="3676366" y="2570243"/>
            <a:ext cx="225083" cy="2391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7" name="椭圆 46">
            <a:extLst>
              <a:ext uri="{FF2B5EF4-FFF2-40B4-BE49-F238E27FC236}">
                <a16:creationId xmlns:a16="http://schemas.microsoft.com/office/drawing/2014/main" id="{E781C0AA-A8C1-104B-35D5-A2AB616A3104}"/>
              </a:ext>
            </a:extLst>
          </p:cNvPr>
          <p:cNvSpPr/>
          <p:nvPr/>
        </p:nvSpPr>
        <p:spPr>
          <a:xfrm>
            <a:off x="1209463" y="2598378"/>
            <a:ext cx="225083" cy="2391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48" name="直线连接符 47">
            <a:extLst>
              <a:ext uri="{FF2B5EF4-FFF2-40B4-BE49-F238E27FC236}">
                <a16:creationId xmlns:a16="http://schemas.microsoft.com/office/drawing/2014/main" id="{4B924013-8208-7618-FB92-E2CF4BD42B98}"/>
              </a:ext>
            </a:extLst>
          </p:cNvPr>
          <p:cNvCxnSpPr>
            <a:stCxn id="47" idx="6"/>
            <a:endCxn id="43" idx="2"/>
          </p:cNvCxnSpPr>
          <p:nvPr/>
        </p:nvCxnSpPr>
        <p:spPr>
          <a:xfrm flipV="1">
            <a:off x="1434546" y="2710584"/>
            <a:ext cx="597218" cy="73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线连接符 48">
            <a:extLst>
              <a:ext uri="{FF2B5EF4-FFF2-40B4-BE49-F238E27FC236}">
                <a16:creationId xmlns:a16="http://schemas.microsoft.com/office/drawing/2014/main" id="{5F552BDB-F59C-1C08-E501-3580AC1531ED}"/>
              </a:ext>
            </a:extLst>
          </p:cNvPr>
          <p:cNvCxnSpPr>
            <a:cxnSpLocks/>
            <a:stCxn id="43" idx="7"/>
            <a:endCxn id="44" idx="3"/>
          </p:cNvCxnSpPr>
          <p:nvPr/>
        </p:nvCxnSpPr>
        <p:spPr>
          <a:xfrm flipV="1">
            <a:off x="2223884" y="2370760"/>
            <a:ext cx="359003" cy="2552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线连接符 49">
            <a:extLst>
              <a:ext uri="{FF2B5EF4-FFF2-40B4-BE49-F238E27FC236}">
                <a16:creationId xmlns:a16="http://schemas.microsoft.com/office/drawing/2014/main" id="{8B1A7901-20B6-69D3-C40E-1632D572D165}"/>
              </a:ext>
            </a:extLst>
          </p:cNvPr>
          <p:cNvCxnSpPr>
            <a:cxnSpLocks/>
            <a:stCxn id="43" idx="6"/>
            <a:endCxn id="45" idx="2"/>
          </p:cNvCxnSpPr>
          <p:nvPr/>
        </p:nvCxnSpPr>
        <p:spPr>
          <a:xfrm>
            <a:off x="2256847" y="2710584"/>
            <a:ext cx="405618" cy="24652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线连接符 50">
            <a:extLst>
              <a:ext uri="{FF2B5EF4-FFF2-40B4-BE49-F238E27FC236}">
                <a16:creationId xmlns:a16="http://schemas.microsoft.com/office/drawing/2014/main" id="{3C744F99-E375-712D-5664-47F219E51D98}"/>
              </a:ext>
            </a:extLst>
          </p:cNvPr>
          <p:cNvCxnSpPr>
            <a:cxnSpLocks/>
            <a:stCxn id="44" idx="5"/>
            <a:endCxn id="46" idx="2"/>
          </p:cNvCxnSpPr>
          <p:nvPr/>
        </p:nvCxnSpPr>
        <p:spPr>
          <a:xfrm>
            <a:off x="2742044" y="2370760"/>
            <a:ext cx="934322" cy="31905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线连接符 51">
            <a:extLst>
              <a:ext uri="{FF2B5EF4-FFF2-40B4-BE49-F238E27FC236}">
                <a16:creationId xmlns:a16="http://schemas.microsoft.com/office/drawing/2014/main" id="{2C2B708B-2531-9E2A-CBAC-9777199769DE}"/>
              </a:ext>
            </a:extLst>
          </p:cNvPr>
          <p:cNvCxnSpPr>
            <a:cxnSpLocks/>
            <a:stCxn id="45" idx="6"/>
            <a:endCxn id="46" idx="2"/>
          </p:cNvCxnSpPr>
          <p:nvPr/>
        </p:nvCxnSpPr>
        <p:spPr>
          <a:xfrm flipV="1">
            <a:off x="2887548" y="2689819"/>
            <a:ext cx="788818" cy="26728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文本框 52">
            <a:extLst>
              <a:ext uri="{FF2B5EF4-FFF2-40B4-BE49-F238E27FC236}">
                <a16:creationId xmlns:a16="http://schemas.microsoft.com/office/drawing/2014/main" id="{656A99D3-9751-17D2-ECF3-486661D0F1E5}"/>
              </a:ext>
            </a:extLst>
          </p:cNvPr>
          <p:cNvSpPr txBox="1"/>
          <p:nvPr/>
        </p:nvSpPr>
        <p:spPr>
          <a:xfrm>
            <a:off x="4286890" y="4242525"/>
            <a:ext cx="788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T=1</a:t>
            </a:r>
            <a:endParaRPr kumimoji="1" lang="zh-CN" altLang="en-US" dirty="0"/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080A012C-60E2-42E8-44FF-9FD9069074AA}"/>
              </a:ext>
            </a:extLst>
          </p:cNvPr>
          <p:cNvSpPr txBox="1"/>
          <p:nvPr/>
        </p:nvSpPr>
        <p:spPr>
          <a:xfrm>
            <a:off x="4312809" y="2468197"/>
            <a:ext cx="788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T=2</a:t>
            </a:r>
            <a:endParaRPr kumimoji="1" lang="zh-CN" altLang="en-US" dirty="0"/>
          </a:p>
        </p:txBody>
      </p:sp>
      <p:cxnSp>
        <p:nvCxnSpPr>
          <p:cNvPr id="55" name="直线箭头连接符 54">
            <a:extLst>
              <a:ext uri="{FF2B5EF4-FFF2-40B4-BE49-F238E27FC236}">
                <a16:creationId xmlns:a16="http://schemas.microsoft.com/office/drawing/2014/main" id="{606DBDB9-B16E-89D5-9071-5BD0CA9742E2}"/>
              </a:ext>
            </a:extLst>
          </p:cNvPr>
          <p:cNvCxnSpPr>
            <a:stCxn id="19" idx="0"/>
            <a:endCxn id="47" idx="4"/>
          </p:cNvCxnSpPr>
          <p:nvPr/>
        </p:nvCxnSpPr>
        <p:spPr>
          <a:xfrm flipV="1">
            <a:off x="1313037" y="2837529"/>
            <a:ext cx="8968" cy="150497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线箭头连接符 55">
            <a:extLst>
              <a:ext uri="{FF2B5EF4-FFF2-40B4-BE49-F238E27FC236}">
                <a16:creationId xmlns:a16="http://schemas.microsoft.com/office/drawing/2014/main" id="{EBFA34A1-0E71-3A61-AD34-001F64B7D9C0}"/>
              </a:ext>
            </a:extLst>
          </p:cNvPr>
          <p:cNvCxnSpPr>
            <a:cxnSpLocks/>
            <a:stCxn id="12" idx="1"/>
            <a:endCxn id="47" idx="5"/>
          </p:cNvCxnSpPr>
          <p:nvPr/>
        </p:nvCxnSpPr>
        <p:spPr>
          <a:xfrm flipH="1" flipV="1">
            <a:off x="1401583" y="2802506"/>
            <a:ext cx="654176" cy="156765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线箭头连接符 56">
            <a:extLst>
              <a:ext uri="{FF2B5EF4-FFF2-40B4-BE49-F238E27FC236}">
                <a16:creationId xmlns:a16="http://schemas.microsoft.com/office/drawing/2014/main" id="{5CDC02C8-5964-1F0E-1F77-7BE153DC2218}"/>
              </a:ext>
            </a:extLst>
          </p:cNvPr>
          <p:cNvCxnSpPr>
            <a:cxnSpLocks/>
            <a:stCxn id="12" idx="0"/>
          </p:cNvCxnSpPr>
          <p:nvPr/>
        </p:nvCxnSpPr>
        <p:spPr>
          <a:xfrm flipH="1" flipV="1">
            <a:off x="2134080" y="2784104"/>
            <a:ext cx="1258" cy="155103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线箭头连接符 57">
            <a:extLst>
              <a:ext uri="{FF2B5EF4-FFF2-40B4-BE49-F238E27FC236}">
                <a16:creationId xmlns:a16="http://schemas.microsoft.com/office/drawing/2014/main" id="{DCE7BC5A-60EB-8A96-D8E1-6C7B637ADBD3}"/>
              </a:ext>
            </a:extLst>
          </p:cNvPr>
          <p:cNvCxnSpPr>
            <a:cxnSpLocks/>
            <a:stCxn id="19" idx="7"/>
            <a:endCxn id="43" idx="3"/>
          </p:cNvCxnSpPr>
          <p:nvPr/>
        </p:nvCxnSpPr>
        <p:spPr>
          <a:xfrm flipV="1">
            <a:off x="1392615" y="2795136"/>
            <a:ext cx="672112" cy="158239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线箭头连接符 58">
            <a:extLst>
              <a:ext uri="{FF2B5EF4-FFF2-40B4-BE49-F238E27FC236}">
                <a16:creationId xmlns:a16="http://schemas.microsoft.com/office/drawing/2014/main" id="{5E5F5163-1C1E-F7FC-68C1-BA0D375C7025}"/>
              </a:ext>
            </a:extLst>
          </p:cNvPr>
          <p:cNvCxnSpPr>
            <a:cxnSpLocks/>
            <a:endCxn id="43" idx="4"/>
          </p:cNvCxnSpPr>
          <p:nvPr/>
        </p:nvCxnSpPr>
        <p:spPr>
          <a:xfrm flipH="1" flipV="1">
            <a:off x="2144306" y="2830159"/>
            <a:ext cx="491062" cy="108060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线箭头连接符 59">
            <a:extLst>
              <a:ext uri="{FF2B5EF4-FFF2-40B4-BE49-F238E27FC236}">
                <a16:creationId xmlns:a16="http://schemas.microsoft.com/office/drawing/2014/main" id="{756DA8AC-C65D-E523-D657-7E4A8BF8A8DA}"/>
              </a:ext>
            </a:extLst>
          </p:cNvPr>
          <p:cNvCxnSpPr>
            <a:cxnSpLocks/>
            <a:stCxn id="16" idx="0"/>
            <a:endCxn id="43" idx="4"/>
          </p:cNvCxnSpPr>
          <p:nvPr/>
        </p:nvCxnSpPr>
        <p:spPr>
          <a:xfrm flipH="1" flipV="1">
            <a:off x="2144306" y="2830159"/>
            <a:ext cx="621733" cy="17515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线箭头连接符 60">
            <a:extLst>
              <a:ext uri="{FF2B5EF4-FFF2-40B4-BE49-F238E27FC236}">
                <a16:creationId xmlns:a16="http://schemas.microsoft.com/office/drawing/2014/main" id="{D1A51828-45CA-40D0-047D-E1CB4852614A}"/>
              </a:ext>
            </a:extLst>
          </p:cNvPr>
          <p:cNvCxnSpPr/>
          <p:nvPr/>
        </p:nvCxnSpPr>
        <p:spPr>
          <a:xfrm flipV="1">
            <a:off x="3787880" y="2823462"/>
            <a:ext cx="8968" cy="150497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线箭头连接符 61">
            <a:extLst>
              <a:ext uri="{FF2B5EF4-FFF2-40B4-BE49-F238E27FC236}">
                <a16:creationId xmlns:a16="http://schemas.microsoft.com/office/drawing/2014/main" id="{4C91E78F-AFF8-6593-2D64-683B18AD9AEA}"/>
              </a:ext>
            </a:extLst>
          </p:cNvPr>
          <p:cNvCxnSpPr>
            <a:cxnSpLocks/>
            <a:stCxn id="13" idx="7"/>
            <a:endCxn id="46" idx="4"/>
          </p:cNvCxnSpPr>
          <p:nvPr/>
        </p:nvCxnSpPr>
        <p:spPr>
          <a:xfrm flipV="1">
            <a:off x="2733076" y="2809394"/>
            <a:ext cx="1055832" cy="113639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线箭头连接符 62">
            <a:extLst>
              <a:ext uri="{FF2B5EF4-FFF2-40B4-BE49-F238E27FC236}">
                <a16:creationId xmlns:a16="http://schemas.microsoft.com/office/drawing/2014/main" id="{874F7036-0C82-26FC-737F-53FC47BA4926}"/>
              </a:ext>
            </a:extLst>
          </p:cNvPr>
          <p:cNvCxnSpPr>
            <a:cxnSpLocks/>
            <a:stCxn id="16" idx="7"/>
            <a:endCxn id="46" idx="4"/>
          </p:cNvCxnSpPr>
          <p:nvPr/>
        </p:nvCxnSpPr>
        <p:spPr>
          <a:xfrm flipV="1">
            <a:off x="2845617" y="2809394"/>
            <a:ext cx="943291" cy="180728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文本框 63">
            <a:extLst>
              <a:ext uri="{FF2B5EF4-FFF2-40B4-BE49-F238E27FC236}">
                <a16:creationId xmlns:a16="http://schemas.microsoft.com/office/drawing/2014/main" id="{0286471E-D18D-D33E-73C7-C548607A93E5}"/>
              </a:ext>
            </a:extLst>
          </p:cNvPr>
          <p:cNvSpPr txBox="1"/>
          <p:nvPr/>
        </p:nvSpPr>
        <p:spPr>
          <a:xfrm>
            <a:off x="4035081" y="3449599"/>
            <a:ext cx="11074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因果联系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5" name="文本框 64">
                <a:extLst>
                  <a:ext uri="{FF2B5EF4-FFF2-40B4-BE49-F238E27FC236}">
                    <a16:creationId xmlns:a16="http://schemas.microsoft.com/office/drawing/2014/main" id="{D0850A42-F25B-FCCC-8081-5DE0811DFB95}"/>
                  </a:ext>
                </a:extLst>
              </p:cNvPr>
              <p:cNvSpPr txBox="1"/>
              <p:nvPr/>
            </p:nvSpPr>
            <p:spPr>
              <a:xfrm>
                <a:off x="6704739" y="2710584"/>
                <a:ext cx="4094646" cy="17497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1)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1)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kumimoji="1"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zh-CN" i="1">
                                            <a:latin typeface="Cambria Math" panose="02040503050406030204" pitchFamily="18" charset="0"/>
                                          </a:rPr>
                                          <m:t>𝑋</m:t>
                                        </m:r>
                                      </m:e>
                                      <m:sub>
                                        <m:r>
                                          <a:rPr kumimoji="1"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  <m:r>
                                      <m:rPr>
                                        <m:brk m:alnAt="7"/>
                                      </m:rP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  <m:t>1)</m:t>
                                    </m:r>
                                  </m:e>
                                </m:eqArr>
                              </m:e>
                              <m:e>
                                <m:eqArr>
                                  <m:eqArrPr>
                                    <m:ctrlP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kumimoji="1"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zh-CN" i="1">
                                            <a:latin typeface="Cambria Math" panose="02040503050406030204" pitchFamily="18" charset="0"/>
                                          </a:rPr>
                                          <m:t>𝑋</m:t>
                                        </m:r>
                                      </m:e>
                                      <m:sub>
                                        <m:r>
                                          <a:rPr kumimoji="1" lang="en-US" altLang="zh-CN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  <m:r>
                                      <m:rPr>
                                        <m:brk m:alnAt="7"/>
                                      </m:rP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eqArr>
                              </m:e>
                              <m:e>
                                <m:eqArr>
                                  <m:eqArrPr>
                                    <m:ctrlP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  <m:e>
                                    <m: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⋯</m:t>
                                    </m:r>
                                  </m:e>
                                </m:eqArr>
                              </m:e>
                            </m:mr>
                          </m:m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/>
                            </m:mr>
                            <m:mr>
                              <m:e/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/>
                                  <m:e/>
                                </m:eqArr>
                              </m:e>
                            </m:mr>
                          </m:m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kumimoji="1"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zh-CN" i="1">
                                            <a:latin typeface="Cambria Math" panose="02040503050406030204" pitchFamily="18" charset="0"/>
                                          </a:rPr>
                                          <m:t>𝑋</m:t>
                                        </m:r>
                                      </m:e>
                                      <m:sub>
                                        <m:r>
                                          <a:rPr kumimoji="1" lang="en-US" altLang="zh-CN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  <m:r>
                                      <m:rPr>
                                        <m:brk m:alnAt="7"/>
                                      </m:rP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  <m: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eqAr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en-US" altLang="zh-CN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supHide m:val="on"/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/>
                        <m:e>
                          <m:nary>
                            <m:naryPr>
                              <m:chr m:val="∏"/>
                              <m:supHide m:val="on"/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  <m:e>
                                  <m:sSub>
                                    <m:sSubPr>
                                      <m:ctrlP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  <m:d>
                                        <m:dPr>
                                          <m:ctrlPr>
                                            <a:rPr kumimoji="1"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kumimoji="1"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b>
                                  </m:sSub>
                                  <m:d>
                                    <m:dPr>
                                      <m:ctrlP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nary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(0))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>
          <p:sp>
            <p:nvSpPr>
              <p:cNvPr id="65" name="文本框 64">
                <a:extLst>
                  <a:ext uri="{FF2B5EF4-FFF2-40B4-BE49-F238E27FC236}">
                    <a16:creationId xmlns:a16="http://schemas.microsoft.com/office/drawing/2014/main" id="{D0850A42-F25B-FCCC-8081-5DE0811DFB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4739" y="2710584"/>
                <a:ext cx="4094646" cy="1749774"/>
              </a:xfrm>
              <a:prstGeom prst="rect">
                <a:avLst/>
              </a:prstGeom>
              <a:blipFill>
                <a:blip r:embed="rId3"/>
                <a:stretch>
                  <a:fillRect l="-14551" t="-2878" r="-1548" b="-7625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文本框 65">
            <a:extLst>
              <a:ext uri="{FF2B5EF4-FFF2-40B4-BE49-F238E27FC236}">
                <a16:creationId xmlns:a16="http://schemas.microsoft.com/office/drawing/2014/main" id="{97416D44-ADEC-3D18-7C8B-B9F04FDD4E09}"/>
              </a:ext>
            </a:extLst>
          </p:cNvPr>
          <p:cNvSpPr txBox="1"/>
          <p:nvPr/>
        </p:nvSpPr>
        <p:spPr>
          <a:xfrm>
            <a:off x="7832636" y="5174505"/>
            <a:ext cx="20820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动力学学习</a:t>
            </a:r>
          </a:p>
        </p:txBody>
      </p:sp>
      <p:cxnSp>
        <p:nvCxnSpPr>
          <p:cNvPr id="67" name="直线箭头连接符 66">
            <a:extLst>
              <a:ext uri="{FF2B5EF4-FFF2-40B4-BE49-F238E27FC236}">
                <a16:creationId xmlns:a16="http://schemas.microsoft.com/office/drawing/2014/main" id="{4C0F8D9F-3685-5BCF-B986-2A34B251E7C0}"/>
              </a:ext>
            </a:extLst>
          </p:cNvPr>
          <p:cNvCxnSpPr/>
          <p:nvPr/>
        </p:nvCxnSpPr>
        <p:spPr>
          <a:xfrm flipV="1">
            <a:off x="8339073" y="4384689"/>
            <a:ext cx="0" cy="6826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文本框 67">
            <a:extLst>
              <a:ext uri="{FF2B5EF4-FFF2-40B4-BE49-F238E27FC236}">
                <a16:creationId xmlns:a16="http://schemas.microsoft.com/office/drawing/2014/main" id="{D7979617-AFE0-745B-4AAD-6D86856B7870}"/>
              </a:ext>
            </a:extLst>
          </p:cNvPr>
          <p:cNvSpPr txBox="1"/>
          <p:nvPr/>
        </p:nvSpPr>
        <p:spPr>
          <a:xfrm>
            <a:off x="9747271" y="5174505"/>
            <a:ext cx="20820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初始条件学习</a:t>
            </a:r>
          </a:p>
        </p:txBody>
      </p:sp>
      <p:cxnSp>
        <p:nvCxnSpPr>
          <p:cNvPr id="69" name="直线箭头连接符 68">
            <a:extLst>
              <a:ext uri="{FF2B5EF4-FFF2-40B4-BE49-F238E27FC236}">
                <a16:creationId xmlns:a16="http://schemas.microsoft.com/office/drawing/2014/main" id="{2C8E5AD4-E7A2-752F-ED6E-014B681428E8}"/>
              </a:ext>
            </a:extLst>
          </p:cNvPr>
          <p:cNvCxnSpPr/>
          <p:nvPr/>
        </p:nvCxnSpPr>
        <p:spPr>
          <a:xfrm flipV="1">
            <a:off x="10253708" y="4384689"/>
            <a:ext cx="0" cy="6826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文本框 69">
            <a:extLst>
              <a:ext uri="{FF2B5EF4-FFF2-40B4-BE49-F238E27FC236}">
                <a16:creationId xmlns:a16="http://schemas.microsoft.com/office/drawing/2014/main" id="{B21A799D-6B5B-89AD-600A-AF73C29CA041}"/>
              </a:ext>
            </a:extLst>
          </p:cNvPr>
          <p:cNvSpPr txBox="1"/>
          <p:nvPr/>
        </p:nvSpPr>
        <p:spPr>
          <a:xfrm>
            <a:off x="6704739" y="1879030"/>
            <a:ext cx="44758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复杂系统建模的本质就是如何分解联合概率分布为一系列因果模块</a:t>
            </a:r>
          </a:p>
        </p:txBody>
      </p:sp>
      <p:pic>
        <p:nvPicPr>
          <p:cNvPr id="71" name="图片 70">
            <a:extLst>
              <a:ext uri="{FF2B5EF4-FFF2-40B4-BE49-F238E27FC236}">
                <a16:creationId xmlns:a16="http://schemas.microsoft.com/office/drawing/2014/main" id="{809A0B7C-065A-9BDC-D3FC-AA30DE3EB84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2278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6567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Outline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内容占位符 2">
            <a:extLst>
              <a:ext uri="{FF2B5EF4-FFF2-40B4-BE49-F238E27FC236}">
                <a16:creationId xmlns:a16="http://schemas.microsoft.com/office/drawing/2014/main" id="{DCACDF7B-134E-25AB-056A-18C1B2353D3E}"/>
              </a:ext>
            </a:extLst>
          </p:cNvPr>
          <p:cNvSpPr txBox="1">
            <a:spLocks/>
          </p:cNvSpPr>
          <p:nvPr/>
        </p:nvSpPr>
        <p:spPr>
          <a:xfrm>
            <a:off x="814039" y="1493270"/>
            <a:ext cx="10823970" cy="387145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2000" dirty="0"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Causal</a:t>
            </a:r>
            <a:r>
              <a:rPr kumimoji="1" lang="zh-CN" altLang="en-US" sz="2000" dirty="0"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Machine</a:t>
            </a:r>
            <a:r>
              <a:rPr kumimoji="1" lang="zh-CN" altLang="en-US" sz="2000" dirty="0"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Learning:</a:t>
            </a:r>
            <a:r>
              <a:rPr kumimoji="1" lang="zh-CN" altLang="en-US" sz="2000" dirty="0"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Background</a:t>
            </a:r>
            <a:r>
              <a:rPr kumimoji="1" lang="zh-CN" altLang="en-US" sz="2000" dirty="0"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and</a:t>
            </a:r>
            <a:r>
              <a:rPr kumimoji="1" lang="zh-CN" altLang="en-US" sz="2000" dirty="0"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Principles</a:t>
            </a:r>
          </a:p>
          <a:p>
            <a:r>
              <a:rPr kumimoji="1" lang="en-US" altLang="zh-CN" sz="2000" dirty="0"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Causal</a:t>
            </a:r>
            <a:r>
              <a:rPr kumimoji="1" lang="zh-CN" altLang="en-US" sz="2000" dirty="0"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Discovery</a:t>
            </a:r>
          </a:p>
          <a:p>
            <a:r>
              <a:rPr kumimoji="1" lang="en-US" altLang="zh-CN" sz="2000" dirty="0"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Causal</a:t>
            </a:r>
            <a:r>
              <a:rPr kumimoji="1" lang="zh-CN" altLang="en-US" sz="2000" dirty="0"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Representation</a:t>
            </a:r>
            <a:r>
              <a:rPr kumimoji="1" lang="zh-CN" altLang="en-US" sz="2000" dirty="0"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Learning</a:t>
            </a:r>
            <a:endParaRPr kumimoji="1" lang="en-US" altLang="zh-CN" sz="1600" dirty="0">
              <a:latin typeface="Arial" panose="020B0604020202020204" pitchFamily="34" charset="0"/>
              <a:ea typeface="FangSong" panose="02010609060101010101" pitchFamily="49" charset="-122"/>
              <a:cs typeface="Arial" panose="020B0604020202020204" pitchFamily="34" charset="0"/>
            </a:endParaRPr>
          </a:p>
          <a:p>
            <a:r>
              <a:rPr kumimoji="1" lang="en-US" altLang="zh-CN" sz="2000" dirty="0"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Causal</a:t>
            </a:r>
            <a:r>
              <a:rPr kumimoji="1" lang="zh-CN" altLang="en-US" sz="2000" dirty="0"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Emergence</a:t>
            </a:r>
            <a:r>
              <a:rPr kumimoji="1" lang="zh-CN" altLang="en-US" sz="2000" dirty="0"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and</a:t>
            </a:r>
            <a:r>
              <a:rPr kumimoji="1" lang="zh-CN" altLang="en-US" sz="2000" dirty="0"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Neural</a:t>
            </a:r>
            <a:r>
              <a:rPr kumimoji="1" lang="zh-CN" altLang="en-US" sz="2000" dirty="0"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Information</a:t>
            </a:r>
            <a:r>
              <a:rPr kumimoji="1" lang="zh-CN" altLang="en-US" sz="2000" dirty="0"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Squeezer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3CDE3C3-A45C-E902-9E5A-5ACD5EC77770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D74624A-2889-0A8F-F09D-DA3EF8BFB38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4419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11166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Feasibility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and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Efficiency?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>
            <a:extLst>
              <a:ext uri="{FF2B5EF4-FFF2-40B4-BE49-F238E27FC236}">
                <a16:creationId xmlns:a16="http://schemas.microsoft.com/office/drawing/2014/main" id="{A775D885-E4B6-3B7F-CC94-95DEA4AA1B68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内容占位符 8">
            <a:extLst>
              <a:ext uri="{FF2B5EF4-FFF2-40B4-BE49-F238E27FC236}">
                <a16:creationId xmlns:a16="http://schemas.microsoft.com/office/drawing/2014/main" id="{780216C5-6287-1A9B-874A-59A6E9A586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5179" y="3830594"/>
            <a:ext cx="4049959" cy="2038499"/>
          </a:xfrm>
        </p:spPr>
        <p:txBody>
          <a:bodyPr/>
          <a:lstStyle/>
          <a:p>
            <a:pPr>
              <a:buFont typeface="Wingdings" pitchFamily="2" charset="2"/>
              <a:buChar char="l"/>
            </a:pPr>
            <a:r>
              <a:rPr kumimoji="1" lang="zh-CN" altLang="en-US" dirty="0"/>
              <a:t> </a:t>
            </a:r>
            <a:r>
              <a:rPr kumimoji="1" lang="en-US" altLang="zh-CN" dirty="0"/>
              <a:t>Amount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Data</a:t>
            </a:r>
          </a:p>
          <a:p>
            <a:pPr>
              <a:buFont typeface="Wingdings" pitchFamily="2" charset="2"/>
              <a:buChar char="l"/>
            </a:pPr>
            <a:r>
              <a:rPr kumimoji="1" lang="zh-CN" altLang="en-US" dirty="0"/>
              <a:t> </a:t>
            </a:r>
            <a:r>
              <a:rPr kumimoji="1" lang="en-US" altLang="zh-CN" dirty="0"/>
              <a:t>A</a:t>
            </a:r>
            <a:r>
              <a:rPr kumimoji="1" lang="zh-CN" altLang="en-US" dirty="0"/>
              <a:t> </a:t>
            </a:r>
            <a:r>
              <a:rPr kumimoji="1" lang="en-US" altLang="zh-CN" dirty="0"/>
              <a:t>Large</a:t>
            </a:r>
            <a:r>
              <a:rPr kumimoji="1" lang="zh-CN" altLang="en-US" dirty="0"/>
              <a:t> </a:t>
            </a:r>
            <a:r>
              <a:rPr kumimoji="1" lang="en-US" altLang="zh-CN" dirty="0"/>
              <a:t>Number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Different</a:t>
            </a:r>
            <a:r>
              <a:rPr kumimoji="1" lang="zh-CN" altLang="en-US" dirty="0"/>
              <a:t> </a:t>
            </a:r>
            <a:r>
              <a:rPr kumimoji="1" lang="en-US" altLang="zh-CN" dirty="0"/>
              <a:t>Samples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Data</a:t>
            </a:r>
            <a:endParaRPr kumimoji="1"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70BCCD5-B71F-EAB2-58DC-11134A5D7D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693" y="1568213"/>
            <a:ext cx="7016643" cy="404887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8C472DEC-3A94-F9C0-0F45-424C0351E171}"/>
                  </a:ext>
                </a:extLst>
              </p:cNvPr>
              <p:cNvSpPr txBox="1"/>
              <p:nvPr/>
            </p:nvSpPr>
            <p:spPr>
              <a:xfrm>
                <a:off x="7627689" y="1966817"/>
                <a:ext cx="2016321" cy="8917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kumimoji="1"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</m:e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</m:m>
                          <m:r>
                            <a:rPr kumimoji="1" lang="zh-CN" altLang="en-US" b="0" i="1" smtClean="0">
                              <a:latin typeface="Cambria Math" panose="02040503050406030204" pitchFamily="18" charset="0"/>
                            </a:rPr>
                            <m:t> 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b>
                                  <m:sup>
                                    <m: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b>
                                  <m:sup>
                                    <m: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8C472DEC-3A94-F9C0-0F45-424C0351E1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7689" y="1966817"/>
                <a:ext cx="2016321" cy="89171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右箭头 26">
            <a:extLst>
              <a:ext uri="{FF2B5EF4-FFF2-40B4-BE49-F238E27FC236}">
                <a16:creationId xmlns:a16="http://schemas.microsoft.com/office/drawing/2014/main" id="{335DD723-539D-4F2F-1D4A-0EB97CD70BA2}"/>
              </a:ext>
            </a:extLst>
          </p:cNvPr>
          <p:cNvSpPr/>
          <p:nvPr/>
        </p:nvSpPr>
        <p:spPr>
          <a:xfrm>
            <a:off x="9771363" y="2241460"/>
            <a:ext cx="234461" cy="259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8ABD5F64-1B72-755C-9839-45CD3DB6163E}"/>
                  </a:ext>
                </a:extLst>
              </p:cNvPr>
              <p:cNvSpPr txBox="1"/>
              <p:nvPr/>
            </p:nvSpPr>
            <p:spPr>
              <a:xfrm>
                <a:off x="10260530" y="2096445"/>
                <a:ext cx="1357166" cy="5259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𝑑𝑋</m:t>
                          </m:r>
                        </m:num>
                        <m:den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8ABD5F64-1B72-755C-9839-45CD3DB616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60530" y="2096445"/>
                <a:ext cx="1357166" cy="525913"/>
              </a:xfrm>
              <a:prstGeom prst="rect">
                <a:avLst/>
              </a:prstGeom>
              <a:blipFill>
                <a:blip r:embed="rId7"/>
                <a:stretch>
                  <a:fillRect l="-3704" t="-2381" r="-6481" b="-142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图片 1">
            <a:extLst>
              <a:ext uri="{FF2B5EF4-FFF2-40B4-BE49-F238E27FC236}">
                <a16:creationId xmlns:a16="http://schemas.microsoft.com/office/drawing/2014/main" id="{18B54F4A-D1FA-F847-37D5-D87CE7300D0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1758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11166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Feasibility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and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Efficiency?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>
            <a:extLst>
              <a:ext uri="{FF2B5EF4-FFF2-40B4-BE49-F238E27FC236}">
                <a16:creationId xmlns:a16="http://schemas.microsoft.com/office/drawing/2014/main" id="{A775D885-E4B6-3B7F-CC94-95DEA4AA1B68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内容占位符 8">
            <a:extLst>
              <a:ext uri="{FF2B5EF4-FFF2-40B4-BE49-F238E27FC236}">
                <a16:creationId xmlns:a16="http://schemas.microsoft.com/office/drawing/2014/main" id="{780216C5-6287-1A9B-874A-59A6E9A586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5179" y="3830594"/>
            <a:ext cx="4049959" cy="2038499"/>
          </a:xfrm>
        </p:spPr>
        <p:txBody>
          <a:bodyPr/>
          <a:lstStyle/>
          <a:p>
            <a:pPr>
              <a:buFont typeface="Wingdings" pitchFamily="2" charset="2"/>
              <a:buChar char="l"/>
            </a:pPr>
            <a:r>
              <a:rPr kumimoji="1" lang="zh-CN" altLang="en-US" dirty="0"/>
              <a:t> </a:t>
            </a:r>
            <a:r>
              <a:rPr kumimoji="1" lang="en-US" altLang="zh-CN" dirty="0"/>
              <a:t>Amount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Data</a:t>
            </a:r>
          </a:p>
          <a:p>
            <a:pPr>
              <a:buFont typeface="Wingdings" pitchFamily="2" charset="2"/>
              <a:buChar char="l"/>
            </a:pPr>
            <a:r>
              <a:rPr kumimoji="1" lang="zh-CN" altLang="en-US" dirty="0"/>
              <a:t> </a:t>
            </a:r>
            <a:r>
              <a:rPr kumimoji="1" lang="en-US" altLang="zh-CN" dirty="0"/>
              <a:t>A</a:t>
            </a:r>
            <a:r>
              <a:rPr kumimoji="1" lang="zh-CN" altLang="en-US" dirty="0"/>
              <a:t> </a:t>
            </a:r>
            <a:r>
              <a:rPr kumimoji="1" lang="en-US" altLang="zh-CN" dirty="0"/>
              <a:t>Large</a:t>
            </a:r>
            <a:r>
              <a:rPr kumimoji="1" lang="zh-CN" altLang="en-US" dirty="0"/>
              <a:t> </a:t>
            </a:r>
            <a:r>
              <a:rPr kumimoji="1" lang="en-US" altLang="zh-CN" dirty="0"/>
              <a:t>Number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Different</a:t>
            </a:r>
            <a:r>
              <a:rPr kumimoji="1" lang="zh-CN" altLang="en-US" dirty="0"/>
              <a:t> </a:t>
            </a:r>
            <a:r>
              <a:rPr kumimoji="1" lang="en-US" altLang="zh-CN" dirty="0"/>
              <a:t>Samples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Data</a:t>
            </a:r>
          </a:p>
          <a:p>
            <a:pPr>
              <a:buFont typeface="Wingdings" pitchFamily="2" charset="2"/>
              <a:buChar char="l"/>
            </a:pPr>
            <a:r>
              <a:rPr kumimoji="1" lang="zh-CN" altLang="en-US" dirty="0"/>
              <a:t> </a:t>
            </a:r>
            <a:r>
              <a:rPr kumimoji="1" lang="en-US" altLang="zh-CN" dirty="0"/>
              <a:t>Fails</a:t>
            </a:r>
            <a:r>
              <a:rPr kumimoji="1" lang="zh-CN" altLang="en-US" dirty="0"/>
              <a:t> </a:t>
            </a:r>
            <a:r>
              <a:rPr kumimoji="1" lang="en-US" altLang="zh-CN" dirty="0"/>
              <a:t>in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sSome</a:t>
            </a:r>
            <a:r>
              <a:rPr kumimoji="1" lang="zh-CN" altLang="en-US" dirty="0"/>
              <a:t> </a:t>
            </a:r>
            <a:r>
              <a:rPr kumimoji="1" lang="en-US" altLang="zh-CN" dirty="0"/>
              <a:t>Real</a:t>
            </a:r>
            <a:r>
              <a:rPr kumimoji="1" lang="zh-CN" altLang="en-US" dirty="0"/>
              <a:t> </a:t>
            </a:r>
            <a:r>
              <a:rPr kumimoji="1" lang="en-US" altLang="zh-CN" dirty="0"/>
              <a:t>Cases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8C472DEC-3A94-F9C0-0F45-424C0351E171}"/>
                  </a:ext>
                </a:extLst>
              </p:cNvPr>
              <p:cNvSpPr txBox="1"/>
              <p:nvPr/>
            </p:nvSpPr>
            <p:spPr>
              <a:xfrm>
                <a:off x="7833021" y="1966817"/>
                <a:ext cx="2016321" cy="8917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kumimoji="1"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</m:e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</m:m>
                          <m:r>
                            <a:rPr kumimoji="1" lang="zh-CN" altLang="en-US" b="0" i="1" smtClean="0">
                              <a:latin typeface="Cambria Math" panose="02040503050406030204" pitchFamily="18" charset="0"/>
                            </a:rPr>
                            <m:t> 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b>
                                  <m:sup>
                                    <m: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b>
                                  <m:sup>
                                    <m: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8C472DEC-3A94-F9C0-0F45-424C0351E1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3021" y="1966817"/>
                <a:ext cx="2016321" cy="89171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右箭头 26">
            <a:extLst>
              <a:ext uri="{FF2B5EF4-FFF2-40B4-BE49-F238E27FC236}">
                <a16:creationId xmlns:a16="http://schemas.microsoft.com/office/drawing/2014/main" id="{335DD723-539D-4F2F-1D4A-0EB97CD70BA2}"/>
              </a:ext>
            </a:extLst>
          </p:cNvPr>
          <p:cNvSpPr/>
          <p:nvPr/>
        </p:nvSpPr>
        <p:spPr>
          <a:xfrm>
            <a:off x="9849342" y="2277036"/>
            <a:ext cx="234461" cy="259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8ABD5F64-1B72-755C-9839-45CD3DB6163E}"/>
                  </a:ext>
                </a:extLst>
              </p:cNvPr>
              <p:cNvSpPr txBox="1"/>
              <p:nvPr/>
            </p:nvSpPr>
            <p:spPr>
              <a:xfrm>
                <a:off x="10260530" y="2096445"/>
                <a:ext cx="1357166" cy="5259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𝑑𝑋</m:t>
                          </m:r>
                        </m:num>
                        <m:den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8ABD5F64-1B72-755C-9839-45CD3DB616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60530" y="2096445"/>
                <a:ext cx="1357166" cy="525913"/>
              </a:xfrm>
              <a:prstGeom prst="rect">
                <a:avLst/>
              </a:prstGeom>
              <a:blipFill>
                <a:blip r:embed="rId6"/>
                <a:stretch>
                  <a:fillRect l="-3704" t="-2381" r="-6481" b="-142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0">
            <a:extLst>
              <a:ext uri="{FF2B5EF4-FFF2-40B4-BE49-F238E27FC236}">
                <a16:creationId xmlns:a16="http://schemas.microsoft.com/office/drawing/2014/main" id="{96379CB3-A5D1-5267-DD8A-B8E3F88F82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5619" y="1771798"/>
            <a:ext cx="6316166" cy="403188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4BF2D176-4DB0-B565-B4D5-866934D86EC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5483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6567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Outline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内容占位符 2">
            <a:extLst>
              <a:ext uri="{FF2B5EF4-FFF2-40B4-BE49-F238E27FC236}">
                <a16:creationId xmlns:a16="http://schemas.microsoft.com/office/drawing/2014/main" id="{DCACDF7B-134E-25AB-056A-18C1B2353D3E}"/>
              </a:ext>
            </a:extLst>
          </p:cNvPr>
          <p:cNvSpPr txBox="1">
            <a:spLocks/>
          </p:cNvSpPr>
          <p:nvPr/>
        </p:nvSpPr>
        <p:spPr>
          <a:xfrm>
            <a:off x="814039" y="1493270"/>
            <a:ext cx="10823970" cy="387145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2000" dirty="0"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Causal</a:t>
            </a:r>
            <a:r>
              <a:rPr kumimoji="1" lang="zh-CN" altLang="en-US" sz="2000" dirty="0"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Machine</a:t>
            </a:r>
            <a:r>
              <a:rPr kumimoji="1" lang="zh-CN" altLang="en-US" sz="2000" dirty="0"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Learning:</a:t>
            </a:r>
            <a:r>
              <a:rPr kumimoji="1" lang="zh-CN" altLang="en-US" sz="2000" dirty="0"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Background</a:t>
            </a:r>
            <a:r>
              <a:rPr kumimoji="1" lang="zh-CN" altLang="en-US" sz="2000" dirty="0"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and</a:t>
            </a:r>
            <a:r>
              <a:rPr kumimoji="1" lang="zh-CN" altLang="en-US" sz="2000" dirty="0"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Principles</a:t>
            </a:r>
          </a:p>
          <a:p>
            <a:r>
              <a:rPr kumimoji="1" lang="en-US" altLang="zh-CN" sz="2000" dirty="0">
                <a:solidFill>
                  <a:srgbClr val="FF0000"/>
                </a:solidFill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Causal</a:t>
            </a:r>
            <a:r>
              <a:rPr kumimoji="1" lang="zh-CN" altLang="en-US" sz="2000" dirty="0">
                <a:solidFill>
                  <a:srgbClr val="FF0000"/>
                </a:solidFill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solidFill>
                  <a:srgbClr val="FF0000"/>
                </a:solidFill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Discovery</a:t>
            </a:r>
          </a:p>
          <a:p>
            <a:r>
              <a:rPr kumimoji="1" lang="en-US" altLang="zh-CN" sz="2000" dirty="0"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Causal</a:t>
            </a:r>
            <a:r>
              <a:rPr kumimoji="1" lang="zh-CN" altLang="en-US" sz="2000" dirty="0"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Representation</a:t>
            </a:r>
            <a:r>
              <a:rPr kumimoji="1" lang="zh-CN" altLang="en-US" sz="2000" dirty="0"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Learning</a:t>
            </a:r>
            <a:endParaRPr kumimoji="1" lang="en-US" altLang="zh-CN" sz="1600" dirty="0">
              <a:latin typeface="Arial" panose="020B0604020202020204" pitchFamily="34" charset="0"/>
              <a:ea typeface="FangSong" panose="02010609060101010101" pitchFamily="49" charset="-122"/>
              <a:cs typeface="Arial" panose="020B0604020202020204" pitchFamily="34" charset="0"/>
            </a:endParaRPr>
          </a:p>
          <a:p>
            <a:r>
              <a:rPr kumimoji="1" lang="en-US" altLang="zh-CN" sz="2000" dirty="0"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Causal</a:t>
            </a:r>
            <a:r>
              <a:rPr kumimoji="1" lang="zh-CN" altLang="en-US" sz="2000" dirty="0"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Emergence</a:t>
            </a:r>
            <a:r>
              <a:rPr kumimoji="1" lang="zh-CN" altLang="en-US" sz="2000" dirty="0"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and</a:t>
            </a:r>
            <a:r>
              <a:rPr kumimoji="1" lang="zh-CN" altLang="en-US" sz="2000" dirty="0"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Neural</a:t>
            </a:r>
            <a:r>
              <a:rPr kumimoji="1" lang="zh-CN" altLang="en-US" sz="2000" dirty="0"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Information</a:t>
            </a:r>
            <a:r>
              <a:rPr kumimoji="1" lang="zh-CN" altLang="en-US" sz="2000" dirty="0"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Squeezer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3CDE3C3-A45C-E902-9E5A-5ACD5EC77770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A3DEBA9-D955-3A61-1CCB-D54D5D1D682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5498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1" y="436469"/>
            <a:ext cx="83103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What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Causal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Discovery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6" name="直接箭头连接符 9">
            <a:extLst>
              <a:ext uri="{FF2B5EF4-FFF2-40B4-BE49-F238E27FC236}">
                <a16:creationId xmlns:a16="http://schemas.microsoft.com/office/drawing/2014/main" id="{BE6C72BB-7D2B-BD9A-70D2-B244A87BC451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图片 66">
            <a:extLst>
              <a:ext uri="{FF2B5EF4-FFF2-40B4-BE49-F238E27FC236}">
                <a16:creationId xmlns:a16="http://schemas.microsoft.com/office/drawing/2014/main" id="{BF69EAE7-F8D7-BDBE-F8BA-D082DB6FC37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pic>
        <p:nvPicPr>
          <p:cNvPr id="2" name="Picture 2" descr="Creating neural time series models with Gluon Time Series | AWS ...">
            <a:extLst>
              <a:ext uri="{FF2B5EF4-FFF2-40B4-BE49-F238E27FC236}">
                <a16:creationId xmlns:a16="http://schemas.microsoft.com/office/drawing/2014/main" id="{2ABE653E-CB5A-ECAD-B3EF-016ABBD8F1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264" y="1498087"/>
            <a:ext cx="2895600" cy="1253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Creating neural time series models with Gluon Time Series | AWS ...">
            <a:extLst>
              <a:ext uri="{FF2B5EF4-FFF2-40B4-BE49-F238E27FC236}">
                <a16:creationId xmlns:a16="http://schemas.microsoft.com/office/drawing/2014/main" id="{E00CBCE7-A71E-8ED9-D6A8-4B1A20EB9E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260" y="2901625"/>
            <a:ext cx="2895603" cy="1253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Creating neural time series models with Gluon Time Series | AWS ...">
            <a:extLst>
              <a:ext uri="{FF2B5EF4-FFF2-40B4-BE49-F238E27FC236}">
                <a16:creationId xmlns:a16="http://schemas.microsoft.com/office/drawing/2014/main" id="{83756B55-EB2F-7467-5354-065552D037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258" y="4260141"/>
            <a:ext cx="2895605" cy="1253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右箭头 11">
            <a:extLst>
              <a:ext uri="{FF2B5EF4-FFF2-40B4-BE49-F238E27FC236}">
                <a16:creationId xmlns:a16="http://schemas.microsoft.com/office/drawing/2014/main" id="{F4AB5FFC-5C93-2316-CBA5-AECBAA16FDEE}"/>
              </a:ext>
            </a:extLst>
          </p:cNvPr>
          <p:cNvSpPr/>
          <p:nvPr/>
        </p:nvSpPr>
        <p:spPr>
          <a:xfrm>
            <a:off x="4018094" y="3328555"/>
            <a:ext cx="270457" cy="1715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右箭头 12">
            <a:extLst>
              <a:ext uri="{FF2B5EF4-FFF2-40B4-BE49-F238E27FC236}">
                <a16:creationId xmlns:a16="http://schemas.microsoft.com/office/drawing/2014/main" id="{9DA641E2-500A-2486-F06E-05A84781AE7E}"/>
              </a:ext>
            </a:extLst>
          </p:cNvPr>
          <p:cNvSpPr/>
          <p:nvPr/>
        </p:nvSpPr>
        <p:spPr>
          <a:xfrm>
            <a:off x="7768220" y="3289919"/>
            <a:ext cx="270457" cy="1715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圆角矩形 17">
            <a:extLst>
              <a:ext uri="{FF2B5EF4-FFF2-40B4-BE49-F238E27FC236}">
                <a16:creationId xmlns:a16="http://schemas.microsoft.com/office/drawing/2014/main" id="{8D8525CD-9126-344D-FA51-444B1E04D653}"/>
              </a:ext>
            </a:extLst>
          </p:cNvPr>
          <p:cNvSpPr/>
          <p:nvPr/>
        </p:nvSpPr>
        <p:spPr>
          <a:xfrm>
            <a:off x="4572000" y="2751468"/>
            <a:ext cx="3020291" cy="150867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ysClr val="windowText" lastClr="000000"/>
                </a:solidFill>
              </a:rPr>
              <a:t>Causal</a:t>
            </a:r>
            <a:r>
              <a:rPr kumimoji="1" lang="zh-CN" altLang="en-US" dirty="0">
                <a:solidFill>
                  <a:sysClr val="windowText" lastClr="000000"/>
                </a:solidFill>
              </a:rPr>
              <a:t> </a:t>
            </a:r>
            <a:r>
              <a:rPr kumimoji="1" lang="en-US" altLang="zh-CN" dirty="0">
                <a:solidFill>
                  <a:sysClr val="windowText" lastClr="000000"/>
                </a:solidFill>
              </a:rPr>
              <a:t>Discovery</a:t>
            </a:r>
            <a:r>
              <a:rPr kumimoji="1" lang="zh-CN" altLang="en-US" dirty="0">
                <a:solidFill>
                  <a:sysClr val="windowText" lastClr="000000"/>
                </a:solidFill>
              </a:rPr>
              <a:t> </a:t>
            </a:r>
            <a:r>
              <a:rPr kumimoji="1" lang="en-US" altLang="zh-CN" dirty="0">
                <a:solidFill>
                  <a:sysClr val="windowText" lastClr="000000"/>
                </a:solidFill>
              </a:rPr>
              <a:t>Algorithm</a:t>
            </a:r>
            <a:endParaRPr kumimoji="1" lang="zh-CN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23AB8054-4052-22A3-960A-509965E95F02}"/>
              </a:ext>
            </a:extLst>
          </p:cNvPr>
          <p:cNvSpPr/>
          <p:nvPr/>
        </p:nvSpPr>
        <p:spPr>
          <a:xfrm>
            <a:off x="8900977" y="1673586"/>
            <a:ext cx="566928" cy="5669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A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41F9CC7E-CEB7-7711-FF9D-CBA707D50D9D}"/>
              </a:ext>
            </a:extLst>
          </p:cNvPr>
          <p:cNvSpPr/>
          <p:nvPr/>
        </p:nvSpPr>
        <p:spPr>
          <a:xfrm>
            <a:off x="10749954" y="1673586"/>
            <a:ext cx="566928" cy="5669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B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9FDD6A34-7DB5-BECD-9136-45E0735766F6}"/>
              </a:ext>
            </a:extLst>
          </p:cNvPr>
          <p:cNvSpPr/>
          <p:nvPr/>
        </p:nvSpPr>
        <p:spPr>
          <a:xfrm>
            <a:off x="9876337" y="2842139"/>
            <a:ext cx="566928" cy="5669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C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2CB03D16-99E5-1ABE-5BBB-85D933879F30}"/>
              </a:ext>
            </a:extLst>
          </p:cNvPr>
          <p:cNvSpPr/>
          <p:nvPr/>
        </p:nvSpPr>
        <p:spPr>
          <a:xfrm>
            <a:off x="9876337" y="4187072"/>
            <a:ext cx="566928" cy="5669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D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5ED6CE07-9AA5-9565-EC23-8B98E7CDF4DB}"/>
              </a:ext>
            </a:extLst>
          </p:cNvPr>
          <p:cNvSpPr/>
          <p:nvPr/>
        </p:nvSpPr>
        <p:spPr>
          <a:xfrm>
            <a:off x="8416853" y="3409067"/>
            <a:ext cx="566928" cy="5669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E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cxnSp>
        <p:nvCxnSpPr>
          <p:cNvPr id="24" name="直线箭头连接符 23">
            <a:extLst>
              <a:ext uri="{FF2B5EF4-FFF2-40B4-BE49-F238E27FC236}">
                <a16:creationId xmlns:a16="http://schemas.microsoft.com/office/drawing/2014/main" id="{66471CE9-6AB3-A195-6895-4CB2775302AF}"/>
              </a:ext>
            </a:extLst>
          </p:cNvPr>
          <p:cNvCxnSpPr>
            <a:cxnSpLocks/>
            <a:stCxn id="19" idx="6"/>
            <a:endCxn id="20" idx="2"/>
          </p:cNvCxnSpPr>
          <p:nvPr/>
        </p:nvCxnSpPr>
        <p:spPr>
          <a:xfrm>
            <a:off x="9467905" y="1957050"/>
            <a:ext cx="128204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线箭头连接符 24">
            <a:extLst>
              <a:ext uri="{FF2B5EF4-FFF2-40B4-BE49-F238E27FC236}">
                <a16:creationId xmlns:a16="http://schemas.microsoft.com/office/drawing/2014/main" id="{3658663F-E036-03D2-E10A-F983B59F3FFA}"/>
              </a:ext>
            </a:extLst>
          </p:cNvPr>
          <p:cNvCxnSpPr>
            <a:cxnSpLocks/>
            <a:stCxn id="19" idx="5"/>
            <a:endCxn id="21" idx="1"/>
          </p:cNvCxnSpPr>
          <p:nvPr/>
        </p:nvCxnSpPr>
        <p:spPr>
          <a:xfrm>
            <a:off x="9384880" y="2157489"/>
            <a:ext cx="574482" cy="7676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线箭头连接符 26">
            <a:extLst>
              <a:ext uri="{FF2B5EF4-FFF2-40B4-BE49-F238E27FC236}">
                <a16:creationId xmlns:a16="http://schemas.microsoft.com/office/drawing/2014/main" id="{76136DAF-F812-8ADE-61CE-DB45719795C7}"/>
              </a:ext>
            </a:extLst>
          </p:cNvPr>
          <p:cNvCxnSpPr>
            <a:cxnSpLocks/>
            <a:stCxn id="20" idx="4"/>
            <a:endCxn id="21" idx="7"/>
          </p:cNvCxnSpPr>
          <p:nvPr/>
        </p:nvCxnSpPr>
        <p:spPr>
          <a:xfrm flipH="1">
            <a:off x="10360240" y="2240514"/>
            <a:ext cx="673178" cy="6846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线箭头连接符 27">
            <a:extLst>
              <a:ext uri="{FF2B5EF4-FFF2-40B4-BE49-F238E27FC236}">
                <a16:creationId xmlns:a16="http://schemas.microsoft.com/office/drawing/2014/main" id="{AB21736E-5CC2-3007-029F-73D175A52FFC}"/>
              </a:ext>
            </a:extLst>
          </p:cNvPr>
          <p:cNvCxnSpPr>
            <a:cxnSpLocks/>
            <a:stCxn id="23" idx="5"/>
            <a:endCxn id="22" idx="2"/>
          </p:cNvCxnSpPr>
          <p:nvPr/>
        </p:nvCxnSpPr>
        <p:spPr>
          <a:xfrm>
            <a:off x="8900756" y="3892970"/>
            <a:ext cx="975581" cy="5775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线箭头连接符 28">
            <a:extLst>
              <a:ext uri="{FF2B5EF4-FFF2-40B4-BE49-F238E27FC236}">
                <a16:creationId xmlns:a16="http://schemas.microsoft.com/office/drawing/2014/main" id="{B4E53E4D-D515-350E-1954-5DC33B98F477}"/>
              </a:ext>
            </a:extLst>
          </p:cNvPr>
          <p:cNvCxnSpPr>
            <a:cxnSpLocks/>
            <a:stCxn id="21" idx="4"/>
            <a:endCxn id="22" idx="0"/>
          </p:cNvCxnSpPr>
          <p:nvPr/>
        </p:nvCxnSpPr>
        <p:spPr>
          <a:xfrm>
            <a:off x="10159801" y="3409067"/>
            <a:ext cx="0" cy="7780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>
            <a:extLst>
              <a:ext uri="{FF2B5EF4-FFF2-40B4-BE49-F238E27FC236}">
                <a16:creationId xmlns:a16="http://schemas.microsoft.com/office/drawing/2014/main" id="{AC1C637B-4E61-9D11-BA54-ACA7E261829F}"/>
              </a:ext>
            </a:extLst>
          </p:cNvPr>
          <p:cNvSpPr txBox="1"/>
          <p:nvPr/>
        </p:nvSpPr>
        <p:spPr>
          <a:xfrm>
            <a:off x="750258" y="6328260"/>
            <a:ext cx="7004921" cy="308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212793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1" y="436469"/>
            <a:ext cx="106811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Methods: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Independence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and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Score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based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6" name="直接箭头连接符 9">
            <a:extLst>
              <a:ext uri="{FF2B5EF4-FFF2-40B4-BE49-F238E27FC236}">
                <a16:creationId xmlns:a16="http://schemas.microsoft.com/office/drawing/2014/main" id="{BE6C72BB-7D2B-BD9A-70D2-B244A87BC451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图片 66">
            <a:extLst>
              <a:ext uri="{FF2B5EF4-FFF2-40B4-BE49-F238E27FC236}">
                <a16:creationId xmlns:a16="http://schemas.microsoft.com/office/drawing/2014/main" id="{BF69EAE7-F8D7-BDBE-F8BA-D082DB6FC37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30" name="文本框 29">
            <a:extLst>
              <a:ext uri="{FF2B5EF4-FFF2-40B4-BE49-F238E27FC236}">
                <a16:creationId xmlns:a16="http://schemas.microsoft.com/office/drawing/2014/main" id="{AC1C637B-4E61-9D11-BA54-ACA7E261829F}"/>
              </a:ext>
            </a:extLst>
          </p:cNvPr>
          <p:cNvSpPr txBox="1"/>
          <p:nvPr/>
        </p:nvSpPr>
        <p:spPr>
          <a:xfrm>
            <a:off x="750258" y="6328260"/>
            <a:ext cx="7004921" cy="308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张天健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因果发现介绍及</a:t>
            </a:r>
            <a:r>
              <a:rPr lang="en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Tetrad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工具包使用教程，集智学园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60BF893-15EA-D904-C08B-1E4E8CA74E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5160" y="1369281"/>
            <a:ext cx="7772400" cy="4119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1739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1" y="436469"/>
            <a:ext cx="83103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Independence: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Markov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Assumptions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6" name="直接箭头连接符 9">
            <a:extLst>
              <a:ext uri="{FF2B5EF4-FFF2-40B4-BE49-F238E27FC236}">
                <a16:creationId xmlns:a16="http://schemas.microsoft.com/office/drawing/2014/main" id="{BE6C72BB-7D2B-BD9A-70D2-B244A87BC451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图片 66">
            <a:extLst>
              <a:ext uri="{FF2B5EF4-FFF2-40B4-BE49-F238E27FC236}">
                <a16:creationId xmlns:a16="http://schemas.microsoft.com/office/drawing/2014/main" id="{BF69EAE7-F8D7-BDBE-F8BA-D082DB6FC37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42CBD497-965D-FDDE-F2C9-4642BA414433}"/>
              </a:ext>
            </a:extLst>
          </p:cNvPr>
          <p:cNvSpPr txBox="1"/>
          <p:nvPr/>
        </p:nvSpPr>
        <p:spPr>
          <a:xfrm>
            <a:off x="1118508" y="6326769"/>
            <a:ext cx="7004921" cy="308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张天健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因果发现介绍及</a:t>
            </a:r>
            <a:r>
              <a:rPr lang="en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Tetrad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工具包使用教程，集智学园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03B5B33D-41CC-9320-6A58-5600352803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8508" y="1528705"/>
            <a:ext cx="9781008" cy="4003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5716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1" y="436469"/>
            <a:ext cx="83103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Faithfulness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Assumptions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6" name="直接箭头连接符 9">
            <a:extLst>
              <a:ext uri="{FF2B5EF4-FFF2-40B4-BE49-F238E27FC236}">
                <a16:creationId xmlns:a16="http://schemas.microsoft.com/office/drawing/2014/main" id="{BE6C72BB-7D2B-BD9A-70D2-B244A87BC451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图片 66">
            <a:extLst>
              <a:ext uri="{FF2B5EF4-FFF2-40B4-BE49-F238E27FC236}">
                <a16:creationId xmlns:a16="http://schemas.microsoft.com/office/drawing/2014/main" id="{BF69EAE7-F8D7-BDBE-F8BA-D082DB6FC37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77D8751A-62F4-0611-8C2F-3B757A6812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8508" y="1768953"/>
            <a:ext cx="9520981" cy="314382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42CBD497-965D-FDDE-F2C9-4642BA414433}"/>
              </a:ext>
            </a:extLst>
          </p:cNvPr>
          <p:cNvSpPr txBox="1"/>
          <p:nvPr/>
        </p:nvSpPr>
        <p:spPr>
          <a:xfrm>
            <a:off x="1118508" y="6326769"/>
            <a:ext cx="7004921" cy="308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张天健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因果发现介绍及</a:t>
            </a:r>
            <a:r>
              <a:rPr lang="en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Tetrad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工具包使用教程，集智学园</a:t>
            </a:r>
          </a:p>
        </p:txBody>
      </p:sp>
    </p:spTree>
    <p:extLst>
      <p:ext uri="{BB962C8B-B14F-4D97-AF65-F5344CB8AC3E}">
        <p14:creationId xmlns:p14="http://schemas.microsoft.com/office/powerpoint/2010/main" val="506113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1" y="436469"/>
            <a:ext cx="83103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Counter-example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6" name="直接箭头连接符 9">
            <a:extLst>
              <a:ext uri="{FF2B5EF4-FFF2-40B4-BE49-F238E27FC236}">
                <a16:creationId xmlns:a16="http://schemas.microsoft.com/office/drawing/2014/main" id="{BE6C72BB-7D2B-BD9A-70D2-B244A87BC451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图片 66">
            <a:extLst>
              <a:ext uri="{FF2B5EF4-FFF2-40B4-BE49-F238E27FC236}">
                <a16:creationId xmlns:a16="http://schemas.microsoft.com/office/drawing/2014/main" id="{BF69EAE7-F8D7-BDBE-F8BA-D082DB6FC37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3" name="椭圆 2">
            <a:extLst>
              <a:ext uri="{FF2B5EF4-FFF2-40B4-BE49-F238E27FC236}">
                <a16:creationId xmlns:a16="http://schemas.microsoft.com/office/drawing/2014/main" id="{F08CD4D0-1FD8-4782-4329-20EE0604669F}"/>
              </a:ext>
            </a:extLst>
          </p:cNvPr>
          <p:cNvSpPr/>
          <p:nvPr/>
        </p:nvSpPr>
        <p:spPr>
          <a:xfrm>
            <a:off x="3356658" y="1666754"/>
            <a:ext cx="555585" cy="5440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A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9379CE2B-BC70-E768-A280-5AE066095C6C}"/>
              </a:ext>
            </a:extLst>
          </p:cNvPr>
          <p:cNvSpPr/>
          <p:nvPr/>
        </p:nvSpPr>
        <p:spPr>
          <a:xfrm>
            <a:off x="2490487" y="3156995"/>
            <a:ext cx="555585" cy="5440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B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B57F289C-160C-18E1-9C33-C29BFB580B62}"/>
              </a:ext>
            </a:extLst>
          </p:cNvPr>
          <p:cNvSpPr/>
          <p:nvPr/>
        </p:nvSpPr>
        <p:spPr>
          <a:xfrm>
            <a:off x="4251426" y="3156995"/>
            <a:ext cx="555585" cy="5440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C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4E200091-4086-BBF8-BC71-85901441A3B2}"/>
              </a:ext>
            </a:extLst>
          </p:cNvPr>
          <p:cNvSpPr/>
          <p:nvPr/>
        </p:nvSpPr>
        <p:spPr>
          <a:xfrm>
            <a:off x="3356658" y="4647236"/>
            <a:ext cx="555585" cy="5440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D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cxnSp>
        <p:nvCxnSpPr>
          <p:cNvPr id="11" name="直线箭头连接符 10">
            <a:extLst>
              <a:ext uri="{FF2B5EF4-FFF2-40B4-BE49-F238E27FC236}">
                <a16:creationId xmlns:a16="http://schemas.microsoft.com/office/drawing/2014/main" id="{717A6BAE-CAAB-F4A5-558E-663620627344}"/>
              </a:ext>
            </a:extLst>
          </p:cNvPr>
          <p:cNvCxnSpPr>
            <a:stCxn id="3" idx="3"/>
            <a:endCxn id="4" idx="0"/>
          </p:cNvCxnSpPr>
          <p:nvPr/>
        </p:nvCxnSpPr>
        <p:spPr>
          <a:xfrm flipH="1">
            <a:off x="2768280" y="2131096"/>
            <a:ext cx="669742" cy="10258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线箭头连接符 11">
            <a:extLst>
              <a:ext uri="{FF2B5EF4-FFF2-40B4-BE49-F238E27FC236}">
                <a16:creationId xmlns:a16="http://schemas.microsoft.com/office/drawing/2014/main" id="{43327DA2-01BE-8F9F-51FB-8DB4E071271C}"/>
              </a:ext>
            </a:extLst>
          </p:cNvPr>
          <p:cNvCxnSpPr>
            <a:cxnSpLocks/>
            <a:stCxn id="3" idx="5"/>
            <a:endCxn id="6" idx="0"/>
          </p:cNvCxnSpPr>
          <p:nvPr/>
        </p:nvCxnSpPr>
        <p:spPr>
          <a:xfrm>
            <a:off x="3830879" y="2131096"/>
            <a:ext cx="698340" cy="10258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线箭头连接符 18">
            <a:extLst>
              <a:ext uri="{FF2B5EF4-FFF2-40B4-BE49-F238E27FC236}">
                <a16:creationId xmlns:a16="http://schemas.microsoft.com/office/drawing/2014/main" id="{21CF689A-9C6B-43B7-7F53-58ED02727152}"/>
              </a:ext>
            </a:extLst>
          </p:cNvPr>
          <p:cNvCxnSpPr>
            <a:cxnSpLocks/>
            <a:stCxn id="4" idx="4"/>
            <a:endCxn id="9" idx="1"/>
          </p:cNvCxnSpPr>
          <p:nvPr/>
        </p:nvCxnSpPr>
        <p:spPr>
          <a:xfrm>
            <a:off x="2768280" y="3701005"/>
            <a:ext cx="669742" cy="10258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线箭头连接符 21">
            <a:extLst>
              <a:ext uri="{FF2B5EF4-FFF2-40B4-BE49-F238E27FC236}">
                <a16:creationId xmlns:a16="http://schemas.microsoft.com/office/drawing/2014/main" id="{516FD096-18A9-DA26-C668-561A45D8206C}"/>
              </a:ext>
            </a:extLst>
          </p:cNvPr>
          <p:cNvCxnSpPr>
            <a:cxnSpLocks/>
            <a:stCxn id="6" idx="4"/>
            <a:endCxn id="9" idx="7"/>
          </p:cNvCxnSpPr>
          <p:nvPr/>
        </p:nvCxnSpPr>
        <p:spPr>
          <a:xfrm flipH="1">
            <a:off x="3830879" y="3701005"/>
            <a:ext cx="698340" cy="10258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>
            <a:extLst>
              <a:ext uri="{FF2B5EF4-FFF2-40B4-BE49-F238E27FC236}">
                <a16:creationId xmlns:a16="http://schemas.microsoft.com/office/drawing/2014/main" id="{4459049D-ECF7-E558-AF1D-DA7B4EB4A447}"/>
              </a:ext>
            </a:extLst>
          </p:cNvPr>
          <p:cNvSpPr txBox="1"/>
          <p:nvPr/>
        </p:nvSpPr>
        <p:spPr>
          <a:xfrm>
            <a:off x="2768279" y="2500132"/>
            <a:ext cx="102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a</a:t>
            </a:r>
            <a:endParaRPr kumimoji="1" lang="zh-CN" altLang="en-US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DB9A7439-5DA6-5EC7-64BA-804D89EA8C0F}"/>
              </a:ext>
            </a:extLst>
          </p:cNvPr>
          <p:cNvSpPr txBox="1"/>
          <p:nvPr/>
        </p:nvSpPr>
        <p:spPr>
          <a:xfrm>
            <a:off x="4253356" y="2457769"/>
            <a:ext cx="422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b</a:t>
            </a:r>
            <a:endParaRPr kumimoji="1" lang="zh-CN" altLang="en-US" dirty="0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5C8F544D-1626-1446-E0EB-8B5DE0EDE474}"/>
              </a:ext>
            </a:extLst>
          </p:cNvPr>
          <p:cNvSpPr txBox="1"/>
          <p:nvPr/>
        </p:nvSpPr>
        <p:spPr>
          <a:xfrm>
            <a:off x="2858266" y="4153619"/>
            <a:ext cx="435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c</a:t>
            </a:r>
            <a:endParaRPr kumimoji="1" lang="zh-CN" altLang="en-US" dirty="0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381379EE-81A5-A20E-5B4E-485F046C1885}"/>
              </a:ext>
            </a:extLst>
          </p:cNvPr>
          <p:cNvSpPr txBox="1"/>
          <p:nvPr/>
        </p:nvSpPr>
        <p:spPr>
          <a:xfrm>
            <a:off x="4154065" y="4153619"/>
            <a:ext cx="342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d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ACB32D1B-25E3-E598-BA60-416E9EBC8A32}"/>
                  </a:ext>
                </a:extLst>
              </p:cNvPr>
              <p:cNvSpPr txBox="1"/>
              <p:nvPr/>
            </p:nvSpPr>
            <p:spPr>
              <a:xfrm>
                <a:off x="5734573" y="2827101"/>
                <a:ext cx="2764283" cy="11079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𝑎𝐴</m:t>
                      </m:r>
                    </m:oMath>
                  </m:oMathPara>
                </a14:m>
                <a:endParaRPr kumimoji="1" lang="en-US" altLang="zh-CN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𝑏𝐴</m:t>
                      </m:r>
                    </m:oMath>
                  </m:oMathPara>
                </a14:m>
                <a:endParaRPr kumimoji="1" lang="en-US" altLang="zh-CN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𝑐𝐵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𝑑𝐶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𝑎𝑐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𝑏𝑑</m:t>
                          </m:r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kumimoji="1" lang="en-US" altLang="zh-CN" b="0" dirty="0"/>
              </a:p>
              <a:p>
                <a:endParaRPr kumimoji="1" lang="zh-CN" altLang="en-US" dirty="0"/>
              </a:p>
            </p:txBody>
          </p:sp>
        </mc:Choice>
        <mc:Fallback xmlns="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ACB32D1B-25E3-E598-BA60-416E9EBC8A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4573" y="2827101"/>
                <a:ext cx="2764283" cy="1107996"/>
              </a:xfrm>
              <a:prstGeom prst="rect">
                <a:avLst/>
              </a:prstGeom>
              <a:blipFill>
                <a:blip r:embed="rId4"/>
                <a:stretch>
                  <a:fillRect l="-1370" r="-9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56DB66A6-1686-13E9-DC5C-972D34EE8510}"/>
                  </a:ext>
                </a:extLst>
              </p:cNvPr>
              <p:cNvSpPr txBox="1"/>
              <p:nvPr/>
            </p:nvSpPr>
            <p:spPr>
              <a:xfrm>
                <a:off x="6324850" y="4156933"/>
                <a:ext cx="4348011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kumimoji="1" lang="en-US" altLang="zh-CN" b="0" dirty="0"/>
                  <a:t>If</a:t>
                </a:r>
                <a:r>
                  <a:rPr kumimoji="1" lang="zh-CN" altLang="en-US" b="0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𝑎𝑐</m:t>
                    </m:r>
                    <m:r>
                      <a:rPr kumimoji="1"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kumimoji="1"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𝑏𝑑</m:t>
                    </m:r>
                    <m:r>
                      <a:rPr kumimoji="1"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zh-CN" altLang="en-US" dirty="0">
                    <a:solidFill>
                      <a:srgbClr val="FF0000"/>
                    </a:solidFill>
                  </a:rPr>
                  <a:t> </a:t>
                </a:r>
                <a:endParaRPr lang="en-US" altLang="zh-CN" dirty="0"/>
              </a:p>
              <a:p>
                <a:r>
                  <a:rPr lang="en-US" altLang="zh-CN" dirty="0"/>
                  <a:t>then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break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the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faithfulness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assumption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56DB66A6-1686-13E9-DC5C-972D34EE85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4850" y="4156933"/>
                <a:ext cx="4348011" cy="646331"/>
              </a:xfrm>
              <a:prstGeom prst="rect">
                <a:avLst/>
              </a:prstGeom>
              <a:blipFill>
                <a:blip r:embed="rId5"/>
                <a:stretch>
                  <a:fillRect l="-1458" t="-5769" b="-115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文本框 32">
            <a:extLst>
              <a:ext uri="{FF2B5EF4-FFF2-40B4-BE49-F238E27FC236}">
                <a16:creationId xmlns:a16="http://schemas.microsoft.com/office/drawing/2014/main" id="{34AF3EF2-32F1-4776-7E29-A8109A2AD4AE}"/>
              </a:ext>
            </a:extLst>
          </p:cNvPr>
          <p:cNvSpPr txBox="1"/>
          <p:nvPr/>
        </p:nvSpPr>
        <p:spPr>
          <a:xfrm>
            <a:off x="1025910" y="6313092"/>
            <a:ext cx="72731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" altLang="zh-CN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Brady Neal</a:t>
            </a:r>
            <a:r>
              <a:rPr lang="en-US" altLang="zh-CN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:</a:t>
            </a: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lang="en-US" altLang="zh-CN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Introduction</a:t>
            </a: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lang="en-US" altLang="zh-CN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to</a:t>
            </a: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lang="en-US" altLang="zh-CN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Causal</a:t>
            </a: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lang="en-US" altLang="zh-CN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Inference,</a:t>
            </a: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lang="en" altLang="zh-CN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https://</a:t>
            </a:r>
            <a:r>
              <a:rPr lang="en" altLang="zh-CN" sz="1200" b="0" i="0" dirty="0" err="1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www.bradyneal.com</a:t>
            </a:r>
            <a:r>
              <a:rPr lang="en" altLang="zh-CN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/causal-inference-course</a:t>
            </a:r>
          </a:p>
        </p:txBody>
      </p:sp>
    </p:spTree>
    <p:extLst>
      <p:ext uri="{BB962C8B-B14F-4D97-AF65-F5344CB8AC3E}">
        <p14:creationId xmlns:p14="http://schemas.microsoft.com/office/powerpoint/2010/main" val="24597944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1" y="436469"/>
            <a:ext cx="83103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PC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algorithm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6" name="直接箭头连接符 9">
            <a:extLst>
              <a:ext uri="{FF2B5EF4-FFF2-40B4-BE49-F238E27FC236}">
                <a16:creationId xmlns:a16="http://schemas.microsoft.com/office/drawing/2014/main" id="{BE6C72BB-7D2B-BD9A-70D2-B244A87BC451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图片 66">
            <a:extLst>
              <a:ext uri="{FF2B5EF4-FFF2-40B4-BE49-F238E27FC236}">
                <a16:creationId xmlns:a16="http://schemas.microsoft.com/office/drawing/2014/main" id="{BF69EAE7-F8D7-BDBE-F8BA-D082DB6FC37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7B6225E1-75AF-6674-4015-07EEA796EC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0853" y="1533598"/>
            <a:ext cx="4800600" cy="4083696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411AAA76-99A0-1DAA-8409-2B85580C58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90548" y="683927"/>
            <a:ext cx="3405807" cy="496778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43A55F4A-CCDE-5351-A9D7-2303EDCE28BD}"/>
              </a:ext>
            </a:extLst>
          </p:cNvPr>
          <p:cNvSpPr txBox="1"/>
          <p:nvPr/>
        </p:nvSpPr>
        <p:spPr>
          <a:xfrm>
            <a:off x="900853" y="6326769"/>
            <a:ext cx="6400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https://www.jmlr.org/papers/volume8/kalisch07a/kalisch07a.pdf</a:t>
            </a:r>
          </a:p>
        </p:txBody>
      </p:sp>
    </p:spTree>
    <p:extLst>
      <p:ext uri="{BB962C8B-B14F-4D97-AF65-F5344CB8AC3E}">
        <p14:creationId xmlns:p14="http://schemas.microsoft.com/office/powerpoint/2010/main" val="22954858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1" y="436469"/>
            <a:ext cx="83103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PC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algorithm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6" name="直接箭头连接符 9">
            <a:extLst>
              <a:ext uri="{FF2B5EF4-FFF2-40B4-BE49-F238E27FC236}">
                <a16:creationId xmlns:a16="http://schemas.microsoft.com/office/drawing/2014/main" id="{BE6C72BB-7D2B-BD9A-70D2-B244A87BC451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图片 66">
            <a:extLst>
              <a:ext uri="{FF2B5EF4-FFF2-40B4-BE49-F238E27FC236}">
                <a16:creationId xmlns:a16="http://schemas.microsoft.com/office/drawing/2014/main" id="{BF69EAE7-F8D7-BDBE-F8BA-D082DB6FC37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91C3EF53-8A7E-DA57-011E-2C1647EDE49D}"/>
              </a:ext>
            </a:extLst>
          </p:cNvPr>
          <p:cNvSpPr txBox="1"/>
          <p:nvPr/>
        </p:nvSpPr>
        <p:spPr>
          <a:xfrm>
            <a:off x="1025910" y="6313092"/>
            <a:ext cx="72731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" altLang="zh-CN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Brady Neal</a:t>
            </a:r>
            <a:r>
              <a:rPr lang="en-US" altLang="zh-CN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:</a:t>
            </a: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lang="en-US" altLang="zh-CN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Introduction</a:t>
            </a: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lang="en-US" altLang="zh-CN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to</a:t>
            </a: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lang="en-US" altLang="zh-CN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Causal</a:t>
            </a: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lang="en-US" altLang="zh-CN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Inference,</a:t>
            </a: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lang="en" altLang="zh-CN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https://</a:t>
            </a:r>
            <a:r>
              <a:rPr lang="en" altLang="zh-CN" sz="1200" b="0" i="0" dirty="0" err="1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www.bradyneal.com</a:t>
            </a:r>
            <a:r>
              <a:rPr lang="en" altLang="zh-CN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/causal-inference-course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CF3A58F-1271-C135-9540-0C4CA7BC3D7B}"/>
              </a:ext>
            </a:extLst>
          </p:cNvPr>
          <p:cNvSpPr txBox="1"/>
          <p:nvPr/>
        </p:nvSpPr>
        <p:spPr>
          <a:xfrm>
            <a:off x="1025910" y="1726195"/>
            <a:ext cx="567159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/>
              <a:t>Start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with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complete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undirected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graph</a:t>
            </a:r>
          </a:p>
          <a:p>
            <a:endParaRPr kumimoji="1" lang="en-US" altLang="zh-CN" sz="2000" dirty="0"/>
          </a:p>
          <a:p>
            <a:r>
              <a:rPr kumimoji="1" lang="en-US" altLang="zh-CN" sz="2000" dirty="0"/>
              <a:t>Three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steps:</a:t>
            </a:r>
          </a:p>
          <a:p>
            <a:pPr marL="342900" indent="-342900">
              <a:buAutoNum type="arabicPeriod"/>
            </a:pPr>
            <a:r>
              <a:rPr kumimoji="1" lang="en-US" altLang="zh-CN" sz="2000" dirty="0"/>
              <a:t>Identify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the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skeleton</a:t>
            </a:r>
          </a:p>
          <a:p>
            <a:pPr marL="342900" indent="-342900">
              <a:buAutoNum type="arabicPeriod"/>
            </a:pPr>
            <a:r>
              <a:rPr kumimoji="1" lang="en-US" altLang="zh-CN" sz="2000" dirty="0"/>
              <a:t>Identify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colliders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and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orient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them</a:t>
            </a:r>
          </a:p>
          <a:p>
            <a:pPr marL="342900" indent="-342900">
              <a:buAutoNum type="arabicPeriod"/>
            </a:pPr>
            <a:r>
              <a:rPr kumimoji="1" lang="en-US" altLang="zh-CN" sz="2000" dirty="0"/>
              <a:t>Orient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qualifying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edges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that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are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incident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on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colliders</a:t>
            </a:r>
            <a:endParaRPr kumimoji="1" lang="zh-CN" altLang="en-US" sz="2000" dirty="0"/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6496A9CA-97CE-CB6F-2857-403219031B4D}"/>
              </a:ext>
            </a:extLst>
          </p:cNvPr>
          <p:cNvSpPr/>
          <p:nvPr/>
        </p:nvSpPr>
        <p:spPr>
          <a:xfrm>
            <a:off x="8591525" y="337800"/>
            <a:ext cx="420064" cy="43563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A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F68B197C-9BE5-0160-B4D2-7FE9BE5260AE}"/>
              </a:ext>
            </a:extLst>
          </p:cNvPr>
          <p:cNvSpPr/>
          <p:nvPr/>
        </p:nvSpPr>
        <p:spPr>
          <a:xfrm>
            <a:off x="10005966" y="337800"/>
            <a:ext cx="420065" cy="41964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B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0BF68362-4611-8E46-CBDF-2726D1F9F306}"/>
              </a:ext>
            </a:extLst>
          </p:cNvPr>
          <p:cNvSpPr/>
          <p:nvPr/>
        </p:nvSpPr>
        <p:spPr>
          <a:xfrm>
            <a:off x="9317047" y="1308501"/>
            <a:ext cx="425801" cy="41769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C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DCBA929B-4433-6D86-C31C-993688058F99}"/>
              </a:ext>
            </a:extLst>
          </p:cNvPr>
          <p:cNvSpPr/>
          <p:nvPr/>
        </p:nvSpPr>
        <p:spPr>
          <a:xfrm>
            <a:off x="8591525" y="2231161"/>
            <a:ext cx="420064" cy="43561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D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D7094A80-5C1C-568E-AC48-46EC6891B26F}"/>
              </a:ext>
            </a:extLst>
          </p:cNvPr>
          <p:cNvSpPr/>
          <p:nvPr/>
        </p:nvSpPr>
        <p:spPr>
          <a:xfrm>
            <a:off x="9991073" y="2231161"/>
            <a:ext cx="420064" cy="43561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E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cxnSp>
        <p:nvCxnSpPr>
          <p:cNvPr id="16" name="直线箭头连接符 15">
            <a:extLst>
              <a:ext uri="{FF2B5EF4-FFF2-40B4-BE49-F238E27FC236}">
                <a16:creationId xmlns:a16="http://schemas.microsoft.com/office/drawing/2014/main" id="{2C9D4B5D-A06F-9E62-8C18-790815B05505}"/>
              </a:ext>
            </a:extLst>
          </p:cNvPr>
          <p:cNvCxnSpPr>
            <a:cxnSpLocks/>
            <a:stCxn id="10" idx="5"/>
            <a:endCxn id="12" idx="1"/>
          </p:cNvCxnSpPr>
          <p:nvPr/>
        </p:nvCxnSpPr>
        <p:spPr>
          <a:xfrm>
            <a:off x="8950072" y="709635"/>
            <a:ext cx="429332" cy="6600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线箭头连接符 17">
            <a:extLst>
              <a:ext uri="{FF2B5EF4-FFF2-40B4-BE49-F238E27FC236}">
                <a16:creationId xmlns:a16="http://schemas.microsoft.com/office/drawing/2014/main" id="{A5028DF6-CA49-9907-7AF5-2BE473545AEB}"/>
              </a:ext>
            </a:extLst>
          </p:cNvPr>
          <p:cNvCxnSpPr>
            <a:cxnSpLocks/>
            <a:stCxn id="11" idx="3"/>
            <a:endCxn id="12" idx="7"/>
          </p:cNvCxnSpPr>
          <p:nvPr/>
        </p:nvCxnSpPr>
        <p:spPr>
          <a:xfrm flipH="1">
            <a:off x="9680491" y="695989"/>
            <a:ext cx="386992" cy="67368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线箭头连接符 20">
            <a:extLst>
              <a:ext uri="{FF2B5EF4-FFF2-40B4-BE49-F238E27FC236}">
                <a16:creationId xmlns:a16="http://schemas.microsoft.com/office/drawing/2014/main" id="{19C01A14-7916-6EA9-C45E-7286073B7D00}"/>
              </a:ext>
            </a:extLst>
          </p:cNvPr>
          <p:cNvCxnSpPr>
            <a:cxnSpLocks/>
            <a:stCxn id="12" idx="3"/>
            <a:endCxn id="13" idx="7"/>
          </p:cNvCxnSpPr>
          <p:nvPr/>
        </p:nvCxnSpPr>
        <p:spPr>
          <a:xfrm flipH="1">
            <a:off x="8950072" y="1665025"/>
            <a:ext cx="429332" cy="6299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线箭头连接符 23">
            <a:extLst>
              <a:ext uri="{FF2B5EF4-FFF2-40B4-BE49-F238E27FC236}">
                <a16:creationId xmlns:a16="http://schemas.microsoft.com/office/drawing/2014/main" id="{060C9F18-26F4-9727-0BC4-18C769EB2FBA}"/>
              </a:ext>
            </a:extLst>
          </p:cNvPr>
          <p:cNvCxnSpPr>
            <a:cxnSpLocks/>
            <a:stCxn id="12" idx="5"/>
            <a:endCxn id="14" idx="1"/>
          </p:cNvCxnSpPr>
          <p:nvPr/>
        </p:nvCxnSpPr>
        <p:spPr>
          <a:xfrm>
            <a:off x="9680491" y="1665025"/>
            <a:ext cx="372099" cy="6299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椭圆 51">
            <a:extLst>
              <a:ext uri="{FF2B5EF4-FFF2-40B4-BE49-F238E27FC236}">
                <a16:creationId xmlns:a16="http://schemas.microsoft.com/office/drawing/2014/main" id="{7A3D22BB-7938-FF39-3B45-CF493BBA516E}"/>
              </a:ext>
            </a:extLst>
          </p:cNvPr>
          <p:cNvSpPr/>
          <p:nvPr/>
        </p:nvSpPr>
        <p:spPr>
          <a:xfrm>
            <a:off x="8591525" y="3422074"/>
            <a:ext cx="420064" cy="43563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A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53" name="椭圆 52">
            <a:extLst>
              <a:ext uri="{FF2B5EF4-FFF2-40B4-BE49-F238E27FC236}">
                <a16:creationId xmlns:a16="http://schemas.microsoft.com/office/drawing/2014/main" id="{93E5BF91-D84F-40CA-BABB-571CD80260B9}"/>
              </a:ext>
            </a:extLst>
          </p:cNvPr>
          <p:cNvSpPr/>
          <p:nvPr/>
        </p:nvSpPr>
        <p:spPr>
          <a:xfrm>
            <a:off x="10005966" y="3422074"/>
            <a:ext cx="420065" cy="41964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B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54" name="椭圆 53">
            <a:extLst>
              <a:ext uri="{FF2B5EF4-FFF2-40B4-BE49-F238E27FC236}">
                <a16:creationId xmlns:a16="http://schemas.microsoft.com/office/drawing/2014/main" id="{F9140135-9483-381D-860B-BC60473F768B}"/>
              </a:ext>
            </a:extLst>
          </p:cNvPr>
          <p:cNvSpPr/>
          <p:nvPr/>
        </p:nvSpPr>
        <p:spPr>
          <a:xfrm>
            <a:off x="9317047" y="4392775"/>
            <a:ext cx="425801" cy="41769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C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55" name="椭圆 54">
            <a:extLst>
              <a:ext uri="{FF2B5EF4-FFF2-40B4-BE49-F238E27FC236}">
                <a16:creationId xmlns:a16="http://schemas.microsoft.com/office/drawing/2014/main" id="{DC3BED73-B986-DD2B-6501-2A879B56685A}"/>
              </a:ext>
            </a:extLst>
          </p:cNvPr>
          <p:cNvSpPr/>
          <p:nvPr/>
        </p:nvSpPr>
        <p:spPr>
          <a:xfrm>
            <a:off x="8591525" y="5315435"/>
            <a:ext cx="420064" cy="43561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D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56" name="椭圆 55">
            <a:extLst>
              <a:ext uri="{FF2B5EF4-FFF2-40B4-BE49-F238E27FC236}">
                <a16:creationId xmlns:a16="http://schemas.microsoft.com/office/drawing/2014/main" id="{F1594CB6-1B14-DFEA-1AB5-D005A45CC2EB}"/>
              </a:ext>
            </a:extLst>
          </p:cNvPr>
          <p:cNvSpPr/>
          <p:nvPr/>
        </p:nvSpPr>
        <p:spPr>
          <a:xfrm>
            <a:off x="9991073" y="5315435"/>
            <a:ext cx="420064" cy="43561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E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cxnSp>
        <p:nvCxnSpPr>
          <p:cNvPr id="57" name="直线箭头连接符 56">
            <a:extLst>
              <a:ext uri="{FF2B5EF4-FFF2-40B4-BE49-F238E27FC236}">
                <a16:creationId xmlns:a16="http://schemas.microsoft.com/office/drawing/2014/main" id="{820960AC-FA24-806E-3487-F2A30EA408B4}"/>
              </a:ext>
            </a:extLst>
          </p:cNvPr>
          <p:cNvCxnSpPr>
            <a:cxnSpLocks/>
            <a:stCxn id="52" idx="5"/>
            <a:endCxn id="54" idx="1"/>
          </p:cNvCxnSpPr>
          <p:nvPr/>
        </p:nvCxnSpPr>
        <p:spPr>
          <a:xfrm>
            <a:off x="8950072" y="3793909"/>
            <a:ext cx="429332" cy="660036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线箭头连接符 57">
            <a:extLst>
              <a:ext uri="{FF2B5EF4-FFF2-40B4-BE49-F238E27FC236}">
                <a16:creationId xmlns:a16="http://schemas.microsoft.com/office/drawing/2014/main" id="{1EF876D2-F0F2-602D-8F00-05A3E5D6D9DC}"/>
              </a:ext>
            </a:extLst>
          </p:cNvPr>
          <p:cNvCxnSpPr>
            <a:cxnSpLocks/>
            <a:stCxn id="53" idx="3"/>
            <a:endCxn id="54" idx="7"/>
          </p:cNvCxnSpPr>
          <p:nvPr/>
        </p:nvCxnSpPr>
        <p:spPr>
          <a:xfrm flipH="1">
            <a:off x="9680491" y="3780263"/>
            <a:ext cx="386992" cy="673682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线箭头连接符 58">
            <a:extLst>
              <a:ext uri="{FF2B5EF4-FFF2-40B4-BE49-F238E27FC236}">
                <a16:creationId xmlns:a16="http://schemas.microsoft.com/office/drawing/2014/main" id="{EE8DC023-06E0-7179-9C82-223D4FFB16DC}"/>
              </a:ext>
            </a:extLst>
          </p:cNvPr>
          <p:cNvCxnSpPr>
            <a:cxnSpLocks/>
            <a:stCxn id="54" idx="3"/>
            <a:endCxn id="55" idx="7"/>
          </p:cNvCxnSpPr>
          <p:nvPr/>
        </p:nvCxnSpPr>
        <p:spPr>
          <a:xfrm flipH="1">
            <a:off x="8950072" y="4749299"/>
            <a:ext cx="429332" cy="629931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线箭头连接符 59">
            <a:extLst>
              <a:ext uri="{FF2B5EF4-FFF2-40B4-BE49-F238E27FC236}">
                <a16:creationId xmlns:a16="http://schemas.microsoft.com/office/drawing/2014/main" id="{1D8FF19F-C49B-BA6A-A873-6E65E22DC038}"/>
              </a:ext>
            </a:extLst>
          </p:cNvPr>
          <p:cNvCxnSpPr>
            <a:cxnSpLocks/>
            <a:stCxn id="54" idx="5"/>
            <a:endCxn id="56" idx="1"/>
          </p:cNvCxnSpPr>
          <p:nvPr/>
        </p:nvCxnSpPr>
        <p:spPr>
          <a:xfrm>
            <a:off x="9680491" y="4749299"/>
            <a:ext cx="372099" cy="629931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线连接符 61">
            <a:extLst>
              <a:ext uri="{FF2B5EF4-FFF2-40B4-BE49-F238E27FC236}">
                <a16:creationId xmlns:a16="http://schemas.microsoft.com/office/drawing/2014/main" id="{2AD42147-D580-E125-A230-F0870068768F}"/>
              </a:ext>
            </a:extLst>
          </p:cNvPr>
          <p:cNvCxnSpPr>
            <a:stCxn id="52" idx="6"/>
            <a:endCxn id="53" idx="2"/>
          </p:cNvCxnSpPr>
          <p:nvPr/>
        </p:nvCxnSpPr>
        <p:spPr>
          <a:xfrm flipV="1">
            <a:off x="9011589" y="3631897"/>
            <a:ext cx="994377" cy="799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线连接符 62">
            <a:extLst>
              <a:ext uri="{FF2B5EF4-FFF2-40B4-BE49-F238E27FC236}">
                <a16:creationId xmlns:a16="http://schemas.microsoft.com/office/drawing/2014/main" id="{6644140A-5CAE-873A-649B-21BD1134C856}"/>
              </a:ext>
            </a:extLst>
          </p:cNvPr>
          <p:cNvCxnSpPr/>
          <p:nvPr/>
        </p:nvCxnSpPr>
        <p:spPr>
          <a:xfrm flipV="1">
            <a:off x="9004143" y="5563491"/>
            <a:ext cx="994377" cy="799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线连接符 63">
            <a:extLst>
              <a:ext uri="{FF2B5EF4-FFF2-40B4-BE49-F238E27FC236}">
                <a16:creationId xmlns:a16="http://schemas.microsoft.com/office/drawing/2014/main" id="{CF50FE58-0C61-1E6A-0CD2-56FD4FA564F9}"/>
              </a:ext>
            </a:extLst>
          </p:cNvPr>
          <p:cNvCxnSpPr>
            <a:cxnSpLocks/>
            <a:stCxn id="55" idx="0"/>
            <a:endCxn id="52" idx="4"/>
          </p:cNvCxnSpPr>
          <p:nvPr/>
        </p:nvCxnSpPr>
        <p:spPr>
          <a:xfrm flipV="1">
            <a:off x="8801557" y="3857706"/>
            <a:ext cx="0" cy="14577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线连接符 68">
            <a:extLst>
              <a:ext uri="{FF2B5EF4-FFF2-40B4-BE49-F238E27FC236}">
                <a16:creationId xmlns:a16="http://schemas.microsoft.com/office/drawing/2014/main" id="{4F68E67F-6843-E927-53D9-201848EE2E8F}"/>
              </a:ext>
            </a:extLst>
          </p:cNvPr>
          <p:cNvCxnSpPr>
            <a:cxnSpLocks/>
            <a:stCxn id="53" idx="4"/>
            <a:endCxn id="56" idx="0"/>
          </p:cNvCxnSpPr>
          <p:nvPr/>
        </p:nvCxnSpPr>
        <p:spPr>
          <a:xfrm flipH="1">
            <a:off x="10201105" y="3841719"/>
            <a:ext cx="14894" cy="147371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任意形状 74">
            <a:extLst>
              <a:ext uri="{FF2B5EF4-FFF2-40B4-BE49-F238E27FC236}">
                <a16:creationId xmlns:a16="http://schemas.microsoft.com/office/drawing/2014/main" id="{C7543B6A-D360-17E2-3E2D-1DC9D22A12A6}"/>
              </a:ext>
            </a:extLst>
          </p:cNvPr>
          <p:cNvSpPr/>
          <p:nvPr/>
        </p:nvSpPr>
        <p:spPr>
          <a:xfrm>
            <a:off x="8963526" y="3801979"/>
            <a:ext cx="1118937" cy="1600200"/>
          </a:xfrm>
          <a:custGeom>
            <a:avLst/>
            <a:gdLst>
              <a:gd name="connsiteX0" fmla="*/ 0 w 1118937"/>
              <a:gd name="connsiteY0" fmla="*/ 0 h 1600200"/>
              <a:gd name="connsiteX1" fmla="*/ 830179 w 1118937"/>
              <a:gd name="connsiteY1" fmla="*/ 517358 h 1600200"/>
              <a:gd name="connsiteX2" fmla="*/ 1118937 w 1118937"/>
              <a:gd name="connsiteY2" fmla="*/ 1600200 h 160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18937" h="1600200">
                <a:moveTo>
                  <a:pt x="0" y="0"/>
                </a:moveTo>
                <a:cubicBezTo>
                  <a:pt x="321845" y="125329"/>
                  <a:pt x="643690" y="250658"/>
                  <a:pt x="830179" y="517358"/>
                </a:cubicBezTo>
                <a:cubicBezTo>
                  <a:pt x="1016668" y="784058"/>
                  <a:pt x="1067802" y="1192129"/>
                  <a:pt x="1118937" y="1600200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6" name="任意形状 75">
            <a:extLst>
              <a:ext uri="{FF2B5EF4-FFF2-40B4-BE49-F238E27FC236}">
                <a16:creationId xmlns:a16="http://schemas.microsoft.com/office/drawing/2014/main" id="{8566EC44-B79B-BB8A-7065-990F9F6134F1}"/>
              </a:ext>
            </a:extLst>
          </p:cNvPr>
          <p:cNvSpPr/>
          <p:nvPr/>
        </p:nvSpPr>
        <p:spPr>
          <a:xfrm flipV="1">
            <a:off x="8978421" y="3793908"/>
            <a:ext cx="1089062" cy="1566988"/>
          </a:xfrm>
          <a:custGeom>
            <a:avLst/>
            <a:gdLst>
              <a:gd name="connsiteX0" fmla="*/ 0 w 1118937"/>
              <a:gd name="connsiteY0" fmla="*/ 0 h 1600200"/>
              <a:gd name="connsiteX1" fmla="*/ 830179 w 1118937"/>
              <a:gd name="connsiteY1" fmla="*/ 517358 h 1600200"/>
              <a:gd name="connsiteX2" fmla="*/ 1118937 w 1118937"/>
              <a:gd name="connsiteY2" fmla="*/ 1600200 h 160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18937" h="1600200">
                <a:moveTo>
                  <a:pt x="0" y="0"/>
                </a:moveTo>
                <a:cubicBezTo>
                  <a:pt x="321845" y="125329"/>
                  <a:pt x="643690" y="250658"/>
                  <a:pt x="830179" y="517358"/>
                </a:cubicBezTo>
                <a:cubicBezTo>
                  <a:pt x="1016668" y="784058"/>
                  <a:pt x="1067802" y="1192129"/>
                  <a:pt x="1118937" y="1600200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7" name="文本框 76">
            <a:extLst>
              <a:ext uri="{FF2B5EF4-FFF2-40B4-BE49-F238E27FC236}">
                <a16:creationId xmlns:a16="http://schemas.microsoft.com/office/drawing/2014/main" id="{737D5843-EB1C-DFE3-90D4-4FDEF95A53E5}"/>
              </a:ext>
            </a:extLst>
          </p:cNvPr>
          <p:cNvSpPr txBox="1"/>
          <p:nvPr/>
        </p:nvSpPr>
        <p:spPr>
          <a:xfrm>
            <a:off x="7020785" y="193999"/>
            <a:ext cx="12994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Real</a:t>
            </a:r>
            <a:r>
              <a:rPr kumimoji="1" lang="zh-CN" altLang="en-US" dirty="0"/>
              <a:t> </a:t>
            </a:r>
            <a:r>
              <a:rPr kumimoji="1" lang="en-US" altLang="zh-CN" dirty="0"/>
              <a:t>Graph</a:t>
            </a:r>
            <a:endParaRPr kumimoji="1" lang="zh-CN" altLang="en-US" dirty="0"/>
          </a:p>
        </p:txBody>
      </p:sp>
      <p:sp>
        <p:nvSpPr>
          <p:cNvPr id="79" name="文本框 78">
            <a:extLst>
              <a:ext uri="{FF2B5EF4-FFF2-40B4-BE49-F238E27FC236}">
                <a16:creationId xmlns:a16="http://schemas.microsoft.com/office/drawing/2014/main" id="{A21586E2-2797-8039-1E0B-879C37F61775}"/>
              </a:ext>
            </a:extLst>
          </p:cNvPr>
          <p:cNvSpPr txBox="1"/>
          <p:nvPr/>
        </p:nvSpPr>
        <p:spPr>
          <a:xfrm>
            <a:off x="6994810" y="3410931"/>
            <a:ext cx="12994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Complete</a:t>
            </a:r>
            <a:r>
              <a:rPr kumimoji="1" lang="zh-CN" altLang="en-US" dirty="0"/>
              <a:t> </a:t>
            </a:r>
            <a:r>
              <a:rPr kumimoji="1" lang="en-US" altLang="zh-CN" dirty="0"/>
              <a:t>Graph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516461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11166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Hierarchy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of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Causality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>
            <a:extLst>
              <a:ext uri="{FF2B5EF4-FFF2-40B4-BE49-F238E27FC236}">
                <a16:creationId xmlns:a16="http://schemas.microsoft.com/office/drawing/2014/main" id="{A775D885-E4B6-3B7F-CC94-95DEA4AA1B68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Judea</a:t>
            </a:r>
            <a:r>
              <a:rPr lang="zh-CN" altLang="en-US" sz="1400" dirty="0"/>
              <a:t> </a:t>
            </a:r>
            <a:r>
              <a:rPr lang="en-US" altLang="zh-CN" sz="1400" dirty="0"/>
              <a:t>Pearl:</a:t>
            </a:r>
            <a:r>
              <a:rPr lang="zh-CN" altLang="en-US" sz="1400" dirty="0"/>
              <a:t> </a:t>
            </a:r>
            <a:r>
              <a:rPr lang="en-US" altLang="zh-CN" sz="1400" dirty="0"/>
              <a:t>The</a:t>
            </a:r>
            <a:r>
              <a:rPr lang="zh-CN" altLang="en-US" sz="1400" dirty="0"/>
              <a:t> </a:t>
            </a:r>
            <a:r>
              <a:rPr lang="en-US" altLang="zh-CN" sz="1400" dirty="0"/>
              <a:t>Book</a:t>
            </a:r>
            <a:r>
              <a:rPr lang="zh-CN" altLang="en-US" sz="1400" dirty="0"/>
              <a:t> </a:t>
            </a:r>
            <a:r>
              <a:rPr lang="en-US" altLang="zh-CN" sz="1400" dirty="0"/>
              <a:t>of</a:t>
            </a:r>
            <a:r>
              <a:rPr lang="zh-CN" altLang="en-US" sz="1400" dirty="0"/>
              <a:t> </a:t>
            </a:r>
            <a:r>
              <a:rPr lang="en-US" altLang="zh-CN" sz="1400" dirty="0"/>
              <a:t>Why</a:t>
            </a:r>
            <a:endParaRPr lang="zh-CN" altLang="en-US" sz="1400" dirty="0"/>
          </a:p>
        </p:txBody>
      </p:sp>
      <p:pic>
        <p:nvPicPr>
          <p:cNvPr id="11" name="内容占位符 4">
            <a:extLst>
              <a:ext uri="{FF2B5EF4-FFF2-40B4-BE49-F238E27FC236}">
                <a16:creationId xmlns:a16="http://schemas.microsoft.com/office/drawing/2014/main" id="{B668B7C0-01B2-350A-E954-3AABA6E5E4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18398" y="2082815"/>
            <a:ext cx="5789051" cy="3473430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B6FA0E58-8AB5-55C4-95F5-C66A1AC8A2B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33"/>
          <a:stretch/>
        </p:blipFill>
        <p:spPr>
          <a:xfrm>
            <a:off x="6945684" y="221963"/>
            <a:ext cx="5021484" cy="5334282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7DC9CB64-E2EB-8D4B-0477-B9584B44007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8377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1" y="436469"/>
            <a:ext cx="83103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Markov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Equivalence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6" name="直接箭头连接符 9">
            <a:extLst>
              <a:ext uri="{FF2B5EF4-FFF2-40B4-BE49-F238E27FC236}">
                <a16:creationId xmlns:a16="http://schemas.microsoft.com/office/drawing/2014/main" id="{BE6C72BB-7D2B-BD9A-70D2-B244A87BC451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图片 66">
            <a:extLst>
              <a:ext uri="{FF2B5EF4-FFF2-40B4-BE49-F238E27FC236}">
                <a16:creationId xmlns:a16="http://schemas.microsoft.com/office/drawing/2014/main" id="{BF69EAE7-F8D7-BDBE-F8BA-D082DB6FC37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FE45AE52-A670-03B0-BF83-7BCE664203FB}"/>
              </a:ext>
            </a:extLst>
          </p:cNvPr>
          <p:cNvSpPr txBox="1"/>
          <p:nvPr/>
        </p:nvSpPr>
        <p:spPr>
          <a:xfrm>
            <a:off x="1025910" y="6313092"/>
            <a:ext cx="72731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" altLang="zh-CN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Brady Neal</a:t>
            </a:r>
            <a:r>
              <a:rPr lang="en-US" altLang="zh-CN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:</a:t>
            </a: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lang="en-US" altLang="zh-CN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Introduction</a:t>
            </a: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lang="en-US" altLang="zh-CN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to</a:t>
            </a: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lang="en-US" altLang="zh-CN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Causal</a:t>
            </a: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lang="en-US" altLang="zh-CN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Inference,</a:t>
            </a: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lang="en" altLang="zh-CN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https://</a:t>
            </a:r>
            <a:r>
              <a:rPr lang="en" altLang="zh-CN" sz="1200" b="0" i="0" dirty="0" err="1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www.bradyneal.com</a:t>
            </a:r>
            <a:r>
              <a:rPr lang="en" altLang="zh-CN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/causal-inference-course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1A72AC96-6E99-ED34-F85C-A2886E57E9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1138" y="2517915"/>
            <a:ext cx="3002280" cy="1061720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F05AF93C-EBEB-F871-6714-BCC9EE278682}"/>
              </a:ext>
            </a:extLst>
          </p:cNvPr>
          <p:cNvSpPr txBox="1"/>
          <p:nvPr/>
        </p:nvSpPr>
        <p:spPr>
          <a:xfrm>
            <a:off x="9210968" y="3345320"/>
            <a:ext cx="64071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Fork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8AAA899E-5CB0-0918-E7F3-72EB5E2B22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619" y="2552826"/>
            <a:ext cx="3002280" cy="459740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F5B27796-DB5F-16E7-4572-A04AC21AF4E1}"/>
              </a:ext>
            </a:extLst>
          </p:cNvPr>
          <p:cNvSpPr txBox="1"/>
          <p:nvPr/>
        </p:nvSpPr>
        <p:spPr>
          <a:xfrm>
            <a:off x="1749409" y="2980816"/>
            <a:ext cx="77533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Chain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6A727E00-A44A-AD05-97FA-EE46C35881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4313677" y="2552826"/>
            <a:ext cx="3002280" cy="459740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5CAA3D52-DF17-F819-8D28-880BDC674921}"/>
              </a:ext>
            </a:extLst>
          </p:cNvPr>
          <p:cNvSpPr txBox="1"/>
          <p:nvPr/>
        </p:nvSpPr>
        <p:spPr>
          <a:xfrm>
            <a:off x="5446851" y="2980816"/>
            <a:ext cx="77533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Chain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A99DD3D3-FFB0-7D76-6CCD-00855AEE109E}"/>
              </a:ext>
            </a:extLst>
          </p:cNvPr>
          <p:cNvSpPr txBox="1"/>
          <p:nvPr/>
        </p:nvSpPr>
        <p:spPr>
          <a:xfrm>
            <a:off x="4398379" y="2592728"/>
            <a:ext cx="22937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A</a:t>
            </a:r>
            <a:endParaRPr kumimoji="1"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7E3552A9-3889-A0D1-49B8-C4FC4506776F}"/>
              </a:ext>
            </a:extLst>
          </p:cNvPr>
          <p:cNvSpPr txBox="1"/>
          <p:nvPr/>
        </p:nvSpPr>
        <p:spPr>
          <a:xfrm>
            <a:off x="5682988" y="2611484"/>
            <a:ext cx="22937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C</a:t>
            </a:r>
            <a:endParaRPr kumimoji="1" lang="zh-CN" alt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946D8C3-DFD1-8DC6-C519-82D5DCA7B687}"/>
              </a:ext>
            </a:extLst>
          </p:cNvPr>
          <p:cNvSpPr txBox="1"/>
          <p:nvPr/>
        </p:nvSpPr>
        <p:spPr>
          <a:xfrm>
            <a:off x="6944071" y="2611484"/>
            <a:ext cx="22937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B</a:t>
            </a:r>
            <a:endParaRPr kumimoji="1" lang="zh-CN" altLang="en-US" dirty="0"/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3F449C32-997E-DEC3-FE75-C3A7905DA6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33868" y="5019776"/>
            <a:ext cx="3698240" cy="647065"/>
          </a:xfrm>
          <a:prstGeom prst="rect">
            <a:avLst/>
          </a:prstGeom>
        </p:spPr>
      </p:pic>
      <p:sp>
        <p:nvSpPr>
          <p:cNvPr id="22" name="椭圆 21">
            <a:extLst>
              <a:ext uri="{FF2B5EF4-FFF2-40B4-BE49-F238E27FC236}">
                <a16:creationId xmlns:a16="http://schemas.microsoft.com/office/drawing/2014/main" id="{8A318E63-BC1B-EBD7-C023-08246B41DC07}"/>
              </a:ext>
            </a:extLst>
          </p:cNvPr>
          <p:cNvSpPr/>
          <p:nvPr/>
        </p:nvSpPr>
        <p:spPr>
          <a:xfrm>
            <a:off x="3950415" y="3929670"/>
            <a:ext cx="494263" cy="48613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A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84CF53E7-013B-4D77-76BC-42457B5B9579}"/>
              </a:ext>
            </a:extLst>
          </p:cNvPr>
          <p:cNvSpPr/>
          <p:nvPr/>
        </p:nvSpPr>
        <p:spPr>
          <a:xfrm>
            <a:off x="5265104" y="3929670"/>
            <a:ext cx="494263" cy="48613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C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078D5CED-F79F-F099-67B3-D8D4B42BF71D}"/>
              </a:ext>
            </a:extLst>
          </p:cNvPr>
          <p:cNvSpPr/>
          <p:nvPr/>
        </p:nvSpPr>
        <p:spPr>
          <a:xfrm>
            <a:off x="6534702" y="3929670"/>
            <a:ext cx="494263" cy="48613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B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cxnSp>
        <p:nvCxnSpPr>
          <p:cNvPr id="26" name="直线连接符 25">
            <a:extLst>
              <a:ext uri="{FF2B5EF4-FFF2-40B4-BE49-F238E27FC236}">
                <a16:creationId xmlns:a16="http://schemas.microsoft.com/office/drawing/2014/main" id="{1AB33CE5-BEB8-E363-7D97-2BE7C9EF2369}"/>
              </a:ext>
            </a:extLst>
          </p:cNvPr>
          <p:cNvCxnSpPr>
            <a:stCxn id="22" idx="6"/>
            <a:endCxn id="23" idx="2"/>
          </p:cNvCxnSpPr>
          <p:nvPr/>
        </p:nvCxnSpPr>
        <p:spPr>
          <a:xfrm>
            <a:off x="4444678" y="4172739"/>
            <a:ext cx="82042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线连接符 26">
            <a:extLst>
              <a:ext uri="{FF2B5EF4-FFF2-40B4-BE49-F238E27FC236}">
                <a16:creationId xmlns:a16="http://schemas.microsoft.com/office/drawing/2014/main" id="{205E5034-BE57-7D08-74D9-56684EF64E5C}"/>
              </a:ext>
            </a:extLst>
          </p:cNvPr>
          <p:cNvCxnSpPr>
            <a:cxnSpLocks/>
            <a:stCxn id="23" idx="6"/>
            <a:endCxn id="24" idx="2"/>
          </p:cNvCxnSpPr>
          <p:nvPr/>
        </p:nvCxnSpPr>
        <p:spPr>
          <a:xfrm>
            <a:off x="5759367" y="4172739"/>
            <a:ext cx="77533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>
            <a:extLst>
              <a:ext uri="{FF2B5EF4-FFF2-40B4-BE49-F238E27FC236}">
                <a16:creationId xmlns:a16="http://schemas.microsoft.com/office/drawing/2014/main" id="{293C0AE6-EF80-755F-5C35-F3323C39E547}"/>
              </a:ext>
            </a:extLst>
          </p:cNvPr>
          <p:cNvSpPr txBox="1"/>
          <p:nvPr/>
        </p:nvSpPr>
        <p:spPr>
          <a:xfrm>
            <a:off x="2573407" y="3988072"/>
            <a:ext cx="1461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Skeleton: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497342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1" y="436469"/>
            <a:ext cx="83103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Markov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Equivalence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6" name="直接箭头连接符 9">
            <a:extLst>
              <a:ext uri="{FF2B5EF4-FFF2-40B4-BE49-F238E27FC236}">
                <a16:creationId xmlns:a16="http://schemas.microsoft.com/office/drawing/2014/main" id="{BE6C72BB-7D2B-BD9A-70D2-B244A87BC451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图片 66">
            <a:extLst>
              <a:ext uri="{FF2B5EF4-FFF2-40B4-BE49-F238E27FC236}">
                <a16:creationId xmlns:a16="http://schemas.microsoft.com/office/drawing/2014/main" id="{BF69EAE7-F8D7-BDBE-F8BA-D082DB6FC37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FE45AE52-A670-03B0-BF83-7BCE664203FB}"/>
              </a:ext>
            </a:extLst>
          </p:cNvPr>
          <p:cNvSpPr txBox="1"/>
          <p:nvPr/>
        </p:nvSpPr>
        <p:spPr>
          <a:xfrm>
            <a:off x="1025910" y="6313092"/>
            <a:ext cx="72731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" altLang="zh-CN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Brady Neal</a:t>
            </a:r>
            <a:r>
              <a:rPr lang="en-US" altLang="zh-CN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:</a:t>
            </a: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lang="en-US" altLang="zh-CN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Introduction</a:t>
            </a: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lang="en-US" altLang="zh-CN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to</a:t>
            </a: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lang="en-US" altLang="zh-CN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Causal</a:t>
            </a: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lang="en-US" altLang="zh-CN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Inference,</a:t>
            </a: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lang="en" altLang="zh-CN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https://</a:t>
            </a:r>
            <a:r>
              <a:rPr lang="en" altLang="zh-CN" sz="1200" b="0" i="0" dirty="0" err="1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www.bradyneal.com</a:t>
            </a:r>
            <a:r>
              <a:rPr lang="en" altLang="zh-CN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/causal-inference-course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6475910-4F6D-FA47-D0E7-5C6CE22B81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3503" y="1717497"/>
            <a:ext cx="3002280" cy="106172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7542AB98-5CE8-CD2C-B5F8-272946093E95}"/>
              </a:ext>
            </a:extLst>
          </p:cNvPr>
          <p:cNvSpPr txBox="1"/>
          <p:nvPr/>
        </p:nvSpPr>
        <p:spPr>
          <a:xfrm>
            <a:off x="4961408" y="2976067"/>
            <a:ext cx="96583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Collider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8DA1937-BFBE-7AFD-52B5-1691E7E45F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74537" y="3827835"/>
            <a:ext cx="3698240" cy="647065"/>
          </a:xfrm>
          <a:prstGeom prst="rect">
            <a:avLst/>
          </a:prstGeom>
        </p:spPr>
      </p:pic>
      <p:sp>
        <p:nvSpPr>
          <p:cNvPr id="5" name="椭圆 4">
            <a:extLst>
              <a:ext uri="{FF2B5EF4-FFF2-40B4-BE49-F238E27FC236}">
                <a16:creationId xmlns:a16="http://schemas.microsoft.com/office/drawing/2014/main" id="{C61185F8-FEF6-E0D4-C915-A4E618CCF6A6}"/>
              </a:ext>
            </a:extLst>
          </p:cNvPr>
          <p:cNvSpPr/>
          <p:nvPr/>
        </p:nvSpPr>
        <p:spPr>
          <a:xfrm>
            <a:off x="4118291" y="5261168"/>
            <a:ext cx="494263" cy="48613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A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B6927192-878C-4E9C-04C6-B2BE0C768EC9}"/>
              </a:ext>
            </a:extLst>
          </p:cNvPr>
          <p:cNvSpPr/>
          <p:nvPr/>
        </p:nvSpPr>
        <p:spPr>
          <a:xfrm>
            <a:off x="5432980" y="5261168"/>
            <a:ext cx="494263" cy="48613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C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2BA07A6C-283E-36DD-D9AC-B0DD94BFE149}"/>
              </a:ext>
            </a:extLst>
          </p:cNvPr>
          <p:cNvSpPr/>
          <p:nvPr/>
        </p:nvSpPr>
        <p:spPr>
          <a:xfrm>
            <a:off x="6702578" y="5261168"/>
            <a:ext cx="494263" cy="48613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B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cxnSp>
        <p:nvCxnSpPr>
          <p:cNvPr id="12" name="直线连接符 11">
            <a:extLst>
              <a:ext uri="{FF2B5EF4-FFF2-40B4-BE49-F238E27FC236}">
                <a16:creationId xmlns:a16="http://schemas.microsoft.com/office/drawing/2014/main" id="{9503BBEF-5350-B982-5BCB-796069086BA2}"/>
              </a:ext>
            </a:extLst>
          </p:cNvPr>
          <p:cNvCxnSpPr>
            <a:stCxn id="5" idx="6"/>
            <a:endCxn id="6" idx="2"/>
          </p:cNvCxnSpPr>
          <p:nvPr/>
        </p:nvCxnSpPr>
        <p:spPr>
          <a:xfrm>
            <a:off x="4612554" y="5504237"/>
            <a:ext cx="82042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线连接符 24">
            <a:extLst>
              <a:ext uri="{FF2B5EF4-FFF2-40B4-BE49-F238E27FC236}">
                <a16:creationId xmlns:a16="http://schemas.microsoft.com/office/drawing/2014/main" id="{7C65EEFC-8507-30AA-D004-31B6CC256015}"/>
              </a:ext>
            </a:extLst>
          </p:cNvPr>
          <p:cNvCxnSpPr>
            <a:cxnSpLocks/>
            <a:stCxn id="6" idx="6"/>
            <a:endCxn id="11" idx="2"/>
          </p:cNvCxnSpPr>
          <p:nvPr/>
        </p:nvCxnSpPr>
        <p:spPr>
          <a:xfrm>
            <a:off x="5927243" y="5504237"/>
            <a:ext cx="77533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>
            <a:extLst>
              <a:ext uri="{FF2B5EF4-FFF2-40B4-BE49-F238E27FC236}">
                <a16:creationId xmlns:a16="http://schemas.microsoft.com/office/drawing/2014/main" id="{B5B67E62-23C7-9506-3BFF-0593EBB985DF}"/>
              </a:ext>
            </a:extLst>
          </p:cNvPr>
          <p:cNvSpPr txBox="1"/>
          <p:nvPr/>
        </p:nvSpPr>
        <p:spPr>
          <a:xfrm>
            <a:off x="2741283" y="5319570"/>
            <a:ext cx="1461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Skeleton:</a:t>
            </a:r>
            <a:endParaRPr kumimoji="1" lang="zh-CN" altLang="en-US" dirty="0"/>
          </a:p>
        </p:txBody>
      </p:sp>
      <p:cxnSp>
        <p:nvCxnSpPr>
          <p:cNvPr id="32" name="直线连接符 31">
            <a:extLst>
              <a:ext uri="{FF2B5EF4-FFF2-40B4-BE49-F238E27FC236}">
                <a16:creationId xmlns:a16="http://schemas.microsoft.com/office/drawing/2014/main" id="{F6F79B91-6D8F-92E0-1531-83FA9564D2A2}"/>
              </a:ext>
            </a:extLst>
          </p:cNvPr>
          <p:cNvCxnSpPr/>
          <p:nvPr/>
        </p:nvCxnSpPr>
        <p:spPr>
          <a:xfrm>
            <a:off x="5432979" y="5230917"/>
            <a:ext cx="494263" cy="48613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线连接符 32">
            <a:extLst>
              <a:ext uri="{FF2B5EF4-FFF2-40B4-BE49-F238E27FC236}">
                <a16:creationId xmlns:a16="http://schemas.microsoft.com/office/drawing/2014/main" id="{98BF5A02-23F0-2C38-DFFA-A73D8818D31D}"/>
              </a:ext>
            </a:extLst>
          </p:cNvPr>
          <p:cNvCxnSpPr>
            <a:cxnSpLocks/>
          </p:cNvCxnSpPr>
          <p:nvPr/>
        </p:nvCxnSpPr>
        <p:spPr>
          <a:xfrm flipV="1">
            <a:off x="5432980" y="5224655"/>
            <a:ext cx="494263" cy="52948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08412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1" y="436469"/>
            <a:ext cx="83103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PC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algorithm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–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step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6" name="直接箭头连接符 9">
            <a:extLst>
              <a:ext uri="{FF2B5EF4-FFF2-40B4-BE49-F238E27FC236}">
                <a16:creationId xmlns:a16="http://schemas.microsoft.com/office/drawing/2014/main" id="{BE6C72BB-7D2B-BD9A-70D2-B244A87BC451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图片 66">
            <a:extLst>
              <a:ext uri="{FF2B5EF4-FFF2-40B4-BE49-F238E27FC236}">
                <a16:creationId xmlns:a16="http://schemas.microsoft.com/office/drawing/2014/main" id="{BF69EAE7-F8D7-BDBE-F8BA-D082DB6FC37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91C3EF53-8A7E-DA57-011E-2C1647EDE49D}"/>
              </a:ext>
            </a:extLst>
          </p:cNvPr>
          <p:cNvSpPr txBox="1"/>
          <p:nvPr/>
        </p:nvSpPr>
        <p:spPr>
          <a:xfrm>
            <a:off x="1025910" y="6313092"/>
            <a:ext cx="72731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" altLang="zh-CN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Brady Neal</a:t>
            </a:r>
            <a:r>
              <a:rPr lang="en-US" altLang="zh-CN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:</a:t>
            </a: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lang="en-US" altLang="zh-CN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Introduction</a:t>
            </a: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lang="en-US" altLang="zh-CN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to</a:t>
            </a: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lang="en-US" altLang="zh-CN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Causal</a:t>
            </a: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lang="en-US" altLang="zh-CN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Inference,</a:t>
            </a: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lang="en" altLang="zh-CN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https://</a:t>
            </a:r>
            <a:r>
              <a:rPr lang="en" altLang="zh-CN" sz="1200" b="0" i="0" dirty="0" err="1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www.bradyneal.com</a:t>
            </a:r>
            <a:r>
              <a:rPr lang="en" altLang="zh-CN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/causal-inference-course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3CF3A58F-1271-C135-9540-0C4CA7BC3D7B}"/>
                  </a:ext>
                </a:extLst>
              </p:cNvPr>
              <p:cNvSpPr txBox="1"/>
              <p:nvPr/>
            </p:nvSpPr>
            <p:spPr>
              <a:xfrm>
                <a:off x="1025910" y="1726195"/>
                <a:ext cx="6445701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2000" dirty="0"/>
                  <a:t>Remove</a:t>
                </a:r>
                <a:r>
                  <a:rPr kumimoji="1" lang="zh-CN" altLang="en-US" sz="2000" dirty="0"/>
                  <a:t> </a:t>
                </a:r>
                <a:r>
                  <a:rPr kumimoji="1" lang="en-US" altLang="zh-CN" sz="2000" dirty="0"/>
                  <a:t>edges</a:t>
                </a:r>
                <a:r>
                  <a:rPr kumimoji="1" lang="zh-CN" altLang="en-US" sz="2000" dirty="0"/>
                  <a:t> </a:t>
                </a:r>
                <a:r>
                  <a:rPr kumimoji="1" lang="en-US" altLang="zh-CN" sz="2000" dirty="0"/>
                  <a:t>X-Y</a:t>
                </a:r>
                <a:r>
                  <a:rPr kumimoji="1" lang="zh-CN" altLang="en-US" sz="2000" dirty="0"/>
                  <a:t> </a:t>
                </a:r>
                <a:r>
                  <a:rPr kumimoji="1" lang="en-US" altLang="zh-CN" sz="2000" dirty="0"/>
                  <a:t>where</a:t>
                </a:r>
                <a:r>
                  <a:rPr kumimoji="1" lang="zh-CN" altLang="en-US" sz="2000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CN" sz="20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kumimoji="1"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⊥</m:t>
                    </m:r>
                    <m:r>
                      <a:rPr kumimoji="1"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  <m:r>
                      <a:rPr kumimoji="1" lang="zh-CN" alt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kumimoji="1"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kumimoji="1" lang="zh-CN" alt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kumimoji="1"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kumimoji="1" lang="zh-CN" altLang="en-US" sz="2000" dirty="0"/>
                  <a:t> </a:t>
                </a:r>
                <a:r>
                  <a:rPr kumimoji="1" lang="en-US" altLang="zh-CN" sz="2000" dirty="0"/>
                  <a:t>for</a:t>
                </a:r>
                <a:r>
                  <a:rPr kumimoji="1" lang="zh-CN" altLang="en-US" sz="2000" dirty="0"/>
                  <a:t> </a:t>
                </a:r>
                <a:r>
                  <a:rPr kumimoji="1" lang="en-US" altLang="zh-CN" sz="2000" dirty="0"/>
                  <a:t>some</a:t>
                </a:r>
                <a:r>
                  <a:rPr kumimoji="1" lang="zh-CN" altLang="en-US" sz="2000" dirty="0"/>
                  <a:t> </a:t>
                </a:r>
                <a:r>
                  <a:rPr kumimoji="1" lang="en-US" altLang="zh-CN" sz="2000" dirty="0"/>
                  <a:t>(potentially</a:t>
                </a:r>
                <a:r>
                  <a:rPr kumimoji="1" lang="zh-CN" altLang="en-US" sz="2000" dirty="0"/>
                  <a:t> </a:t>
                </a:r>
                <a:r>
                  <a:rPr kumimoji="1" lang="en-US" altLang="zh-CN" sz="2000" dirty="0"/>
                  <a:t>empty)</a:t>
                </a:r>
                <a:r>
                  <a:rPr kumimoji="1" lang="zh-CN" altLang="en-US" sz="2000" dirty="0"/>
                  <a:t> </a:t>
                </a:r>
                <a:r>
                  <a:rPr kumimoji="1" lang="en-US" altLang="zh-CN" sz="2000" dirty="0"/>
                  <a:t>conditioning</a:t>
                </a:r>
                <a:r>
                  <a:rPr kumimoji="1" lang="zh-CN" altLang="en-US" sz="2000" dirty="0"/>
                  <a:t> </a:t>
                </a:r>
                <a:r>
                  <a:rPr kumimoji="1" lang="en-US" altLang="zh-CN" sz="2000" dirty="0"/>
                  <a:t>set</a:t>
                </a:r>
                <a:r>
                  <a:rPr kumimoji="1" lang="zh-CN" altLang="en-US" sz="2000" dirty="0"/>
                  <a:t> </a:t>
                </a:r>
                <a:r>
                  <a:rPr kumimoji="1" lang="en-US" altLang="zh-CN" sz="2000" dirty="0"/>
                  <a:t>Z,</a:t>
                </a:r>
                <a:r>
                  <a:rPr kumimoji="1" lang="zh-CN" altLang="en-US" sz="2000" dirty="0"/>
                  <a:t> </a:t>
                </a:r>
                <a:r>
                  <a:rPr kumimoji="1" lang="en-US" altLang="zh-CN" sz="2000" dirty="0"/>
                  <a:t>starting</a:t>
                </a:r>
                <a:r>
                  <a:rPr kumimoji="1" lang="zh-CN" altLang="en-US" sz="2000" dirty="0"/>
                  <a:t> </a:t>
                </a:r>
                <a:r>
                  <a:rPr kumimoji="1" lang="en-US" altLang="zh-CN" sz="2000" dirty="0"/>
                  <a:t>with</a:t>
                </a:r>
                <a:r>
                  <a:rPr kumimoji="1" lang="zh-CN" altLang="en-US" sz="2000" dirty="0"/>
                  <a:t> </a:t>
                </a:r>
                <a:r>
                  <a:rPr kumimoji="1" lang="en-US" altLang="zh-CN" sz="2000" dirty="0"/>
                  <a:t>the</a:t>
                </a:r>
                <a:r>
                  <a:rPr kumimoji="1" lang="zh-CN" altLang="en-US" sz="2000" dirty="0"/>
                  <a:t> </a:t>
                </a:r>
                <a:r>
                  <a:rPr kumimoji="1" lang="en-US" altLang="zh-CN" sz="2000" dirty="0"/>
                  <a:t>empty</a:t>
                </a:r>
                <a:r>
                  <a:rPr kumimoji="1" lang="zh-CN" altLang="en-US" sz="2000" dirty="0"/>
                  <a:t> </a:t>
                </a:r>
                <a:r>
                  <a:rPr kumimoji="1" lang="en-US" altLang="zh-CN" sz="2000" dirty="0"/>
                  <a:t>conditioning</a:t>
                </a:r>
                <a:r>
                  <a:rPr kumimoji="1" lang="zh-CN" altLang="en-US" sz="2000" dirty="0"/>
                  <a:t> </a:t>
                </a:r>
                <a:r>
                  <a:rPr kumimoji="1" lang="en-US" altLang="zh-CN" sz="2000" dirty="0"/>
                  <a:t>set</a:t>
                </a:r>
                <a:r>
                  <a:rPr kumimoji="1" lang="zh-CN" altLang="en-US" sz="2000" dirty="0"/>
                  <a:t> </a:t>
                </a:r>
                <a:r>
                  <a:rPr kumimoji="1" lang="en-US" altLang="zh-CN" sz="2000" dirty="0"/>
                  <a:t>and</a:t>
                </a:r>
                <a:r>
                  <a:rPr kumimoji="1" lang="zh-CN" altLang="en-US" sz="2000" dirty="0"/>
                  <a:t> </a:t>
                </a:r>
                <a:r>
                  <a:rPr kumimoji="1" lang="en-US" altLang="zh-CN" sz="2000" dirty="0"/>
                  <a:t>increasing</a:t>
                </a:r>
                <a:r>
                  <a:rPr kumimoji="1" lang="zh-CN" altLang="en-US" sz="2000" dirty="0"/>
                  <a:t> </a:t>
                </a:r>
                <a:r>
                  <a:rPr kumimoji="1" lang="en-US" altLang="zh-CN" sz="2000" dirty="0"/>
                  <a:t>the</a:t>
                </a:r>
                <a:r>
                  <a:rPr kumimoji="1" lang="zh-CN" altLang="en-US" sz="2000" dirty="0"/>
                  <a:t> </a:t>
                </a:r>
                <a:r>
                  <a:rPr kumimoji="1" lang="en-US" altLang="zh-CN" sz="2000" dirty="0"/>
                  <a:t>size</a:t>
                </a:r>
                <a:endParaRPr kumimoji="1" lang="zh-CN" altLang="en-US" sz="2000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3CF3A58F-1271-C135-9540-0C4CA7BC3D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5910" y="1726195"/>
                <a:ext cx="6445701" cy="1015663"/>
              </a:xfrm>
              <a:prstGeom prst="rect">
                <a:avLst/>
              </a:prstGeom>
              <a:blipFill>
                <a:blip r:embed="rId4"/>
                <a:stretch>
                  <a:fillRect l="-982" t="-2439" b="-85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椭圆 9">
            <a:extLst>
              <a:ext uri="{FF2B5EF4-FFF2-40B4-BE49-F238E27FC236}">
                <a16:creationId xmlns:a16="http://schemas.microsoft.com/office/drawing/2014/main" id="{6496A9CA-97CE-CB6F-2857-403219031B4D}"/>
              </a:ext>
            </a:extLst>
          </p:cNvPr>
          <p:cNvSpPr/>
          <p:nvPr/>
        </p:nvSpPr>
        <p:spPr>
          <a:xfrm>
            <a:off x="8591525" y="337800"/>
            <a:ext cx="420064" cy="43563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A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F68B197C-9BE5-0160-B4D2-7FE9BE5260AE}"/>
              </a:ext>
            </a:extLst>
          </p:cNvPr>
          <p:cNvSpPr/>
          <p:nvPr/>
        </p:nvSpPr>
        <p:spPr>
          <a:xfrm>
            <a:off x="10005966" y="337800"/>
            <a:ext cx="420065" cy="41964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B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0BF68362-4611-8E46-CBDF-2726D1F9F306}"/>
              </a:ext>
            </a:extLst>
          </p:cNvPr>
          <p:cNvSpPr/>
          <p:nvPr/>
        </p:nvSpPr>
        <p:spPr>
          <a:xfrm>
            <a:off x="9317047" y="1308501"/>
            <a:ext cx="425801" cy="41769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C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DCBA929B-4433-6D86-C31C-993688058F99}"/>
              </a:ext>
            </a:extLst>
          </p:cNvPr>
          <p:cNvSpPr/>
          <p:nvPr/>
        </p:nvSpPr>
        <p:spPr>
          <a:xfrm>
            <a:off x="8591525" y="2231161"/>
            <a:ext cx="420064" cy="43561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D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D7094A80-5C1C-568E-AC48-46EC6891B26F}"/>
              </a:ext>
            </a:extLst>
          </p:cNvPr>
          <p:cNvSpPr/>
          <p:nvPr/>
        </p:nvSpPr>
        <p:spPr>
          <a:xfrm>
            <a:off x="9991073" y="2231161"/>
            <a:ext cx="420064" cy="43561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E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cxnSp>
        <p:nvCxnSpPr>
          <p:cNvPr id="16" name="直线箭头连接符 15">
            <a:extLst>
              <a:ext uri="{FF2B5EF4-FFF2-40B4-BE49-F238E27FC236}">
                <a16:creationId xmlns:a16="http://schemas.microsoft.com/office/drawing/2014/main" id="{2C9D4B5D-A06F-9E62-8C18-790815B05505}"/>
              </a:ext>
            </a:extLst>
          </p:cNvPr>
          <p:cNvCxnSpPr>
            <a:cxnSpLocks/>
            <a:stCxn id="10" idx="5"/>
            <a:endCxn id="12" idx="1"/>
          </p:cNvCxnSpPr>
          <p:nvPr/>
        </p:nvCxnSpPr>
        <p:spPr>
          <a:xfrm>
            <a:off x="8950072" y="709635"/>
            <a:ext cx="429332" cy="6600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线箭头连接符 17">
            <a:extLst>
              <a:ext uri="{FF2B5EF4-FFF2-40B4-BE49-F238E27FC236}">
                <a16:creationId xmlns:a16="http://schemas.microsoft.com/office/drawing/2014/main" id="{A5028DF6-CA49-9907-7AF5-2BE473545AEB}"/>
              </a:ext>
            </a:extLst>
          </p:cNvPr>
          <p:cNvCxnSpPr>
            <a:cxnSpLocks/>
            <a:stCxn id="11" idx="3"/>
            <a:endCxn id="12" idx="7"/>
          </p:cNvCxnSpPr>
          <p:nvPr/>
        </p:nvCxnSpPr>
        <p:spPr>
          <a:xfrm flipH="1">
            <a:off x="9680491" y="695989"/>
            <a:ext cx="386992" cy="67368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线箭头连接符 20">
            <a:extLst>
              <a:ext uri="{FF2B5EF4-FFF2-40B4-BE49-F238E27FC236}">
                <a16:creationId xmlns:a16="http://schemas.microsoft.com/office/drawing/2014/main" id="{19C01A14-7916-6EA9-C45E-7286073B7D00}"/>
              </a:ext>
            </a:extLst>
          </p:cNvPr>
          <p:cNvCxnSpPr>
            <a:cxnSpLocks/>
            <a:stCxn id="12" idx="3"/>
            <a:endCxn id="13" idx="7"/>
          </p:cNvCxnSpPr>
          <p:nvPr/>
        </p:nvCxnSpPr>
        <p:spPr>
          <a:xfrm flipH="1">
            <a:off x="8950072" y="1665025"/>
            <a:ext cx="429332" cy="6299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线箭头连接符 23">
            <a:extLst>
              <a:ext uri="{FF2B5EF4-FFF2-40B4-BE49-F238E27FC236}">
                <a16:creationId xmlns:a16="http://schemas.microsoft.com/office/drawing/2014/main" id="{060C9F18-26F4-9727-0BC4-18C769EB2FBA}"/>
              </a:ext>
            </a:extLst>
          </p:cNvPr>
          <p:cNvCxnSpPr>
            <a:cxnSpLocks/>
            <a:stCxn id="12" idx="5"/>
            <a:endCxn id="14" idx="1"/>
          </p:cNvCxnSpPr>
          <p:nvPr/>
        </p:nvCxnSpPr>
        <p:spPr>
          <a:xfrm>
            <a:off x="9680491" y="1665025"/>
            <a:ext cx="372099" cy="6299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椭圆 51">
            <a:extLst>
              <a:ext uri="{FF2B5EF4-FFF2-40B4-BE49-F238E27FC236}">
                <a16:creationId xmlns:a16="http://schemas.microsoft.com/office/drawing/2014/main" id="{7A3D22BB-7938-FF39-3B45-CF493BBA516E}"/>
              </a:ext>
            </a:extLst>
          </p:cNvPr>
          <p:cNvSpPr/>
          <p:nvPr/>
        </p:nvSpPr>
        <p:spPr>
          <a:xfrm>
            <a:off x="8576631" y="3509583"/>
            <a:ext cx="420064" cy="43563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A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53" name="椭圆 52">
            <a:extLst>
              <a:ext uri="{FF2B5EF4-FFF2-40B4-BE49-F238E27FC236}">
                <a16:creationId xmlns:a16="http://schemas.microsoft.com/office/drawing/2014/main" id="{93E5BF91-D84F-40CA-BABB-571CD80260B9}"/>
              </a:ext>
            </a:extLst>
          </p:cNvPr>
          <p:cNvSpPr/>
          <p:nvPr/>
        </p:nvSpPr>
        <p:spPr>
          <a:xfrm>
            <a:off x="9991072" y="3509583"/>
            <a:ext cx="420065" cy="41964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B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54" name="椭圆 53">
            <a:extLst>
              <a:ext uri="{FF2B5EF4-FFF2-40B4-BE49-F238E27FC236}">
                <a16:creationId xmlns:a16="http://schemas.microsoft.com/office/drawing/2014/main" id="{F9140135-9483-381D-860B-BC60473F768B}"/>
              </a:ext>
            </a:extLst>
          </p:cNvPr>
          <p:cNvSpPr/>
          <p:nvPr/>
        </p:nvSpPr>
        <p:spPr>
          <a:xfrm>
            <a:off x="9302153" y="4480284"/>
            <a:ext cx="425801" cy="41769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C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55" name="椭圆 54">
            <a:extLst>
              <a:ext uri="{FF2B5EF4-FFF2-40B4-BE49-F238E27FC236}">
                <a16:creationId xmlns:a16="http://schemas.microsoft.com/office/drawing/2014/main" id="{DC3BED73-B986-DD2B-6501-2A879B56685A}"/>
              </a:ext>
            </a:extLst>
          </p:cNvPr>
          <p:cNvSpPr/>
          <p:nvPr/>
        </p:nvSpPr>
        <p:spPr>
          <a:xfrm>
            <a:off x="8576631" y="5402944"/>
            <a:ext cx="420064" cy="43561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D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56" name="椭圆 55">
            <a:extLst>
              <a:ext uri="{FF2B5EF4-FFF2-40B4-BE49-F238E27FC236}">
                <a16:creationId xmlns:a16="http://schemas.microsoft.com/office/drawing/2014/main" id="{F1594CB6-1B14-DFEA-1AB5-D005A45CC2EB}"/>
              </a:ext>
            </a:extLst>
          </p:cNvPr>
          <p:cNvSpPr/>
          <p:nvPr/>
        </p:nvSpPr>
        <p:spPr>
          <a:xfrm>
            <a:off x="9976179" y="5402944"/>
            <a:ext cx="420064" cy="43561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E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cxnSp>
        <p:nvCxnSpPr>
          <p:cNvPr id="57" name="直线箭头连接符 56">
            <a:extLst>
              <a:ext uri="{FF2B5EF4-FFF2-40B4-BE49-F238E27FC236}">
                <a16:creationId xmlns:a16="http://schemas.microsoft.com/office/drawing/2014/main" id="{820960AC-FA24-806E-3487-F2A30EA408B4}"/>
              </a:ext>
            </a:extLst>
          </p:cNvPr>
          <p:cNvCxnSpPr>
            <a:cxnSpLocks/>
            <a:stCxn id="52" idx="5"/>
            <a:endCxn id="54" idx="1"/>
          </p:cNvCxnSpPr>
          <p:nvPr/>
        </p:nvCxnSpPr>
        <p:spPr>
          <a:xfrm>
            <a:off x="8935178" y="3881418"/>
            <a:ext cx="429332" cy="660036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线箭头连接符 57">
            <a:extLst>
              <a:ext uri="{FF2B5EF4-FFF2-40B4-BE49-F238E27FC236}">
                <a16:creationId xmlns:a16="http://schemas.microsoft.com/office/drawing/2014/main" id="{1EF876D2-F0F2-602D-8F00-05A3E5D6D9DC}"/>
              </a:ext>
            </a:extLst>
          </p:cNvPr>
          <p:cNvCxnSpPr>
            <a:cxnSpLocks/>
            <a:stCxn id="53" idx="3"/>
            <a:endCxn id="54" idx="7"/>
          </p:cNvCxnSpPr>
          <p:nvPr/>
        </p:nvCxnSpPr>
        <p:spPr>
          <a:xfrm flipH="1">
            <a:off x="9665597" y="3867772"/>
            <a:ext cx="386992" cy="673682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线箭头连接符 58">
            <a:extLst>
              <a:ext uri="{FF2B5EF4-FFF2-40B4-BE49-F238E27FC236}">
                <a16:creationId xmlns:a16="http://schemas.microsoft.com/office/drawing/2014/main" id="{EE8DC023-06E0-7179-9C82-223D4FFB16DC}"/>
              </a:ext>
            </a:extLst>
          </p:cNvPr>
          <p:cNvCxnSpPr>
            <a:cxnSpLocks/>
            <a:stCxn id="54" idx="3"/>
            <a:endCxn id="55" idx="7"/>
          </p:cNvCxnSpPr>
          <p:nvPr/>
        </p:nvCxnSpPr>
        <p:spPr>
          <a:xfrm flipH="1">
            <a:off x="8935178" y="4836808"/>
            <a:ext cx="429332" cy="629931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线箭头连接符 59">
            <a:extLst>
              <a:ext uri="{FF2B5EF4-FFF2-40B4-BE49-F238E27FC236}">
                <a16:creationId xmlns:a16="http://schemas.microsoft.com/office/drawing/2014/main" id="{1D8FF19F-C49B-BA6A-A873-6E65E22DC038}"/>
              </a:ext>
            </a:extLst>
          </p:cNvPr>
          <p:cNvCxnSpPr>
            <a:cxnSpLocks/>
            <a:stCxn id="54" idx="5"/>
            <a:endCxn id="56" idx="1"/>
          </p:cNvCxnSpPr>
          <p:nvPr/>
        </p:nvCxnSpPr>
        <p:spPr>
          <a:xfrm>
            <a:off x="9665597" y="4836808"/>
            <a:ext cx="372099" cy="629931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线连接符 61">
            <a:extLst>
              <a:ext uri="{FF2B5EF4-FFF2-40B4-BE49-F238E27FC236}">
                <a16:creationId xmlns:a16="http://schemas.microsoft.com/office/drawing/2014/main" id="{2AD42147-D580-E125-A230-F0870068768F}"/>
              </a:ext>
            </a:extLst>
          </p:cNvPr>
          <p:cNvCxnSpPr>
            <a:stCxn id="52" idx="6"/>
            <a:endCxn id="53" idx="2"/>
          </p:cNvCxnSpPr>
          <p:nvPr/>
        </p:nvCxnSpPr>
        <p:spPr>
          <a:xfrm flipV="1">
            <a:off x="8996695" y="3719406"/>
            <a:ext cx="994377" cy="799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线连接符 62">
            <a:extLst>
              <a:ext uri="{FF2B5EF4-FFF2-40B4-BE49-F238E27FC236}">
                <a16:creationId xmlns:a16="http://schemas.microsoft.com/office/drawing/2014/main" id="{6644140A-5CAE-873A-649B-21BD1134C856}"/>
              </a:ext>
            </a:extLst>
          </p:cNvPr>
          <p:cNvCxnSpPr/>
          <p:nvPr/>
        </p:nvCxnSpPr>
        <p:spPr>
          <a:xfrm flipV="1">
            <a:off x="8989249" y="5651000"/>
            <a:ext cx="994377" cy="799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线连接符 63">
            <a:extLst>
              <a:ext uri="{FF2B5EF4-FFF2-40B4-BE49-F238E27FC236}">
                <a16:creationId xmlns:a16="http://schemas.microsoft.com/office/drawing/2014/main" id="{CF50FE58-0C61-1E6A-0CD2-56FD4FA564F9}"/>
              </a:ext>
            </a:extLst>
          </p:cNvPr>
          <p:cNvCxnSpPr>
            <a:cxnSpLocks/>
            <a:stCxn id="55" idx="0"/>
            <a:endCxn id="52" idx="4"/>
          </p:cNvCxnSpPr>
          <p:nvPr/>
        </p:nvCxnSpPr>
        <p:spPr>
          <a:xfrm flipV="1">
            <a:off x="8786663" y="3945215"/>
            <a:ext cx="0" cy="14577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线连接符 68">
            <a:extLst>
              <a:ext uri="{FF2B5EF4-FFF2-40B4-BE49-F238E27FC236}">
                <a16:creationId xmlns:a16="http://schemas.microsoft.com/office/drawing/2014/main" id="{4F68E67F-6843-E927-53D9-201848EE2E8F}"/>
              </a:ext>
            </a:extLst>
          </p:cNvPr>
          <p:cNvCxnSpPr>
            <a:cxnSpLocks/>
            <a:stCxn id="53" idx="4"/>
            <a:endCxn id="56" idx="0"/>
          </p:cNvCxnSpPr>
          <p:nvPr/>
        </p:nvCxnSpPr>
        <p:spPr>
          <a:xfrm flipH="1">
            <a:off x="10186211" y="3929228"/>
            <a:ext cx="14894" cy="147371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任意形状 74">
            <a:extLst>
              <a:ext uri="{FF2B5EF4-FFF2-40B4-BE49-F238E27FC236}">
                <a16:creationId xmlns:a16="http://schemas.microsoft.com/office/drawing/2014/main" id="{C7543B6A-D360-17E2-3E2D-1DC9D22A12A6}"/>
              </a:ext>
            </a:extLst>
          </p:cNvPr>
          <p:cNvSpPr/>
          <p:nvPr/>
        </p:nvSpPr>
        <p:spPr>
          <a:xfrm>
            <a:off x="8948632" y="3889488"/>
            <a:ext cx="1118937" cy="1600200"/>
          </a:xfrm>
          <a:custGeom>
            <a:avLst/>
            <a:gdLst>
              <a:gd name="connsiteX0" fmla="*/ 0 w 1118937"/>
              <a:gd name="connsiteY0" fmla="*/ 0 h 1600200"/>
              <a:gd name="connsiteX1" fmla="*/ 830179 w 1118937"/>
              <a:gd name="connsiteY1" fmla="*/ 517358 h 1600200"/>
              <a:gd name="connsiteX2" fmla="*/ 1118937 w 1118937"/>
              <a:gd name="connsiteY2" fmla="*/ 1600200 h 160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18937" h="1600200">
                <a:moveTo>
                  <a:pt x="0" y="0"/>
                </a:moveTo>
                <a:cubicBezTo>
                  <a:pt x="321845" y="125329"/>
                  <a:pt x="643690" y="250658"/>
                  <a:pt x="830179" y="517358"/>
                </a:cubicBezTo>
                <a:cubicBezTo>
                  <a:pt x="1016668" y="784058"/>
                  <a:pt x="1067802" y="1192129"/>
                  <a:pt x="1118937" y="1600200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6" name="任意形状 75">
            <a:extLst>
              <a:ext uri="{FF2B5EF4-FFF2-40B4-BE49-F238E27FC236}">
                <a16:creationId xmlns:a16="http://schemas.microsoft.com/office/drawing/2014/main" id="{8566EC44-B79B-BB8A-7065-990F9F6134F1}"/>
              </a:ext>
            </a:extLst>
          </p:cNvPr>
          <p:cNvSpPr/>
          <p:nvPr/>
        </p:nvSpPr>
        <p:spPr>
          <a:xfrm flipV="1">
            <a:off x="8963527" y="3881417"/>
            <a:ext cx="1089062" cy="1566988"/>
          </a:xfrm>
          <a:custGeom>
            <a:avLst/>
            <a:gdLst>
              <a:gd name="connsiteX0" fmla="*/ 0 w 1118937"/>
              <a:gd name="connsiteY0" fmla="*/ 0 h 1600200"/>
              <a:gd name="connsiteX1" fmla="*/ 830179 w 1118937"/>
              <a:gd name="connsiteY1" fmla="*/ 517358 h 1600200"/>
              <a:gd name="connsiteX2" fmla="*/ 1118937 w 1118937"/>
              <a:gd name="connsiteY2" fmla="*/ 1600200 h 160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18937" h="1600200">
                <a:moveTo>
                  <a:pt x="0" y="0"/>
                </a:moveTo>
                <a:cubicBezTo>
                  <a:pt x="321845" y="125329"/>
                  <a:pt x="643690" y="250658"/>
                  <a:pt x="830179" y="517358"/>
                </a:cubicBezTo>
                <a:cubicBezTo>
                  <a:pt x="1016668" y="784058"/>
                  <a:pt x="1067802" y="1192129"/>
                  <a:pt x="1118937" y="1600200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7" name="文本框 76">
            <a:extLst>
              <a:ext uri="{FF2B5EF4-FFF2-40B4-BE49-F238E27FC236}">
                <a16:creationId xmlns:a16="http://schemas.microsoft.com/office/drawing/2014/main" id="{737D5843-EB1C-DFE3-90D4-4FDEF95A53E5}"/>
              </a:ext>
            </a:extLst>
          </p:cNvPr>
          <p:cNvSpPr txBox="1"/>
          <p:nvPr/>
        </p:nvSpPr>
        <p:spPr>
          <a:xfrm>
            <a:off x="7020785" y="193999"/>
            <a:ext cx="12994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Real</a:t>
            </a:r>
            <a:r>
              <a:rPr kumimoji="1" lang="zh-CN" altLang="en-US" dirty="0"/>
              <a:t> </a:t>
            </a:r>
            <a:r>
              <a:rPr kumimoji="1" lang="en-US" altLang="zh-CN" dirty="0"/>
              <a:t>Graph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207760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1" y="436469"/>
            <a:ext cx="83103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PC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algorithm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–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step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6" name="直接箭头连接符 9">
            <a:extLst>
              <a:ext uri="{FF2B5EF4-FFF2-40B4-BE49-F238E27FC236}">
                <a16:creationId xmlns:a16="http://schemas.microsoft.com/office/drawing/2014/main" id="{BE6C72BB-7D2B-BD9A-70D2-B244A87BC451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图片 66">
            <a:extLst>
              <a:ext uri="{FF2B5EF4-FFF2-40B4-BE49-F238E27FC236}">
                <a16:creationId xmlns:a16="http://schemas.microsoft.com/office/drawing/2014/main" id="{BF69EAE7-F8D7-BDBE-F8BA-D082DB6FC37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91C3EF53-8A7E-DA57-011E-2C1647EDE49D}"/>
              </a:ext>
            </a:extLst>
          </p:cNvPr>
          <p:cNvSpPr txBox="1"/>
          <p:nvPr/>
        </p:nvSpPr>
        <p:spPr>
          <a:xfrm>
            <a:off x="1025910" y="6313092"/>
            <a:ext cx="72731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" altLang="zh-CN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Brady Neal</a:t>
            </a:r>
            <a:r>
              <a:rPr lang="en-US" altLang="zh-CN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:</a:t>
            </a: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lang="en-US" altLang="zh-CN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Introduction</a:t>
            </a: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lang="en-US" altLang="zh-CN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to</a:t>
            </a: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lang="en-US" altLang="zh-CN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Causal</a:t>
            </a: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lang="en-US" altLang="zh-CN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Inference,</a:t>
            </a: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lang="en" altLang="zh-CN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https://</a:t>
            </a:r>
            <a:r>
              <a:rPr lang="en" altLang="zh-CN" sz="1200" b="0" i="0" dirty="0" err="1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www.bradyneal.com</a:t>
            </a:r>
            <a:r>
              <a:rPr lang="en" altLang="zh-CN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/causal-inference-course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3CF3A58F-1271-C135-9540-0C4CA7BC3D7B}"/>
                  </a:ext>
                </a:extLst>
              </p:cNvPr>
              <p:cNvSpPr txBox="1"/>
              <p:nvPr/>
            </p:nvSpPr>
            <p:spPr>
              <a:xfrm>
                <a:off x="1025910" y="1726195"/>
                <a:ext cx="6445701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2000" dirty="0"/>
                  <a:t>Remove</a:t>
                </a:r>
                <a:r>
                  <a:rPr kumimoji="1" lang="zh-CN" altLang="en-US" sz="2000" dirty="0"/>
                  <a:t> </a:t>
                </a:r>
                <a:r>
                  <a:rPr kumimoji="1" lang="en-US" altLang="zh-CN" sz="2000" dirty="0"/>
                  <a:t>edges</a:t>
                </a:r>
                <a:r>
                  <a:rPr kumimoji="1" lang="zh-CN" altLang="en-US" sz="2000" dirty="0"/>
                  <a:t> </a:t>
                </a:r>
                <a:r>
                  <a:rPr kumimoji="1" lang="en-US" altLang="zh-CN" sz="2000" dirty="0"/>
                  <a:t>X-Y</a:t>
                </a:r>
                <a:r>
                  <a:rPr kumimoji="1" lang="zh-CN" altLang="en-US" sz="2000" dirty="0"/>
                  <a:t> </a:t>
                </a:r>
                <a:r>
                  <a:rPr kumimoji="1" lang="en-US" altLang="zh-CN" sz="2000" dirty="0"/>
                  <a:t>where</a:t>
                </a:r>
                <a:r>
                  <a:rPr kumimoji="1" lang="zh-CN" altLang="en-US" sz="2000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CN" sz="20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kumimoji="1"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⊥</m:t>
                    </m:r>
                    <m:r>
                      <a:rPr kumimoji="1"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  <m:r>
                      <a:rPr kumimoji="1" lang="zh-CN" alt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kumimoji="1"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kumimoji="1" lang="zh-CN" alt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kumimoji="1"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kumimoji="1" lang="zh-CN" altLang="en-US" sz="2000" dirty="0"/>
                  <a:t> </a:t>
                </a:r>
                <a:r>
                  <a:rPr kumimoji="1" lang="en-US" altLang="zh-CN" sz="2000" dirty="0"/>
                  <a:t>for</a:t>
                </a:r>
                <a:r>
                  <a:rPr kumimoji="1" lang="zh-CN" altLang="en-US" sz="2000" dirty="0"/>
                  <a:t> </a:t>
                </a:r>
                <a:r>
                  <a:rPr kumimoji="1" lang="en-US" altLang="zh-CN" sz="2000" dirty="0"/>
                  <a:t>some</a:t>
                </a:r>
                <a:r>
                  <a:rPr kumimoji="1" lang="zh-CN" altLang="en-US" sz="2000" dirty="0"/>
                  <a:t> </a:t>
                </a:r>
                <a:r>
                  <a:rPr kumimoji="1" lang="en-US" altLang="zh-CN" sz="2000" dirty="0"/>
                  <a:t>(potentially</a:t>
                </a:r>
                <a:r>
                  <a:rPr kumimoji="1" lang="zh-CN" altLang="en-US" sz="2000" dirty="0"/>
                  <a:t> </a:t>
                </a:r>
                <a:r>
                  <a:rPr kumimoji="1" lang="en-US" altLang="zh-CN" sz="2000" dirty="0"/>
                  <a:t>empty)</a:t>
                </a:r>
                <a:r>
                  <a:rPr kumimoji="1" lang="zh-CN" altLang="en-US" sz="2000" dirty="0"/>
                  <a:t> </a:t>
                </a:r>
                <a:r>
                  <a:rPr kumimoji="1" lang="en-US" altLang="zh-CN" sz="2000" dirty="0"/>
                  <a:t>conditioning</a:t>
                </a:r>
                <a:r>
                  <a:rPr kumimoji="1" lang="zh-CN" altLang="en-US" sz="2000" dirty="0"/>
                  <a:t> </a:t>
                </a:r>
                <a:r>
                  <a:rPr kumimoji="1" lang="en-US" altLang="zh-CN" sz="2000" dirty="0"/>
                  <a:t>set</a:t>
                </a:r>
                <a:r>
                  <a:rPr kumimoji="1" lang="zh-CN" altLang="en-US" sz="2000" dirty="0"/>
                  <a:t> </a:t>
                </a:r>
                <a:r>
                  <a:rPr kumimoji="1" lang="en-US" altLang="zh-CN" sz="2000" dirty="0"/>
                  <a:t>Z,</a:t>
                </a:r>
                <a:r>
                  <a:rPr kumimoji="1" lang="zh-CN" altLang="en-US" sz="2000" dirty="0"/>
                  <a:t> </a:t>
                </a:r>
                <a:r>
                  <a:rPr kumimoji="1" lang="en-US" altLang="zh-CN" sz="2000" dirty="0"/>
                  <a:t>starting</a:t>
                </a:r>
                <a:r>
                  <a:rPr kumimoji="1" lang="zh-CN" altLang="en-US" sz="2000" dirty="0"/>
                  <a:t> </a:t>
                </a:r>
                <a:r>
                  <a:rPr kumimoji="1" lang="en-US" altLang="zh-CN" sz="2000" dirty="0"/>
                  <a:t>with</a:t>
                </a:r>
                <a:r>
                  <a:rPr kumimoji="1" lang="zh-CN" altLang="en-US" sz="2000" dirty="0"/>
                  <a:t> </a:t>
                </a:r>
                <a:r>
                  <a:rPr kumimoji="1" lang="en-US" altLang="zh-CN" sz="2000" dirty="0"/>
                  <a:t>the</a:t>
                </a:r>
                <a:r>
                  <a:rPr kumimoji="1" lang="zh-CN" altLang="en-US" sz="2000" dirty="0"/>
                  <a:t> </a:t>
                </a:r>
                <a:r>
                  <a:rPr kumimoji="1" lang="en-US" altLang="zh-CN" sz="2000" dirty="0"/>
                  <a:t>empty</a:t>
                </a:r>
                <a:r>
                  <a:rPr kumimoji="1" lang="zh-CN" altLang="en-US" sz="2000" dirty="0"/>
                  <a:t> </a:t>
                </a:r>
                <a:r>
                  <a:rPr kumimoji="1" lang="en-US" altLang="zh-CN" sz="2000" dirty="0"/>
                  <a:t>conditioning</a:t>
                </a:r>
                <a:r>
                  <a:rPr kumimoji="1" lang="zh-CN" altLang="en-US" sz="2000" dirty="0"/>
                  <a:t> </a:t>
                </a:r>
                <a:r>
                  <a:rPr kumimoji="1" lang="en-US" altLang="zh-CN" sz="2000" dirty="0"/>
                  <a:t>set</a:t>
                </a:r>
                <a:r>
                  <a:rPr kumimoji="1" lang="zh-CN" altLang="en-US" sz="2000" dirty="0"/>
                  <a:t> </a:t>
                </a:r>
                <a:r>
                  <a:rPr kumimoji="1" lang="en-US" altLang="zh-CN" sz="2000" dirty="0"/>
                  <a:t>and</a:t>
                </a:r>
                <a:r>
                  <a:rPr kumimoji="1" lang="zh-CN" altLang="en-US" sz="2000" dirty="0"/>
                  <a:t> </a:t>
                </a:r>
                <a:r>
                  <a:rPr kumimoji="1" lang="en-US" altLang="zh-CN" sz="2000" dirty="0"/>
                  <a:t>increasing</a:t>
                </a:r>
                <a:r>
                  <a:rPr kumimoji="1" lang="zh-CN" altLang="en-US" sz="2000" dirty="0"/>
                  <a:t> </a:t>
                </a:r>
                <a:r>
                  <a:rPr kumimoji="1" lang="en-US" altLang="zh-CN" sz="2000" dirty="0"/>
                  <a:t>the</a:t>
                </a:r>
                <a:r>
                  <a:rPr kumimoji="1" lang="zh-CN" altLang="en-US" sz="2000" dirty="0"/>
                  <a:t> </a:t>
                </a:r>
                <a:r>
                  <a:rPr kumimoji="1" lang="en-US" altLang="zh-CN" sz="2000" dirty="0"/>
                  <a:t>size</a:t>
                </a:r>
                <a:endParaRPr kumimoji="1" lang="zh-CN" altLang="en-US" sz="2000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3CF3A58F-1271-C135-9540-0C4CA7BC3D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5910" y="1726195"/>
                <a:ext cx="6445701" cy="1015663"/>
              </a:xfrm>
              <a:prstGeom prst="rect">
                <a:avLst/>
              </a:prstGeom>
              <a:blipFill>
                <a:blip r:embed="rId4"/>
                <a:stretch>
                  <a:fillRect l="-982" t="-2439" b="-85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椭圆 9">
            <a:extLst>
              <a:ext uri="{FF2B5EF4-FFF2-40B4-BE49-F238E27FC236}">
                <a16:creationId xmlns:a16="http://schemas.microsoft.com/office/drawing/2014/main" id="{6496A9CA-97CE-CB6F-2857-403219031B4D}"/>
              </a:ext>
            </a:extLst>
          </p:cNvPr>
          <p:cNvSpPr/>
          <p:nvPr/>
        </p:nvSpPr>
        <p:spPr>
          <a:xfrm>
            <a:off x="8591525" y="337800"/>
            <a:ext cx="420064" cy="43563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A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F68B197C-9BE5-0160-B4D2-7FE9BE5260AE}"/>
              </a:ext>
            </a:extLst>
          </p:cNvPr>
          <p:cNvSpPr/>
          <p:nvPr/>
        </p:nvSpPr>
        <p:spPr>
          <a:xfrm>
            <a:off x="10005966" y="337800"/>
            <a:ext cx="420065" cy="41964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B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0BF68362-4611-8E46-CBDF-2726D1F9F306}"/>
              </a:ext>
            </a:extLst>
          </p:cNvPr>
          <p:cNvSpPr/>
          <p:nvPr/>
        </p:nvSpPr>
        <p:spPr>
          <a:xfrm>
            <a:off x="9317047" y="1308501"/>
            <a:ext cx="425801" cy="41769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C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DCBA929B-4433-6D86-C31C-993688058F99}"/>
              </a:ext>
            </a:extLst>
          </p:cNvPr>
          <p:cNvSpPr/>
          <p:nvPr/>
        </p:nvSpPr>
        <p:spPr>
          <a:xfrm>
            <a:off x="8591525" y="2231161"/>
            <a:ext cx="420064" cy="43561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D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D7094A80-5C1C-568E-AC48-46EC6891B26F}"/>
              </a:ext>
            </a:extLst>
          </p:cNvPr>
          <p:cNvSpPr/>
          <p:nvPr/>
        </p:nvSpPr>
        <p:spPr>
          <a:xfrm>
            <a:off x="9991073" y="2231161"/>
            <a:ext cx="420064" cy="43561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E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cxnSp>
        <p:nvCxnSpPr>
          <p:cNvPr id="16" name="直线箭头连接符 15">
            <a:extLst>
              <a:ext uri="{FF2B5EF4-FFF2-40B4-BE49-F238E27FC236}">
                <a16:creationId xmlns:a16="http://schemas.microsoft.com/office/drawing/2014/main" id="{2C9D4B5D-A06F-9E62-8C18-790815B05505}"/>
              </a:ext>
            </a:extLst>
          </p:cNvPr>
          <p:cNvCxnSpPr>
            <a:cxnSpLocks/>
            <a:stCxn id="10" idx="5"/>
            <a:endCxn id="12" idx="1"/>
          </p:cNvCxnSpPr>
          <p:nvPr/>
        </p:nvCxnSpPr>
        <p:spPr>
          <a:xfrm>
            <a:off x="8950072" y="709635"/>
            <a:ext cx="429332" cy="6600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线箭头连接符 17">
            <a:extLst>
              <a:ext uri="{FF2B5EF4-FFF2-40B4-BE49-F238E27FC236}">
                <a16:creationId xmlns:a16="http://schemas.microsoft.com/office/drawing/2014/main" id="{A5028DF6-CA49-9907-7AF5-2BE473545AEB}"/>
              </a:ext>
            </a:extLst>
          </p:cNvPr>
          <p:cNvCxnSpPr>
            <a:cxnSpLocks/>
            <a:stCxn id="11" idx="3"/>
            <a:endCxn id="12" idx="7"/>
          </p:cNvCxnSpPr>
          <p:nvPr/>
        </p:nvCxnSpPr>
        <p:spPr>
          <a:xfrm flipH="1">
            <a:off x="9680491" y="695989"/>
            <a:ext cx="386992" cy="67368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线箭头连接符 20">
            <a:extLst>
              <a:ext uri="{FF2B5EF4-FFF2-40B4-BE49-F238E27FC236}">
                <a16:creationId xmlns:a16="http://schemas.microsoft.com/office/drawing/2014/main" id="{19C01A14-7916-6EA9-C45E-7286073B7D00}"/>
              </a:ext>
            </a:extLst>
          </p:cNvPr>
          <p:cNvCxnSpPr>
            <a:cxnSpLocks/>
            <a:stCxn id="12" idx="3"/>
            <a:endCxn id="13" idx="7"/>
          </p:cNvCxnSpPr>
          <p:nvPr/>
        </p:nvCxnSpPr>
        <p:spPr>
          <a:xfrm flipH="1">
            <a:off x="8950072" y="1665025"/>
            <a:ext cx="429332" cy="6299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线箭头连接符 23">
            <a:extLst>
              <a:ext uri="{FF2B5EF4-FFF2-40B4-BE49-F238E27FC236}">
                <a16:creationId xmlns:a16="http://schemas.microsoft.com/office/drawing/2014/main" id="{060C9F18-26F4-9727-0BC4-18C769EB2FBA}"/>
              </a:ext>
            </a:extLst>
          </p:cNvPr>
          <p:cNvCxnSpPr>
            <a:cxnSpLocks/>
            <a:stCxn id="12" idx="5"/>
            <a:endCxn id="14" idx="1"/>
          </p:cNvCxnSpPr>
          <p:nvPr/>
        </p:nvCxnSpPr>
        <p:spPr>
          <a:xfrm>
            <a:off x="9680491" y="1665025"/>
            <a:ext cx="372099" cy="6299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椭圆 51">
            <a:extLst>
              <a:ext uri="{FF2B5EF4-FFF2-40B4-BE49-F238E27FC236}">
                <a16:creationId xmlns:a16="http://schemas.microsoft.com/office/drawing/2014/main" id="{7A3D22BB-7938-FF39-3B45-CF493BBA516E}"/>
              </a:ext>
            </a:extLst>
          </p:cNvPr>
          <p:cNvSpPr/>
          <p:nvPr/>
        </p:nvSpPr>
        <p:spPr>
          <a:xfrm>
            <a:off x="5138462" y="3385253"/>
            <a:ext cx="420064" cy="43563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A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53" name="椭圆 52">
            <a:extLst>
              <a:ext uri="{FF2B5EF4-FFF2-40B4-BE49-F238E27FC236}">
                <a16:creationId xmlns:a16="http://schemas.microsoft.com/office/drawing/2014/main" id="{93E5BF91-D84F-40CA-BABB-571CD80260B9}"/>
              </a:ext>
            </a:extLst>
          </p:cNvPr>
          <p:cNvSpPr/>
          <p:nvPr/>
        </p:nvSpPr>
        <p:spPr>
          <a:xfrm>
            <a:off x="6552903" y="3385253"/>
            <a:ext cx="420065" cy="41964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B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54" name="椭圆 53">
            <a:extLst>
              <a:ext uri="{FF2B5EF4-FFF2-40B4-BE49-F238E27FC236}">
                <a16:creationId xmlns:a16="http://schemas.microsoft.com/office/drawing/2014/main" id="{F9140135-9483-381D-860B-BC60473F768B}"/>
              </a:ext>
            </a:extLst>
          </p:cNvPr>
          <p:cNvSpPr/>
          <p:nvPr/>
        </p:nvSpPr>
        <p:spPr>
          <a:xfrm>
            <a:off x="5863984" y="4355954"/>
            <a:ext cx="425801" cy="41769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C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55" name="椭圆 54">
            <a:extLst>
              <a:ext uri="{FF2B5EF4-FFF2-40B4-BE49-F238E27FC236}">
                <a16:creationId xmlns:a16="http://schemas.microsoft.com/office/drawing/2014/main" id="{DC3BED73-B986-DD2B-6501-2A879B56685A}"/>
              </a:ext>
            </a:extLst>
          </p:cNvPr>
          <p:cNvSpPr/>
          <p:nvPr/>
        </p:nvSpPr>
        <p:spPr>
          <a:xfrm>
            <a:off x="5138462" y="5278614"/>
            <a:ext cx="420064" cy="43561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D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56" name="椭圆 55">
            <a:extLst>
              <a:ext uri="{FF2B5EF4-FFF2-40B4-BE49-F238E27FC236}">
                <a16:creationId xmlns:a16="http://schemas.microsoft.com/office/drawing/2014/main" id="{F1594CB6-1B14-DFEA-1AB5-D005A45CC2EB}"/>
              </a:ext>
            </a:extLst>
          </p:cNvPr>
          <p:cNvSpPr/>
          <p:nvPr/>
        </p:nvSpPr>
        <p:spPr>
          <a:xfrm>
            <a:off x="6538010" y="5278614"/>
            <a:ext cx="420064" cy="43561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E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cxnSp>
        <p:nvCxnSpPr>
          <p:cNvPr id="57" name="直线箭头连接符 56">
            <a:extLst>
              <a:ext uri="{FF2B5EF4-FFF2-40B4-BE49-F238E27FC236}">
                <a16:creationId xmlns:a16="http://schemas.microsoft.com/office/drawing/2014/main" id="{820960AC-FA24-806E-3487-F2A30EA408B4}"/>
              </a:ext>
            </a:extLst>
          </p:cNvPr>
          <p:cNvCxnSpPr>
            <a:cxnSpLocks/>
            <a:stCxn id="52" idx="5"/>
            <a:endCxn id="54" idx="1"/>
          </p:cNvCxnSpPr>
          <p:nvPr/>
        </p:nvCxnSpPr>
        <p:spPr>
          <a:xfrm>
            <a:off x="5497009" y="3757088"/>
            <a:ext cx="429332" cy="660036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线箭头连接符 57">
            <a:extLst>
              <a:ext uri="{FF2B5EF4-FFF2-40B4-BE49-F238E27FC236}">
                <a16:creationId xmlns:a16="http://schemas.microsoft.com/office/drawing/2014/main" id="{1EF876D2-F0F2-602D-8F00-05A3E5D6D9DC}"/>
              </a:ext>
            </a:extLst>
          </p:cNvPr>
          <p:cNvCxnSpPr>
            <a:cxnSpLocks/>
            <a:stCxn id="53" idx="3"/>
            <a:endCxn id="54" idx="7"/>
          </p:cNvCxnSpPr>
          <p:nvPr/>
        </p:nvCxnSpPr>
        <p:spPr>
          <a:xfrm flipH="1">
            <a:off x="6227428" y="3743442"/>
            <a:ext cx="386992" cy="673682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线箭头连接符 58">
            <a:extLst>
              <a:ext uri="{FF2B5EF4-FFF2-40B4-BE49-F238E27FC236}">
                <a16:creationId xmlns:a16="http://schemas.microsoft.com/office/drawing/2014/main" id="{EE8DC023-06E0-7179-9C82-223D4FFB16DC}"/>
              </a:ext>
            </a:extLst>
          </p:cNvPr>
          <p:cNvCxnSpPr>
            <a:cxnSpLocks/>
            <a:stCxn id="54" idx="3"/>
            <a:endCxn id="55" idx="7"/>
          </p:cNvCxnSpPr>
          <p:nvPr/>
        </p:nvCxnSpPr>
        <p:spPr>
          <a:xfrm flipH="1">
            <a:off x="5497009" y="4712478"/>
            <a:ext cx="429332" cy="629931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线箭头连接符 59">
            <a:extLst>
              <a:ext uri="{FF2B5EF4-FFF2-40B4-BE49-F238E27FC236}">
                <a16:creationId xmlns:a16="http://schemas.microsoft.com/office/drawing/2014/main" id="{1D8FF19F-C49B-BA6A-A873-6E65E22DC038}"/>
              </a:ext>
            </a:extLst>
          </p:cNvPr>
          <p:cNvCxnSpPr>
            <a:cxnSpLocks/>
            <a:stCxn id="54" idx="5"/>
            <a:endCxn id="56" idx="1"/>
          </p:cNvCxnSpPr>
          <p:nvPr/>
        </p:nvCxnSpPr>
        <p:spPr>
          <a:xfrm>
            <a:off x="6227428" y="4712478"/>
            <a:ext cx="372099" cy="629931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线连接符 61">
            <a:extLst>
              <a:ext uri="{FF2B5EF4-FFF2-40B4-BE49-F238E27FC236}">
                <a16:creationId xmlns:a16="http://schemas.microsoft.com/office/drawing/2014/main" id="{2AD42147-D580-E125-A230-F0870068768F}"/>
              </a:ext>
            </a:extLst>
          </p:cNvPr>
          <p:cNvCxnSpPr>
            <a:stCxn id="52" idx="6"/>
            <a:endCxn id="53" idx="2"/>
          </p:cNvCxnSpPr>
          <p:nvPr/>
        </p:nvCxnSpPr>
        <p:spPr>
          <a:xfrm flipV="1">
            <a:off x="5558526" y="3595076"/>
            <a:ext cx="994377" cy="799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线连接符 62">
            <a:extLst>
              <a:ext uri="{FF2B5EF4-FFF2-40B4-BE49-F238E27FC236}">
                <a16:creationId xmlns:a16="http://schemas.microsoft.com/office/drawing/2014/main" id="{6644140A-5CAE-873A-649B-21BD1134C856}"/>
              </a:ext>
            </a:extLst>
          </p:cNvPr>
          <p:cNvCxnSpPr/>
          <p:nvPr/>
        </p:nvCxnSpPr>
        <p:spPr>
          <a:xfrm flipV="1">
            <a:off x="5551080" y="5526670"/>
            <a:ext cx="994377" cy="799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线连接符 63">
            <a:extLst>
              <a:ext uri="{FF2B5EF4-FFF2-40B4-BE49-F238E27FC236}">
                <a16:creationId xmlns:a16="http://schemas.microsoft.com/office/drawing/2014/main" id="{CF50FE58-0C61-1E6A-0CD2-56FD4FA564F9}"/>
              </a:ext>
            </a:extLst>
          </p:cNvPr>
          <p:cNvCxnSpPr>
            <a:cxnSpLocks/>
            <a:stCxn id="55" idx="0"/>
            <a:endCxn id="52" idx="4"/>
          </p:cNvCxnSpPr>
          <p:nvPr/>
        </p:nvCxnSpPr>
        <p:spPr>
          <a:xfrm flipV="1">
            <a:off x="5348494" y="3820885"/>
            <a:ext cx="0" cy="14577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线连接符 68">
            <a:extLst>
              <a:ext uri="{FF2B5EF4-FFF2-40B4-BE49-F238E27FC236}">
                <a16:creationId xmlns:a16="http://schemas.microsoft.com/office/drawing/2014/main" id="{4F68E67F-6843-E927-53D9-201848EE2E8F}"/>
              </a:ext>
            </a:extLst>
          </p:cNvPr>
          <p:cNvCxnSpPr>
            <a:cxnSpLocks/>
            <a:stCxn id="53" idx="4"/>
            <a:endCxn id="56" idx="0"/>
          </p:cNvCxnSpPr>
          <p:nvPr/>
        </p:nvCxnSpPr>
        <p:spPr>
          <a:xfrm flipH="1">
            <a:off x="6748042" y="3804898"/>
            <a:ext cx="14894" cy="147371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任意形状 74">
            <a:extLst>
              <a:ext uri="{FF2B5EF4-FFF2-40B4-BE49-F238E27FC236}">
                <a16:creationId xmlns:a16="http://schemas.microsoft.com/office/drawing/2014/main" id="{C7543B6A-D360-17E2-3E2D-1DC9D22A12A6}"/>
              </a:ext>
            </a:extLst>
          </p:cNvPr>
          <p:cNvSpPr/>
          <p:nvPr/>
        </p:nvSpPr>
        <p:spPr>
          <a:xfrm>
            <a:off x="5510463" y="3765158"/>
            <a:ext cx="1118937" cy="1600200"/>
          </a:xfrm>
          <a:custGeom>
            <a:avLst/>
            <a:gdLst>
              <a:gd name="connsiteX0" fmla="*/ 0 w 1118937"/>
              <a:gd name="connsiteY0" fmla="*/ 0 h 1600200"/>
              <a:gd name="connsiteX1" fmla="*/ 830179 w 1118937"/>
              <a:gd name="connsiteY1" fmla="*/ 517358 h 1600200"/>
              <a:gd name="connsiteX2" fmla="*/ 1118937 w 1118937"/>
              <a:gd name="connsiteY2" fmla="*/ 1600200 h 160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18937" h="1600200">
                <a:moveTo>
                  <a:pt x="0" y="0"/>
                </a:moveTo>
                <a:cubicBezTo>
                  <a:pt x="321845" y="125329"/>
                  <a:pt x="643690" y="250658"/>
                  <a:pt x="830179" y="517358"/>
                </a:cubicBezTo>
                <a:cubicBezTo>
                  <a:pt x="1016668" y="784058"/>
                  <a:pt x="1067802" y="1192129"/>
                  <a:pt x="1118937" y="1600200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6" name="任意形状 75">
            <a:extLst>
              <a:ext uri="{FF2B5EF4-FFF2-40B4-BE49-F238E27FC236}">
                <a16:creationId xmlns:a16="http://schemas.microsoft.com/office/drawing/2014/main" id="{8566EC44-B79B-BB8A-7065-990F9F6134F1}"/>
              </a:ext>
            </a:extLst>
          </p:cNvPr>
          <p:cNvSpPr/>
          <p:nvPr/>
        </p:nvSpPr>
        <p:spPr>
          <a:xfrm flipV="1">
            <a:off x="5525358" y="3757087"/>
            <a:ext cx="1089062" cy="1566988"/>
          </a:xfrm>
          <a:custGeom>
            <a:avLst/>
            <a:gdLst>
              <a:gd name="connsiteX0" fmla="*/ 0 w 1118937"/>
              <a:gd name="connsiteY0" fmla="*/ 0 h 1600200"/>
              <a:gd name="connsiteX1" fmla="*/ 830179 w 1118937"/>
              <a:gd name="connsiteY1" fmla="*/ 517358 h 1600200"/>
              <a:gd name="connsiteX2" fmla="*/ 1118937 w 1118937"/>
              <a:gd name="connsiteY2" fmla="*/ 1600200 h 160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18937" h="1600200">
                <a:moveTo>
                  <a:pt x="0" y="0"/>
                </a:moveTo>
                <a:cubicBezTo>
                  <a:pt x="321845" y="125329"/>
                  <a:pt x="643690" y="250658"/>
                  <a:pt x="830179" y="517358"/>
                </a:cubicBezTo>
                <a:cubicBezTo>
                  <a:pt x="1016668" y="784058"/>
                  <a:pt x="1067802" y="1192129"/>
                  <a:pt x="1118937" y="1600200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7" name="文本框 76">
            <a:extLst>
              <a:ext uri="{FF2B5EF4-FFF2-40B4-BE49-F238E27FC236}">
                <a16:creationId xmlns:a16="http://schemas.microsoft.com/office/drawing/2014/main" id="{737D5843-EB1C-DFE3-90D4-4FDEF95A53E5}"/>
              </a:ext>
            </a:extLst>
          </p:cNvPr>
          <p:cNvSpPr txBox="1"/>
          <p:nvPr/>
        </p:nvSpPr>
        <p:spPr>
          <a:xfrm>
            <a:off x="7020785" y="193999"/>
            <a:ext cx="12994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Real</a:t>
            </a:r>
            <a:r>
              <a:rPr kumimoji="1" lang="zh-CN" altLang="en-US" dirty="0"/>
              <a:t> </a:t>
            </a:r>
            <a:r>
              <a:rPr kumimoji="1" lang="en-US" altLang="zh-CN" dirty="0"/>
              <a:t>Graph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9BE604A7-BB19-12D1-ABED-5B3B2C642CEA}"/>
                  </a:ext>
                </a:extLst>
              </p:cNvPr>
              <p:cNvSpPr txBox="1"/>
              <p:nvPr/>
            </p:nvSpPr>
            <p:spPr>
              <a:xfrm>
                <a:off x="2574758" y="3479807"/>
                <a:ext cx="122041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zh-CN" sz="18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kumimoji="1"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⊥</m:t>
                    </m:r>
                    <m:r>
                      <a:rPr kumimoji="1"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  <m:r>
                      <a:rPr kumimoji="1" lang="zh-CN" alt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kumimoji="1"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kumimoji="1" lang="zh-CN" alt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en-US" altLang="zh-CN" sz="1800" dirty="0"/>
                  <a:t>{}</a:t>
                </a:r>
                <a:r>
                  <a:rPr kumimoji="1" lang="zh-CN" altLang="en-US" sz="1800" dirty="0"/>
                  <a:t>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9BE604A7-BB19-12D1-ABED-5B3B2C642C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4758" y="3479807"/>
                <a:ext cx="1220411" cy="369332"/>
              </a:xfrm>
              <a:prstGeom prst="rect">
                <a:avLst/>
              </a:prstGeom>
              <a:blipFill>
                <a:blip r:embed="rId5"/>
                <a:stretch>
                  <a:fillRect t="-10345" b="-310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976983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1" y="436469"/>
            <a:ext cx="83103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PC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algorithm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–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step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6" name="直接箭头连接符 9">
            <a:extLst>
              <a:ext uri="{FF2B5EF4-FFF2-40B4-BE49-F238E27FC236}">
                <a16:creationId xmlns:a16="http://schemas.microsoft.com/office/drawing/2014/main" id="{BE6C72BB-7D2B-BD9A-70D2-B244A87BC451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图片 66">
            <a:extLst>
              <a:ext uri="{FF2B5EF4-FFF2-40B4-BE49-F238E27FC236}">
                <a16:creationId xmlns:a16="http://schemas.microsoft.com/office/drawing/2014/main" id="{BF69EAE7-F8D7-BDBE-F8BA-D082DB6FC37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91C3EF53-8A7E-DA57-011E-2C1647EDE49D}"/>
              </a:ext>
            </a:extLst>
          </p:cNvPr>
          <p:cNvSpPr txBox="1"/>
          <p:nvPr/>
        </p:nvSpPr>
        <p:spPr>
          <a:xfrm>
            <a:off x="1025910" y="6313092"/>
            <a:ext cx="72731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" altLang="zh-CN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Brady Neal</a:t>
            </a:r>
            <a:r>
              <a:rPr lang="en-US" altLang="zh-CN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:</a:t>
            </a: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lang="en-US" altLang="zh-CN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Introduction</a:t>
            </a: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lang="en-US" altLang="zh-CN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to</a:t>
            </a: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lang="en-US" altLang="zh-CN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Causal</a:t>
            </a: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lang="en-US" altLang="zh-CN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Inference,</a:t>
            </a: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lang="en" altLang="zh-CN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https://</a:t>
            </a:r>
            <a:r>
              <a:rPr lang="en" altLang="zh-CN" sz="1200" b="0" i="0" dirty="0" err="1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www.bradyneal.com</a:t>
            </a:r>
            <a:r>
              <a:rPr lang="en" altLang="zh-CN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/causal-inference-course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3CF3A58F-1271-C135-9540-0C4CA7BC3D7B}"/>
                  </a:ext>
                </a:extLst>
              </p:cNvPr>
              <p:cNvSpPr txBox="1"/>
              <p:nvPr/>
            </p:nvSpPr>
            <p:spPr>
              <a:xfrm>
                <a:off x="1025910" y="1726195"/>
                <a:ext cx="6445701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2000" dirty="0"/>
                  <a:t>Remove</a:t>
                </a:r>
                <a:r>
                  <a:rPr kumimoji="1" lang="zh-CN" altLang="en-US" sz="2000" dirty="0"/>
                  <a:t> </a:t>
                </a:r>
                <a:r>
                  <a:rPr kumimoji="1" lang="en-US" altLang="zh-CN" sz="2000" dirty="0"/>
                  <a:t>edges</a:t>
                </a:r>
                <a:r>
                  <a:rPr kumimoji="1" lang="zh-CN" altLang="en-US" sz="2000" dirty="0"/>
                  <a:t> </a:t>
                </a:r>
                <a:r>
                  <a:rPr kumimoji="1" lang="en-US" altLang="zh-CN" sz="2000" dirty="0"/>
                  <a:t>X-Y</a:t>
                </a:r>
                <a:r>
                  <a:rPr kumimoji="1" lang="zh-CN" altLang="en-US" sz="2000" dirty="0"/>
                  <a:t> </a:t>
                </a:r>
                <a:r>
                  <a:rPr kumimoji="1" lang="en-US" altLang="zh-CN" sz="2000" dirty="0"/>
                  <a:t>where</a:t>
                </a:r>
                <a:r>
                  <a:rPr kumimoji="1" lang="zh-CN" altLang="en-US" sz="2000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CN" sz="20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kumimoji="1"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⊥</m:t>
                    </m:r>
                    <m:r>
                      <a:rPr kumimoji="1"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  <m:r>
                      <a:rPr kumimoji="1" lang="zh-CN" alt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kumimoji="1"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kumimoji="1" lang="zh-CN" alt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kumimoji="1"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kumimoji="1" lang="zh-CN" altLang="en-US" sz="2000" dirty="0"/>
                  <a:t> </a:t>
                </a:r>
                <a:r>
                  <a:rPr kumimoji="1" lang="en-US" altLang="zh-CN" sz="2000" dirty="0"/>
                  <a:t>for</a:t>
                </a:r>
                <a:r>
                  <a:rPr kumimoji="1" lang="zh-CN" altLang="en-US" sz="2000" dirty="0"/>
                  <a:t> </a:t>
                </a:r>
                <a:r>
                  <a:rPr kumimoji="1" lang="en-US" altLang="zh-CN" sz="2000" dirty="0"/>
                  <a:t>some</a:t>
                </a:r>
                <a:r>
                  <a:rPr kumimoji="1" lang="zh-CN" altLang="en-US" sz="2000" dirty="0"/>
                  <a:t> </a:t>
                </a:r>
                <a:r>
                  <a:rPr kumimoji="1" lang="en-US" altLang="zh-CN" sz="2000" dirty="0"/>
                  <a:t>(potentially</a:t>
                </a:r>
                <a:r>
                  <a:rPr kumimoji="1" lang="zh-CN" altLang="en-US" sz="2000" dirty="0"/>
                  <a:t> </a:t>
                </a:r>
                <a:r>
                  <a:rPr kumimoji="1" lang="en-US" altLang="zh-CN" sz="2000" dirty="0"/>
                  <a:t>empty)</a:t>
                </a:r>
                <a:r>
                  <a:rPr kumimoji="1" lang="zh-CN" altLang="en-US" sz="2000" dirty="0"/>
                  <a:t> </a:t>
                </a:r>
                <a:r>
                  <a:rPr kumimoji="1" lang="en-US" altLang="zh-CN" sz="2000" dirty="0"/>
                  <a:t>conditioning</a:t>
                </a:r>
                <a:r>
                  <a:rPr kumimoji="1" lang="zh-CN" altLang="en-US" sz="2000" dirty="0"/>
                  <a:t> </a:t>
                </a:r>
                <a:r>
                  <a:rPr kumimoji="1" lang="en-US" altLang="zh-CN" sz="2000" dirty="0"/>
                  <a:t>set</a:t>
                </a:r>
                <a:r>
                  <a:rPr kumimoji="1" lang="zh-CN" altLang="en-US" sz="2000" dirty="0"/>
                  <a:t> </a:t>
                </a:r>
                <a:r>
                  <a:rPr kumimoji="1" lang="en-US" altLang="zh-CN" sz="2000" dirty="0"/>
                  <a:t>Z,</a:t>
                </a:r>
                <a:r>
                  <a:rPr kumimoji="1" lang="zh-CN" altLang="en-US" sz="2000" dirty="0"/>
                  <a:t> </a:t>
                </a:r>
                <a:r>
                  <a:rPr kumimoji="1" lang="en-US" altLang="zh-CN" sz="2000" dirty="0"/>
                  <a:t>starting</a:t>
                </a:r>
                <a:r>
                  <a:rPr kumimoji="1" lang="zh-CN" altLang="en-US" sz="2000" dirty="0"/>
                  <a:t> </a:t>
                </a:r>
                <a:r>
                  <a:rPr kumimoji="1" lang="en-US" altLang="zh-CN" sz="2000" dirty="0"/>
                  <a:t>with</a:t>
                </a:r>
                <a:r>
                  <a:rPr kumimoji="1" lang="zh-CN" altLang="en-US" sz="2000" dirty="0"/>
                  <a:t> </a:t>
                </a:r>
                <a:r>
                  <a:rPr kumimoji="1" lang="en-US" altLang="zh-CN" sz="2000" dirty="0"/>
                  <a:t>the</a:t>
                </a:r>
                <a:r>
                  <a:rPr kumimoji="1" lang="zh-CN" altLang="en-US" sz="2000" dirty="0"/>
                  <a:t> </a:t>
                </a:r>
                <a:r>
                  <a:rPr kumimoji="1" lang="en-US" altLang="zh-CN" sz="2000" dirty="0"/>
                  <a:t>empty</a:t>
                </a:r>
                <a:r>
                  <a:rPr kumimoji="1" lang="zh-CN" altLang="en-US" sz="2000" dirty="0"/>
                  <a:t> </a:t>
                </a:r>
                <a:r>
                  <a:rPr kumimoji="1" lang="en-US" altLang="zh-CN" sz="2000" dirty="0"/>
                  <a:t>conditioning</a:t>
                </a:r>
                <a:r>
                  <a:rPr kumimoji="1" lang="zh-CN" altLang="en-US" sz="2000" dirty="0"/>
                  <a:t> </a:t>
                </a:r>
                <a:r>
                  <a:rPr kumimoji="1" lang="en-US" altLang="zh-CN" sz="2000" dirty="0"/>
                  <a:t>set</a:t>
                </a:r>
                <a:r>
                  <a:rPr kumimoji="1" lang="zh-CN" altLang="en-US" sz="2000" dirty="0"/>
                  <a:t> </a:t>
                </a:r>
                <a:r>
                  <a:rPr kumimoji="1" lang="en-US" altLang="zh-CN" sz="2000" dirty="0"/>
                  <a:t>and</a:t>
                </a:r>
                <a:r>
                  <a:rPr kumimoji="1" lang="zh-CN" altLang="en-US" sz="2000" dirty="0"/>
                  <a:t> </a:t>
                </a:r>
                <a:r>
                  <a:rPr kumimoji="1" lang="en-US" altLang="zh-CN" sz="2000" dirty="0"/>
                  <a:t>increasing</a:t>
                </a:r>
                <a:r>
                  <a:rPr kumimoji="1" lang="zh-CN" altLang="en-US" sz="2000" dirty="0"/>
                  <a:t> </a:t>
                </a:r>
                <a:r>
                  <a:rPr kumimoji="1" lang="en-US" altLang="zh-CN" sz="2000" dirty="0"/>
                  <a:t>the</a:t>
                </a:r>
                <a:r>
                  <a:rPr kumimoji="1" lang="zh-CN" altLang="en-US" sz="2000" dirty="0"/>
                  <a:t> </a:t>
                </a:r>
                <a:r>
                  <a:rPr kumimoji="1" lang="en-US" altLang="zh-CN" sz="2000" dirty="0"/>
                  <a:t>size</a:t>
                </a:r>
                <a:endParaRPr kumimoji="1" lang="zh-CN" altLang="en-US" sz="2000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3CF3A58F-1271-C135-9540-0C4CA7BC3D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5910" y="1726195"/>
                <a:ext cx="6445701" cy="1015663"/>
              </a:xfrm>
              <a:prstGeom prst="rect">
                <a:avLst/>
              </a:prstGeom>
              <a:blipFill>
                <a:blip r:embed="rId4"/>
                <a:stretch>
                  <a:fillRect l="-982" t="-2439" b="-85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椭圆 9">
            <a:extLst>
              <a:ext uri="{FF2B5EF4-FFF2-40B4-BE49-F238E27FC236}">
                <a16:creationId xmlns:a16="http://schemas.microsoft.com/office/drawing/2014/main" id="{6496A9CA-97CE-CB6F-2857-403219031B4D}"/>
              </a:ext>
            </a:extLst>
          </p:cNvPr>
          <p:cNvSpPr/>
          <p:nvPr/>
        </p:nvSpPr>
        <p:spPr>
          <a:xfrm>
            <a:off x="8591525" y="337800"/>
            <a:ext cx="420064" cy="43563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A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F68B197C-9BE5-0160-B4D2-7FE9BE5260AE}"/>
              </a:ext>
            </a:extLst>
          </p:cNvPr>
          <p:cNvSpPr/>
          <p:nvPr/>
        </p:nvSpPr>
        <p:spPr>
          <a:xfrm>
            <a:off x="10005966" y="337800"/>
            <a:ext cx="420065" cy="41964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B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0BF68362-4611-8E46-CBDF-2726D1F9F306}"/>
              </a:ext>
            </a:extLst>
          </p:cNvPr>
          <p:cNvSpPr/>
          <p:nvPr/>
        </p:nvSpPr>
        <p:spPr>
          <a:xfrm>
            <a:off x="9317047" y="1308501"/>
            <a:ext cx="425801" cy="41769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C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DCBA929B-4433-6D86-C31C-993688058F99}"/>
              </a:ext>
            </a:extLst>
          </p:cNvPr>
          <p:cNvSpPr/>
          <p:nvPr/>
        </p:nvSpPr>
        <p:spPr>
          <a:xfrm>
            <a:off x="8591525" y="2231161"/>
            <a:ext cx="420064" cy="43561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D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D7094A80-5C1C-568E-AC48-46EC6891B26F}"/>
              </a:ext>
            </a:extLst>
          </p:cNvPr>
          <p:cNvSpPr/>
          <p:nvPr/>
        </p:nvSpPr>
        <p:spPr>
          <a:xfrm>
            <a:off x="9991073" y="2231161"/>
            <a:ext cx="420064" cy="43561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E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cxnSp>
        <p:nvCxnSpPr>
          <p:cNvPr id="16" name="直线箭头连接符 15">
            <a:extLst>
              <a:ext uri="{FF2B5EF4-FFF2-40B4-BE49-F238E27FC236}">
                <a16:creationId xmlns:a16="http://schemas.microsoft.com/office/drawing/2014/main" id="{2C9D4B5D-A06F-9E62-8C18-790815B05505}"/>
              </a:ext>
            </a:extLst>
          </p:cNvPr>
          <p:cNvCxnSpPr>
            <a:cxnSpLocks/>
            <a:stCxn id="10" idx="5"/>
            <a:endCxn id="12" idx="1"/>
          </p:cNvCxnSpPr>
          <p:nvPr/>
        </p:nvCxnSpPr>
        <p:spPr>
          <a:xfrm>
            <a:off x="8950072" y="709635"/>
            <a:ext cx="429332" cy="6600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线箭头连接符 17">
            <a:extLst>
              <a:ext uri="{FF2B5EF4-FFF2-40B4-BE49-F238E27FC236}">
                <a16:creationId xmlns:a16="http://schemas.microsoft.com/office/drawing/2014/main" id="{A5028DF6-CA49-9907-7AF5-2BE473545AEB}"/>
              </a:ext>
            </a:extLst>
          </p:cNvPr>
          <p:cNvCxnSpPr>
            <a:cxnSpLocks/>
            <a:stCxn id="11" idx="3"/>
            <a:endCxn id="12" idx="7"/>
          </p:cNvCxnSpPr>
          <p:nvPr/>
        </p:nvCxnSpPr>
        <p:spPr>
          <a:xfrm flipH="1">
            <a:off x="9680491" y="695989"/>
            <a:ext cx="386992" cy="67368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线箭头连接符 20">
            <a:extLst>
              <a:ext uri="{FF2B5EF4-FFF2-40B4-BE49-F238E27FC236}">
                <a16:creationId xmlns:a16="http://schemas.microsoft.com/office/drawing/2014/main" id="{19C01A14-7916-6EA9-C45E-7286073B7D00}"/>
              </a:ext>
            </a:extLst>
          </p:cNvPr>
          <p:cNvCxnSpPr>
            <a:cxnSpLocks/>
            <a:stCxn id="12" idx="3"/>
            <a:endCxn id="13" idx="7"/>
          </p:cNvCxnSpPr>
          <p:nvPr/>
        </p:nvCxnSpPr>
        <p:spPr>
          <a:xfrm flipH="1">
            <a:off x="8950072" y="1665025"/>
            <a:ext cx="429332" cy="6299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线箭头连接符 23">
            <a:extLst>
              <a:ext uri="{FF2B5EF4-FFF2-40B4-BE49-F238E27FC236}">
                <a16:creationId xmlns:a16="http://schemas.microsoft.com/office/drawing/2014/main" id="{060C9F18-26F4-9727-0BC4-18C769EB2FBA}"/>
              </a:ext>
            </a:extLst>
          </p:cNvPr>
          <p:cNvCxnSpPr>
            <a:cxnSpLocks/>
            <a:stCxn id="12" idx="5"/>
            <a:endCxn id="14" idx="1"/>
          </p:cNvCxnSpPr>
          <p:nvPr/>
        </p:nvCxnSpPr>
        <p:spPr>
          <a:xfrm>
            <a:off x="9680491" y="1665025"/>
            <a:ext cx="372099" cy="6299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椭圆 51">
            <a:extLst>
              <a:ext uri="{FF2B5EF4-FFF2-40B4-BE49-F238E27FC236}">
                <a16:creationId xmlns:a16="http://schemas.microsoft.com/office/drawing/2014/main" id="{7A3D22BB-7938-FF39-3B45-CF493BBA516E}"/>
              </a:ext>
            </a:extLst>
          </p:cNvPr>
          <p:cNvSpPr/>
          <p:nvPr/>
        </p:nvSpPr>
        <p:spPr>
          <a:xfrm>
            <a:off x="5138462" y="3385253"/>
            <a:ext cx="420064" cy="43563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A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53" name="椭圆 52">
            <a:extLst>
              <a:ext uri="{FF2B5EF4-FFF2-40B4-BE49-F238E27FC236}">
                <a16:creationId xmlns:a16="http://schemas.microsoft.com/office/drawing/2014/main" id="{93E5BF91-D84F-40CA-BABB-571CD80260B9}"/>
              </a:ext>
            </a:extLst>
          </p:cNvPr>
          <p:cNvSpPr/>
          <p:nvPr/>
        </p:nvSpPr>
        <p:spPr>
          <a:xfrm>
            <a:off x="6552903" y="3385253"/>
            <a:ext cx="420065" cy="41964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B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54" name="椭圆 53">
            <a:extLst>
              <a:ext uri="{FF2B5EF4-FFF2-40B4-BE49-F238E27FC236}">
                <a16:creationId xmlns:a16="http://schemas.microsoft.com/office/drawing/2014/main" id="{F9140135-9483-381D-860B-BC60473F768B}"/>
              </a:ext>
            </a:extLst>
          </p:cNvPr>
          <p:cNvSpPr/>
          <p:nvPr/>
        </p:nvSpPr>
        <p:spPr>
          <a:xfrm>
            <a:off x="5863984" y="4355954"/>
            <a:ext cx="425801" cy="41769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C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55" name="椭圆 54">
            <a:extLst>
              <a:ext uri="{FF2B5EF4-FFF2-40B4-BE49-F238E27FC236}">
                <a16:creationId xmlns:a16="http://schemas.microsoft.com/office/drawing/2014/main" id="{DC3BED73-B986-DD2B-6501-2A879B56685A}"/>
              </a:ext>
            </a:extLst>
          </p:cNvPr>
          <p:cNvSpPr/>
          <p:nvPr/>
        </p:nvSpPr>
        <p:spPr>
          <a:xfrm>
            <a:off x="5138462" y="5278614"/>
            <a:ext cx="420064" cy="43561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D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56" name="椭圆 55">
            <a:extLst>
              <a:ext uri="{FF2B5EF4-FFF2-40B4-BE49-F238E27FC236}">
                <a16:creationId xmlns:a16="http://schemas.microsoft.com/office/drawing/2014/main" id="{F1594CB6-1B14-DFEA-1AB5-D005A45CC2EB}"/>
              </a:ext>
            </a:extLst>
          </p:cNvPr>
          <p:cNvSpPr/>
          <p:nvPr/>
        </p:nvSpPr>
        <p:spPr>
          <a:xfrm>
            <a:off x="6538010" y="5278614"/>
            <a:ext cx="420064" cy="43561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E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cxnSp>
        <p:nvCxnSpPr>
          <p:cNvPr id="57" name="直线箭头连接符 56">
            <a:extLst>
              <a:ext uri="{FF2B5EF4-FFF2-40B4-BE49-F238E27FC236}">
                <a16:creationId xmlns:a16="http://schemas.microsoft.com/office/drawing/2014/main" id="{820960AC-FA24-806E-3487-F2A30EA408B4}"/>
              </a:ext>
            </a:extLst>
          </p:cNvPr>
          <p:cNvCxnSpPr>
            <a:cxnSpLocks/>
            <a:stCxn id="52" idx="5"/>
            <a:endCxn id="54" idx="1"/>
          </p:cNvCxnSpPr>
          <p:nvPr/>
        </p:nvCxnSpPr>
        <p:spPr>
          <a:xfrm>
            <a:off x="5497009" y="3757088"/>
            <a:ext cx="429332" cy="660036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线箭头连接符 57">
            <a:extLst>
              <a:ext uri="{FF2B5EF4-FFF2-40B4-BE49-F238E27FC236}">
                <a16:creationId xmlns:a16="http://schemas.microsoft.com/office/drawing/2014/main" id="{1EF876D2-F0F2-602D-8F00-05A3E5D6D9DC}"/>
              </a:ext>
            </a:extLst>
          </p:cNvPr>
          <p:cNvCxnSpPr>
            <a:cxnSpLocks/>
            <a:stCxn id="53" idx="3"/>
            <a:endCxn id="54" idx="7"/>
          </p:cNvCxnSpPr>
          <p:nvPr/>
        </p:nvCxnSpPr>
        <p:spPr>
          <a:xfrm flipH="1">
            <a:off x="6227428" y="3743442"/>
            <a:ext cx="386992" cy="673682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线箭头连接符 58">
            <a:extLst>
              <a:ext uri="{FF2B5EF4-FFF2-40B4-BE49-F238E27FC236}">
                <a16:creationId xmlns:a16="http://schemas.microsoft.com/office/drawing/2014/main" id="{EE8DC023-06E0-7179-9C82-223D4FFB16DC}"/>
              </a:ext>
            </a:extLst>
          </p:cNvPr>
          <p:cNvCxnSpPr>
            <a:cxnSpLocks/>
            <a:stCxn id="54" idx="3"/>
            <a:endCxn id="55" idx="7"/>
          </p:cNvCxnSpPr>
          <p:nvPr/>
        </p:nvCxnSpPr>
        <p:spPr>
          <a:xfrm flipH="1">
            <a:off x="5497009" y="4712478"/>
            <a:ext cx="429332" cy="629931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线箭头连接符 59">
            <a:extLst>
              <a:ext uri="{FF2B5EF4-FFF2-40B4-BE49-F238E27FC236}">
                <a16:creationId xmlns:a16="http://schemas.microsoft.com/office/drawing/2014/main" id="{1D8FF19F-C49B-BA6A-A873-6E65E22DC038}"/>
              </a:ext>
            </a:extLst>
          </p:cNvPr>
          <p:cNvCxnSpPr>
            <a:cxnSpLocks/>
            <a:stCxn id="54" idx="5"/>
            <a:endCxn id="56" idx="1"/>
          </p:cNvCxnSpPr>
          <p:nvPr/>
        </p:nvCxnSpPr>
        <p:spPr>
          <a:xfrm>
            <a:off x="6227428" y="4712478"/>
            <a:ext cx="372099" cy="629931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线连接符 62">
            <a:extLst>
              <a:ext uri="{FF2B5EF4-FFF2-40B4-BE49-F238E27FC236}">
                <a16:creationId xmlns:a16="http://schemas.microsoft.com/office/drawing/2014/main" id="{6644140A-5CAE-873A-649B-21BD1134C856}"/>
              </a:ext>
            </a:extLst>
          </p:cNvPr>
          <p:cNvCxnSpPr/>
          <p:nvPr/>
        </p:nvCxnSpPr>
        <p:spPr>
          <a:xfrm flipV="1">
            <a:off x="5551080" y="5526670"/>
            <a:ext cx="994377" cy="799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线连接符 63">
            <a:extLst>
              <a:ext uri="{FF2B5EF4-FFF2-40B4-BE49-F238E27FC236}">
                <a16:creationId xmlns:a16="http://schemas.microsoft.com/office/drawing/2014/main" id="{CF50FE58-0C61-1E6A-0CD2-56FD4FA564F9}"/>
              </a:ext>
            </a:extLst>
          </p:cNvPr>
          <p:cNvCxnSpPr>
            <a:cxnSpLocks/>
            <a:stCxn id="55" idx="0"/>
            <a:endCxn id="52" idx="4"/>
          </p:cNvCxnSpPr>
          <p:nvPr/>
        </p:nvCxnSpPr>
        <p:spPr>
          <a:xfrm flipV="1">
            <a:off x="5348494" y="3820885"/>
            <a:ext cx="0" cy="14577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线连接符 68">
            <a:extLst>
              <a:ext uri="{FF2B5EF4-FFF2-40B4-BE49-F238E27FC236}">
                <a16:creationId xmlns:a16="http://schemas.microsoft.com/office/drawing/2014/main" id="{4F68E67F-6843-E927-53D9-201848EE2E8F}"/>
              </a:ext>
            </a:extLst>
          </p:cNvPr>
          <p:cNvCxnSpPr>
            <a:cxnSpLocks/>
            <a:stCxn id="53" idx="4"/>
            <a:endCxn id="56" idx="0"/>
          </p:cNvCxnSpPr>
          <p:nvPr/>
        </p:nvCxnSpPr>
        <p:spPr>
          <a:xfrm flipH="1">
            <a:off x="6748042" y="3804898"/>
            <a:ext cx="14894" cy="147371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任意形状 74">
            <a:extLst>
              <a:ext uri="{FF2B5EF4-FFF2-40B4-BE49-F238E27FC236}">
                <a16:creationId xmlns:a16="http://schemas.microsoft.com/office/drawing/2014/main" id="{C7543B6A-D360-17E2-3E2D-1DC9D22A12A6}"/>
              </a:ext>
            </a:extLst>
          </p:cNvPr>
          <p:cNvSpPr/>
          <p:nvPr/>
        </p:nvSpPr>
        <p:spPr>
          <a:xfrm>
            <a:off x="5510463" y="3765158"/>
            <a:ext cx="1118937" cy="1600200"/>
          </a:xfrm>
          <a:custGeom>
            <a:avLst/>
            <a:gdLst>
              <a:gd name="connsiteX0" fmla="*/ 0 w 1118937"/>
              <a:gd name="connsiteY0" fmla="*/ 0 h 1600200"/>
              <a:gd name="connsiteX1" fmla="*/ 830179 w 1118937"/>
              <a:gd name="connsiteY1" fmla="*/ 517358 h 1600200"/>
              <a:gd name="connsiteX2" fmla="*/ 1118937 w 1118937"/>
              <a:gd name="connsiteY2" fmla="*/ 1600200 h 160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18937" h="1600200">
                <a:moveTo>
                  <a:pt x="0" y="0"/>
                </a:moveTo>
                <a:cubicBezTo>
                  <a:pt x="321845" y="125329"/>
                  <a:pt x="643690" y="250658"/>
                  <a:pt x="830179" y="517358"/>
                </a:cubicBezTo>
                <a:cubicBezTo>
                  <a:pt x="1016668" y="784058"/>
                  <a:pt x="1067802" y="1192129"/>
                  <a:pt x="1118937" y="1600200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6" name="任意形状 75">
            <a:extLst>
              <a:ext uri="{FF2B5EF4-FFF2-40B4-BE49-F238E27FC236}">
                <a16:creationId xmlns:a16="http://schemas.microsoft.com/office/drawing/2014/main" id="{8566EC44-B79B-BB8A-7065-990F9F6134F1}"/>
              </a:ext>
            </a:extLst>
          </p:cNvPr>
          <p:cNvSpPr/>
          <p:nvPr/>
        </p:nvSpPr>
        <p:spPr>
          <a:xfrm flipV="1">
            <a:off x="5525358" y="3757087"/>
            <a:ext cx="1089062" cy="1566988"/>
          </a:xfrm>
          <a:custGeom>
            <a:avLst/>
            <a:gdLst>
              <a:gd name="connsiteX0" fmla="*/ 0 w 1118937"/>
              <a:gd name="connsiteY0" fmla="*/ 0 h 1600200"/>
              <a:gd name="connsiteX1" fmla="*/ 830179 w 1118937"/>
              <a:gd name="connsiteY1" fmla="*/ 517358 h 1600200"/>
              <a:gd name="connsiteX2" fmla="*/ 1118937 w 1118937"/>
              <a:gd name="connsiteY2" fmla="*/ 1600200 h 160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18937" h="1600200">
                <a:moveTo>
                  <a:pt x="0" y="0"/>
                </a:moveTo>
                <a:cubicBezTo>
                  <a:pt x="321845" y="125329"/>
                  <a:pt x="643690" y="250658"/>
                  <a:pt x="830179" y="517358"/>
                </a:cubicBezTo>
                <a:cubicBezTo>
                  <a:pt x="1016668" y="784058"/>
                  <a:pt x="1067802" y="1192129"/>
                  <a:pt x="1118937" y="1600200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7" name="文本框 76">
            <a:extLst>
              <a:ext uri="{FF2B5EF4-FFF2-40B4-BE49-F238E27FC236}">
                <a16:creationId xmlns:a16="http://schemas.microsoft.com/office/drawing/2014/main" id="{737D5843-EB1C-DFE3-90D4-4FDEF95A53E5}"/>
              </a:ext>
            </a:extLst>
          </p:cNvPr>
          <p:cNvSpPr txBox="1"/>
          <p:nvPr/>
        </p:nvSpPr>
        <p:spPr>
          <a:xfrm>
            <a:off x="7020785" y="193999"/>
            <a:ext cx="12994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Real</a:t>
            </a:r>
            <a:r>
              <a:rPr kumimoji="1" lang="zh-CN" altLang="en-US" dirty="0"/>
              <a:t> </a:t>
            </a:r>
            <a:r>
              <a:rPr kumimoji="1" lang="en-US" altLang="zh-CN" dirty="0"/>
              <a:t>Graph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9BE604A7-BB19-12D1-ABED-5B3B2C642CEA}"/>
                  </a:ext>
                </a:extLst>
              </p:cNvPr>
              <p:cNvSpPr txBox="1"/>
              <p:nvPr/>
            </p:nvSpPr>
            <p:spPr>
              <a:xfrm>
                <a:off x="2574758" y="3479807"/>
                <a:ext cx="122041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zh-CN" sz="18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kumimoji="1"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⊥</m:t>
                    </m:r>
                    <m:r>
                      <a:rPr kumimoji="1"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  <m:r>
                      <a:rPr kumimoji="1" lang="zh-CN" alt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kumimoji="1"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kumimoji="1" lang="zh-CN" alt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en-US" altLang="zh-CN" sz="1800" dirty="0"/>
                  <a:t>{}</a:t>
                </a:r>
                <a:r>
                  <a:rPr kumimoji="1" lang="zh-CN" altLang="en-US" sz="1800" dirty="0"/>
                  <a:t>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9BE604A7-BB19-12D1-ABED-5B3B2C642C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4758" y="3479807"/>
                <a:ext cx="1220411" cy="369332"/>
              </a:xfrm>
              <a:prstGeom prst="rect">
                <a:avLst/>
              </a:prstGeom>
              <a:blipFill>
                <a:blip r:embed="rId5"/>
                <a:stretch>
                  <a:fillRect t="-10345" b="-310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B1C2758-B572-EB10-E6A5-66C32FA9F1BD}"/>
                  </a:ext>
                </a:extLst>
              </p:cNvPr>
              <p:cNvSpPr txBox="1"/>
              <p:nvPr/>
            </p:nvSpPr>
            <p:spPr>
              <a:xfrm>
                <a:off x="1964551" y="4443447"/>
                <a:ext cx="217430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</m:t>
                      </m:r>
                      <m:d>
                        <m:dPr>
                          <m:ctrlPr>
                            <a:rPr kumimoji="1" lang="en-US" altLang="zh-CN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  <m:r>
                            <a:rPr kumimoji="1" lang="en-US" altLang="zh-CN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CN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kumimoji="1" lang="en-US" altLang="zh-CN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</m:t>
                      </m:r>
                      <m:r>
                        <a:rPr kumimoji="1" lang="zh-CN" alt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⊥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𝑌</m:t>
                      </m:r>
                      <m:r>
                        <a:rPr kumimoji="1" lang="zh-CN" alt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{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B1C2758-B572-EB10-E6A5-66C32FA9F1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4551" y="4443447"/>
                <a:ext cx="2174301" cy="369332"/>
              </a:xfrm>
              <a:prstGeom prst="rect">
                <a:avLst/>
              </a:prstGeom>
              <a:blipFill>
                <a:blip r:embed="rId6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600741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1" y="436469"/>
            <a:ext cx="83103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PC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algorithm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–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step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6" name="直接箭头连接符 9">
            <a:extLst>
              <a:ext uri="{FF2B5EF4-FFF2-40B4-BE49-F238E27FC236}">
                <a16:creationId xmlns:a16="http://schemas.microsoft.com/office/drawing/2014/main" id="{BE6C72BB-7D2B-BD9A-70D2-B244A87BC451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图片 66">
            <a:extLst>
              <a:ext uri="{FF2B5EF4-FFF2-40B4-BE49-F238E27FC236}">
                <a16:creationId xmlns:a16="http://schemas.microsoft.com/office/drawing/2014/main" id="{BF69EAE7-F8D7-BDBE-F8BA-D082DB6FC37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91C3EF53-8A7E-DA57-011E-2C1647EDE49D}"/>
              </a:ext>
            </a:extLst>
          </p:cNvPr>
          <p:cNvSpPr txBox="1"/>
          <p:nvPr/>
        </p:nvSpPr>
        <p:spPr>
          <a:xfrm>
            <a:off x="1025910" y="6313092"/>
            <a:ext cx="72731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" altLang="zh-CN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Brady Neal</a:t>
            </a:r>
            <a:r>
              <a:rPr lang="en-US" altLang="zh-CN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:</a:t>
            </a: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lang="en-US" altLang="zh-CN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Introduction</a:t>
            </a: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lang="en-US" altLang="zh-CN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to</a:t>
            </a: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lang="en-US" altLang="zh-CN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Causal</a:t>
            </a: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lang="en-US" altLang="zh-CN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Inference,</a:t>
            </a: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lang="en" altLang="zh-CN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https://</a:t>
            </a:r>
            <a:r>
              <a:rPr lang="en" altLang="zh-CN" sz="1200" b="0" i="0" dirty="0" err="1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www.bradyneal.com</a:t>
            </a:r>
            <a:r>
              <a:rPr lang="en" altLang="zh-CN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/causal-inference-course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3CF3A58F-1271-C135-9540-0C4CA7BC3D7B}"/>
                  </a:ext>
                </a:extLst>
              </p:cNvPr>
              <p:cNvSpPr txBox="1"/>
              <p:nvPr/>
            </p:nvSpPr>
            <p:spPr>
              <a:xfrm>
                <a:off x="1025910" y="1726195"/>
                <a:ext cx="6445701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2000" dirty="0"/>
                  <a:t>Remove</a:t>
                </a:r>
                <a:r>
                  <a:rPr kumimoji="1" lang="zh-CN" altLang="en-US" sz="2000" dirty="0"/>
                  <a:t> </a:t>
                </a:r>
                <a:r>
                  <a:rPr kumimoji="1" lang="en-US" altLang="zh-CN" sz="2000" dirty="0"/>
                  <a:t>edges</a:t>
                </a:r>
                <a:r>
                  <a:rPr kumimoji="1" lang="zh-CN" altLang="en-US" sz="2000" dirty="0"/>
                  <a:t> </a:t>
                </a:r>
                <a:r>
                  <a:rPr kumimoji="1" lang="en-US" altLang="zh-CN" sz="2000" dirty="0"/>
                  <a:t>X-Y</a:t>
                </a:r>
                <a:r>
                  <a:rPr kumimoji="1" lang="zh-CN" altLang="en-US" sz="2000" dirty="0"/>
                  <a:t> </a:t>
                </a:r>
                <a:r>
                  <a:rPr kumimoji="1" lang="en-US" altLang="zh-CN" sz="2000" dirty="0"/>
                  <a:t>where</a:t>
                </a:r>
                <a:r>
                  <a:rPr kumimoji="1" lang="zh-CN" altLang="en-US" sz="2000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CN" sz="20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kumimoji="1"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⊥</m:t>
                    </m:r>
                    <m:r>
                      <a:rPr kumimoji="1"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  <m:r>
                      <a:rPr kumimoji="1" lang="zh-CN" alt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kumimoji="1"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kumimoji="1" lang="zh-CN" alt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kumimoji="1"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kumimoji="1" lang="zh-CN" altLang="en-US" sz="2000" dirty="0"/>
                  <a:t> </a:t>
                </a:r>
                <a:r>
                  <a:rPr kumimoji="1" lang="en-US" altLang="zh-CN" sz="2000" dirty="0"/>
                  <a:t>for</a:t>
                </a:r>
                <a:r>
                  <a:rPr kumimoji="1" lang="zh-CN" altLang="en-US" sz="2000" dirty="0"/>
                  <a:t> </a:t>
                </a:r>
                <a:r>
                  <a:rPr kumimoji="1" lang="en-US" altLang="zh-CN" sz="2000" dirty="0"/>
                  <a:t>some</a:t>
                </a:r>
                <a:r>
                  <a:rPr kumimoji="1" lang="zh-CN" altLang="en-US" sz="2000" dirty="0"/>
                  <a:t> </a:t>
                </a:r>
                <a:r>
                  <a:rPr kumimoji="1" lang="en-US" altLang="zh-CN" sz="2000" dirty="0"/>
                  <a:t>(potentially</a:t>
                </a:r>
                <a:r>
                  <a:rPr kumimoji="1" lang="zh-CN" altLang="en-US" sz="2000" dirty="0"/>
                  <a:t> </a:t>
                </a:r>
                <a:r>
                  <a:rPr kumimoji="1" lang="en-US" altLang="zh-CN" sz="2000" dirty="0"/>
                  <a:t>empty)</a:t>
                </a:r>
                <a:r>
                  <a:rPr kumimoji="1" lang="zh-CN" altLang="en-US" sz="2000" dirty="0"/>
                  <a:t> </a:t>
                </a:r>
                <a:r>
                  <a:rPr kumimoji="1" lang="en-US" altLang="zh-CN" sz="2000" dirty="0"/>
                  <a:t>conditioning</a:t>
                </a:r>
                <a:r>
                  <a:rPr kumimoji="1" lang="zh-CN" altLang="en-US" sz="2000" dirty="0"/>
                  <a:t> </a:t>
                </a:r>
                <a:r>
                  <a:rPr kumimoji="1" lang="en-US" altLang="zh-CN" sz="2000" dirty="0"/>
                  <a:t>set</a:t>
                </a:r>
                <a:r>
                  <a:rPr kumimoji="1" lang="zh-CN" altLang="en-US" sz="2000" dirty="0"/>
                  <a:t> </a:t>
                </a:r>
                <a:r>
                  <a:rPr kumimoji="1" lang="en-US" altLang="zh-CN" sz="2000" dirty="0"/>
                  <a:t>Z,</a:t>
                </a:r>
                <a:r>
                  <a:rPr kumimoji="1" lang="zh-CN" altLang="en-US" sz="2000" dirty="0"/>
                  <a:t> </a:t>
                </a:r>
                <a:r>
                  <a:rPr kumimoji="1" lang="en-US" altLang="zh-CN" sz="2000" dirty="0"/>
                  <a:t>starting</a:t>
                </a:r>
                <a:r>
                  <a:rPr kumimoji="1" lang="zh-CN" altLang="en-US" sz="2000" dirty="0"/>
                  <a:t> </a:t>
                </a:r>
                <a:r>
                  <a:rPr kumimoji="1" lang="en-US" altLang="zh-CN" sz="2000" dirty="0"/>
                  <a:t>with</a:t>
                </a:r>
                <a:r>
                  <a:rPr kumimoji="1" lang="zh-CN" altLang="en-US" sz="2000" dirty="0"/>
                  <a:t> </a:t>
                </a:r>
                <a:r>
                  <a:rPr kumimoji="1" lang="en-US" altLang="zh-CN" sz="2000" dirty="0"/>
                  <a:t>the</a:t>
                </a:r>
                <a:r>
                  <a:rPr kumimoji="1" lang="zh-CN" altLang="en-US" sz="2000" dirty="0"/>
                  <a:t> </a:t>
                </a:r>
                <a:r>
                  <a:rPr kumimoji="1" lang="en-US" altLang="zh-CN" sz="2000" dirty="0"/>
                  <a:t>empty</a:t>
                </a:r>
                <a:r>
                  <a:rPr kumimoji="1" lang="zh-CN" altLang="en-US" sz="2000" dirty="0"/>
                  <a:t> </a:t>
                </a:r>
                <a:r>
                  <a:rPr kumimoji="1" lang="en-US" altLang="zh-CN" sz="2000" dirty="0"/>
                  <a:t>conditioning</a:t>
                </a:r>
                <a:r>
                  <a:rPr kumimoji="1" lang="zh-CN" altLang="en-US" sz="2000" dirty="0"/>
                  <a:t> </a:t>
                </a:r>
                <a:r>
                  <a:rPr kumimoji="1" lang="en-US" altLang="zh-CN" sz="2000" dirty="0"/>
                  <a:t>set</a:t>
                </a:r>
                <a:r>
                  <a:rPr kumimoji="1" lang="zh-CN" altLang="en-US" sz="2000" dirty="0"/>
                  <a:t> </a:t>
                </a:r>
                <a:r>
                  <a:rPr kumimoji="1" lang="en-US" altLang="zh-CN" sz="2000" dirty="0"/>
                  <a:t>and</a:t>
                </a:r>
                <a:r>
                  <a:rPr kumimoji="1" lang="zh-CN" altLang="en-US" sz="2000" dirty="0"/>
                  <a:t> </a:t>
                </a:r>
                <a:r>
                  <a:rPr kumimoji="1" lang="en-US" altLang="zh-CN" sz="2000" dirty="0"/>
                  <a:t>increasing</a:t>
                </a:r>
                <a:r>
                  <a:rPr kumimoji="1" lang="zh-CN" altLang="en-US" sz="2000" dirty="0"/>
                  <a:t> </a:t>
                </a:r>
                <a:r>
                  <a:rPr kumimoji="1" lang="en-US" altLang="zh-CN" sz="2000" dirty="0"/>
                  <a:t>the</a:t>
                </a:r>
                <a:r>
                  <a:rPr kumimoji="1" lang="zh-CN" altLang="en-US" sz="2000" dirty="0"/>
                  <a:t> </a:t>
                </a:r>
                <a:r>
                  <a:rPr kumimoji="1" lang="en-US" altLang="zh-CN" sz="2000" dirty="0"/>
                  <a:t>size</a:t>
                </a:r>
                <a:endParaRPr kumimoji="1" lang="zh-CN" altLang="en-US" sz="2000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3CF3A58F-1271-C135-9540-0C4CA7BC3D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5910" y="1726195"/>
                <a:ext cx="6445701" cy="1015663"/>
              </a:xfrm>
              <a:prstGeom prst="rect">
                <a:avLst/>
              </a:prstGeom>
              <a:blipFill>
                <a:blip r:embed="rId4"/>
                <a:stretch>
                  <a:fillRect l="-982" t="-2439" b="-85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椭圆 9">
            <a:extLst>
              <a:ext uri="{FF2B5EF4-FFF2-40B4-BE49-F238E27FC236}">
                <a16:creationId xmlns:a16="http://schemas.microsoft.com/office/drawing/2014/main" id="{6496A9CA-97CE-CB6F-2857-403219031B4D}"/>
              </a:ext>
            </a:extLst>
          </p:cNvPr>
          <p:cNvSpPr/>
          <p:nvPr/>
        </p:nvSpPr>
        <p:spPr>
          <a:xfrm>
            <a:off x="8591525" y="337800"/>
            <a:ext cx="420064" cy="43563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A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F68B197C-9BE5-0160-B4D2-7FE9BE5260AE}"/>
              </a:ext>
            </a:extLst>
          </p:cNvPr>
          <p:cNvSpPr/>
          <p:nvPr/>
        </p:nvSpPr>
        <p:spPr>
          <a:xfrm>
            <a:off x="10005966" y="337800"/>
            <a:ext cx="420065" cy="41964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B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0BF68362-4611-8E46-CBDF-2726D1F9F306}"/>
              </a:ext>
            </a:extLst>
          </p:cNvPr>
          <p:cNvSpPr/>
          <p:nvPr/>
        </p:nvSpPr>
        <p:spPr>
          <a:xfrm>
            <a:off x="9317047" y="1308501"/>
            <a:ext cx="425801" cy="41769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C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DCBA929B-4433-6D86-C31C-993688058F99}"/>
              </a:ext>
            </a:extLst>
          </p:cNvPr>
          <p:cNvSpPr/>
          <p:nvPr/>
        </p:nvSpPr>
        <p:spPr>
          <a:xfrm>
            <a:off x="8591525" y="2231161"/>
            <a:ext cx="420064" cy="43561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D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D7094A80-5C1C-568E-AC48-46EC6891B26F}"/>
              </a:ext>
            </a:extLst>
          </p:cNvPr>
          <p:cNvSpPr/>
          <p:nvPr/>
        </p:nvSpPr>
        <p:spPr>
          <a:xfrm>
            <a:off x="9991073" y="2231161"/>
            <a:ext cx="420064" cy="43561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E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cxnSp>
        <p:nvCxnSpPr>
          <p:cNvPr id="16" name="直线箭头连接符 15">
            <a:extLst>
              <a:ext uri="{FF2B5EF4-FFF2-40B4-BE49-F238E27FC236}">
                <a16:creationId xmlns:a16="http://schemas.microsoft.com/office/drawing/2014/main" id="{2C9D4B5D-A06F-9E62-8C18-790815B05505}"/>
              </a:ext>
            </a:extLst>
          </p:cNvPr>
          <p:cNvCxnSpPr>
            <a:cxnSpLocks/>
            <a:stCxn id="10" idx="5"/>
            <a:endCxn id="12" idx="1"/>
          </p:cNvCxnSpPr>
          <p:nvPr/>
        </p:nvCxnSpPr>
        <p:spPr>
          <a:xfrm>
            <a:off x="8950072" y="709635"/>
            <a:ext cx="429332" cy="6600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线箭头连接符 17">
            <a:extLst>
              <a:ext uri="{FF2B5EF4-FFF2-40B4-BE49-F238E27FC236}">
                <a16:creationId xmlns:a16="http://schemas.microsoft.com/office/drawing/2014/main" id="{A5028DF6-CA49-9907-7AF5-2BE473545AEB}"/>
              </a:ext>
            </a:extLst>
          </p:cNvPr>
          <p:cNvCxnSpPr>
            <a:cxnSpLocks/>
            <a:stCxn id="11" idx="3"/>
            <a:endCxn id="12" idx="7"/>
          </p:cNvCxnSpPr>
          <p:nvPr/>
        </p:nvCxnSpPr>
        <p:spPr>
          <a:xfrm flipH="1">
            <a:off x="9680491" y="695989"/>
            <a:ext cx="386992" cy="67368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线箭头连接符 20">
            <a:extLst>
              <a:ext uri="{FF2B5EF4-FFF2-40B4-BE49-F238E27FC236}">
                <a16:creationId xmlns:a16="http://schemas.microsoft.com/office/drawing/2014/main" id="{19C01A14-7916-6EA9-C45E-7286073B7D00}"/>
              </a:ext>
            </a:extLst>
          </p:cNvPr>
          <p:cNvCxnSpPr>
            <a:cxnSpLocks/>
            <a:stCxn id="12" idx="3"/>
            <a:endCxn id="13" idx="7"/>
          </p:cNvCxnSpPr>
          <p:nvPr/>
        </p:nvCxnSpPr>
        <p:spPr>
          <a:xfrm flipH="1">
            <a:off x="8950072" y="1665025"/>
            <a:ext cx="429332" cy="6299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线箭头连接符 23">
            <a:extLst>
              <a:ext uri="{FF2B5EF4-FFF2-40B4-BE49-F238E27FC236}">
                <a16:creationId xmlns:a16="http://schemas.microsoft.com/office/drawing/2014/main" id="{060C9F18-26F4-9727-0BC4-18C769EB2FBA}"/>
              </a:ext>
            </a:extLst>
          </p:cNvPr>
          <p:cNvCxnSpPr>
            <a:cxnSpLocks/>
            <a:stCxn id="12" idx="5"/>
            <a:endCxn id="14" idx="1"/>
          </p:cNvCxnSpPr>
          <p:nvPr/>
        </p:nvCxnSpPr>
        <p:spPr>
          <a:xfrm>
            <a:off x="9680491" y="1665025"/>
            <a:ext cx="372099" cy="6299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椭圆 51">
            <a:extLst>
              <a:ext uri="{FF2B5EF4-FFF2-40B4-BE49-F238E27FC236}">
                <a16:creationId xmlns:a16="http://schemas.microsoft.com/office/drawing/2014/main" id="{7A3D22BB-7938-FF39-3B45-CF493BBA516E}"/>
              </a:ext>
            </a:extLst>
          </p:cNvPr>
          <p:cNvSpPr/>
          <p:nvPr/>
        </p:nvSpPr>
        <p:spPr>
          <a:xfrm>
            <a:off x="5138462" y="3385253"/>
            <a:ext cx="420064" cy="43563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A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53" name="椭圆 52">
            <a:extLst>
              <a:ext uri="{FF2B5EF4-FFF2-40B4-BE49-F238E27FC236}">
                <a16:creationId xmlns:a16="http://schemas.microsoft.com/office/drawing/2014/main" id="{93E5BF91-D84F-40CA-BABB-571CD80260B9}"/>
              </a:ext>
            </a:extLst>
          </p:cNvPr>
          <p:cNvSpPr/>
          <p:nvPr/>
        </p:nvSpPr>
        <p:spPr>
          <a:xfrm>
            <a:off x="6552903" y="3385253"/>
            <a:ext cx="420065" cy="41964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B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54" name="椭圆 53">
            <a:extLst>
              <a:ext uri="{FF2B5EF4-FFF2-40B4-BE49-F238E27FC236}">
                <a16:creationId xmlns:a16="http://schemas.microsoft.com/office/drawing/2014/main" id="{F9140135-9483-381D-860B-BC60473F768B}"/>
              </a:ext>
            </a:extLst>
          </p:cNvPr>
          <p:cNvSpPr/>
          <p:nvPr/>
        </p:nvSpPr>
        <p:spPr>
          <a:xfrm>
            <a:off x="5863984" y="4355954"/>
            <a:ext cx="425801" cy="41769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C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55" name="椭圆 54">
            <a:extLst>
              <a:ext uri="{FF2B5EF4-FFF2-40B4-BE49-F238E27FC236}">
                <a16:creationId xmlns:a16="http://schemas.microsoft.com/office/drawing/2014/main" id="{DC3BED73-B986-DD2B-6501-2A879B56685A}"/>
              </a:ext>
            </a:extLst>
          </p:cNvPr>
          <p:cNvSpPr/>
          <p:nvPr/>
        </p:nvSpPr>
        <p:spPr>
          <a:xfrm>
            <a:off x="5138462" y="5278614"/>
            <a:ext cx="420064" cy="43561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D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56" name="椭圆 55">
            <a:extLst>
              <a:ext uri="{FF2B5EF4-FFF2-40B4-BE49-F238E27FC236}">
                <a16:creationId xmlns:a16="http://schemas.microsoft.com/office/drawing/2014/main" id="{F1594CB6-1B14-DFEA-1AB5-D005A45CC2EB}"/>
              </a:ext>
            </a:extLst>
          </p:cNvPr>
          <p:cNvSpPr/>
          <p:nvPr/>
        </p:nvSpPr>
        <p:spPr>
          <a:xfrm>
            <a:off x="6538010" y="5278614"/>
            <a:ext cx="420064" cy="43561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E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cxnSp>
        <p:nvCxnSpPr>
          <p:cNvPr id="57" name="直线箭头连接符 56">
            <a:extLst>
              <a:ext uri="{FF2B5EF4-FFF2-40B4-BE49-F238E27FC236}">
                <a16:creationId xmlns:a16="http://schemas.microsoft.com/office/drawing/2014/main" id="{820960AC-FA24-806E-3487-F2A30EA408B4}"/>
              </a:ext>
            </a:extLst>
          </p:cNvPr>
          <p:cNvCxnSpPr>
            <a:cxnSpLocks/>
            <a:stCxn id="52" idx="5"/>
            <a:endCxn id="54" idx="1"/>
          </p:cNvCxnSpPr>
          <p:nvPr/>
        </p:nvCxnSpPr>
        <p:spPr>
          <a:xfrm>
            <a:off x="5497009" y="3757088"/>
            <a:ext cx="429332" cy="660036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线箭头连接符 57">
            <a:extLst>
              <a:ext uri="{FF2B5EF4-FFF2-40B4-BE49-F238E27FC236}">
                <a16:creationId xmlns:a16="http://schemas.microsoft.com/office/drawing/2014/main" id="{1EF876D2-F0F2-602D-8F00-05A3E5D6D9DC}"/>
              </a:ext>
            </a:extLst>
          </p:cNvPr>
          <p:cNvCxnSpPr>
            <a:cxnSpLocks/>
            <a:stCxn id="53" idx="3"/>
            <a:endCxn id="54" idx="7"/>
          </p:cNvCxnSpPr>
          <p:nvPr/>
        </p:nvCxnSpPr>
        <p:spPr>
          <a:xfrm flipH="1">
            <a:off x="6227428" y="3743442"/>
            <a:ext cx="386992" cy="673682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线箭头连接符 58">
            <a:extLst>
              <a:ext uri="{FF2B5EF4-FFF2-40B4-BE49-F238E27FC236}">
                <a16:creationId xmlns:a16="http://schemas.microsoft.com/office/drawing/2014/main" id="{EE8DC023-06E0-7179-9C82-223D4FFB16DC}"/>
              </a:ext>
            </a:extLst>
          </p:cNvPr>
          <p:cNvCxnSpPr>
            <a:cxnSpLocks/>
            <a:stCxn id="54" idx="3"/>
            <a:endCxn id="55" idx="7"/>
          </p:cNvCxnSpPr>
          <p:nvPr/>
        </p:nvCxnSpPr>
        <p:spPr>
          <a:xfrm flipH="1">
            <a:off x="5497009" y="4712478"/>
            <a:ext cx="429332" cy="629931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线箭头连接符 59">
            <a:extLst>
              <a:ext uri="{FF2B5EF4-FFF2-40B4-BE49-F238E27FC236}">
                <a16:creationId xmlns:a16="http://schemas.microsoft.com/office/drawing/2014/main" id="{1D8FF19F-C49B-BA6A-A873-6E65E22DC038}"/>
              </a:ext>
            </a:extLst>
          </p:cNvPr>
          <p:cNvCxnSpPr>
            <a:cxnSpLocks/>
            <a:stCxn id="54" idx="5"/>
            <a:endCxn id="56" idx="1"/>
          </p:cNvCxnSpPr>
          <p:nvPr/>
        </p:nvCxnSpPr>
        <p:spPr>
          <a:xfrm>
            <a:off x="6227428" y="4712478"/>
            <a:ext cx="372099" cy="629931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文本框 76">
            <a:extLst>
              <a:ext uri="{FF2B5EF4-FFF2-40B4-BE49-F238E27FC236}">
                <a16:creationId xmlns:a16="http://schemas.microsoft.com/office/drawing/2014/main" id="{737D5843-EB1C-DFE3-90D4-4FDEF95A53E5}"/>
              </a:ext>
            </a:extLst>
          </p:cNvPr>
          <p:cNvSpPr txBox="1"/>
          <p:nvPr/>
        </p:nvSpPr>
        <p:spPr>
          <a:xfrm>
            <a:off x="7020785" y="193999"/>
            <a:ext cx="12994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Real</a:t>
            </a:r>
            <a:r>
              <a:rPr kumimoji="1" lang="zh-CN" altLang="en-US" dirty="0"/>
              <a:t> </a:t>
            </a:r>
            <a:r>
              <a:rPr kumimoji="1" lang="en-US" altLang="zh-CN" dirty="0"/>
              <a:t>Graph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9BE604A7-BB19-12D1-ABED-5B3B2C642CEA}"/>
                  </a:ext>
                </a:extLst>
              </p:cNvPr>
              <p:cNvSpPr txBox="1"/>
              <p:nvPr/>
            </p:nvSpPr>
            <p:spPr>
              <a:xfrm>
                <a:off x="2574758" y="3479807"/>
                <a:ext cx="122041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zh-CN" sz="18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kumimoji="1"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⊥</m:t>
                    </m:r>
                    <m:r>
                      <a:rPr kumimoji="1"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  <m:r>
                      <a:rPr kumimoji="1" lang="zh-CN" alt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kumimoji="1" lang="en-US" altLang="zh-CN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kumimoji="1" lang="zh-CN" alt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en-US" altLang="zh-CN" sz="1800" dirty="0"/>
                  <a:t>{}</a:t>
                </a:r>
                <a:r>
                  <a:rPr kumimoji="1" lang="zh-CN" altLang="en-US" sz="1800" dirty="0"/>
                  <a:t>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9BE604A7-BB19-12D1-ABED-5B3B2C642C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4758" y="3479807"/>
                <a:ext cx="1220411" cy="369332"/>
              </a:xfrm>
              <a:prstGeom prst="rect">
                <a:avLst/>
              </a:prstGeom>
              <a:blipFill>
                <a:blip r:embed="rId5"/>
                <a:stretch>
                  <a:fillRect t="-10345" b="-310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B1C2758-B572-EB10-E6A5-66C32FA9F1BD}"/>
                  </a:ext>
                </a:extLst>
              </p:cNvPr>
              <p:cNvSpPr txBox="1"/>
              <p:nvPr/>
            </p:nvSpPr>
            <p:spPr>
              <a:xfrm>
                <a:off x="1964552" y="4443447"/>
                <a:ext cx="221040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</m:t>
                      </m:r>
                      <m:d>
                        <m:dPr>
                          <m:ctrlPr>
                            <a:rPr kumimoji="1" lang="en-US" altLang="zh-CN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  <m:r>
                            <a:rPr kumimoji="1" lang="en-US" altLang="zh-CN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CN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kumimoji="1" lang="en-US" altLang="zh-CN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</m:t>
                      </m:r>
                      <m:r>
                        <a:rPr kumimoji="1" lang="zh-CN" alt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⊥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𝑌</m:t>
                      </m:r>
                      <m:r>
                        <a:rPr kumimoji="1" lang="zh-CN" alt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{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B1C2758-B572-EB10-E6A5-66C32FA9F1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4552" y="4443447"/>
                <a:ext cx="2210406" cy="369332"/>
              </a:xfrm>
              <a:prstGeom prst="rect">
                <a:avLst/>
              </a:prstGeom>
              <a:blipFill>
                <a:blip r:embed="rId6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985002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1" y="436469"/>
            <a:ext cx="83103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PC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algorithm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–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step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6" name="直接箭头连接符 9">
            <a:extLst>
              <a:ext uri="{FF2B5EF4-FFF2-40B4-BE49-F238E27FC236}">
                <a16:creationId xmlns:a16="http://schemas.microsoft.com/office/drawing/2014/main" id="{BE6C72BB-7D2B-BD9A-70D2-B244A87BC451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图片 66">
            <a:extLst>
              <a:ext uri="{FF2B5EF4-FFF2-40B4-BE49-F238E27FC236}">
                <a16:creationId xmlns:a16="http://schemas.microsoft.com/office/drawing/2014/main" id="{BF69EAE7-F8D7-BDBE-F8BA-D082DB6FC37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91C3EF53-8A7E-DA57-011E-2C1647EDE49D}"/>
              </a:ext>
            </a:extLst>
          </p:cNvPr>
          <p:cNvSpPr txBox="1"/>
          <p:nvPr/>
        </p:nvSpPr>
        <p:spPr>
          <a:xfrm>
            <a:off x="1025910" y="6313092"/>
            <a:ext cx="72731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" altLang="zh-CN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Brady Neal</a:t>
            </a:r>
            <a:r>
              <a:rPr lang="en-US" altLang="zh-CN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:</a:t>
            </a: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lang="en-US" altLang="zh-CN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Introduction</a:t>
            </a: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lang="en-US" altLang="zh-CN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to</a:t>
            </a: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lang="en-US" altLang="zh-CN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Causal</a:t>
            </a: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lang="en-US" altLang="zh-CN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Inference,</a:t>
            </a: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lang="en" altLang="zh-CN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https://</a:t>
            </a:r>
            <a:r>
              <a:rPr lang="en" altLang="zh-CN" sz="1200" b="0" i="0" dirty="0" err="1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www.bradyneal.com</a:t>
            </a:r>
            <a:r>
              <a:rPr lang="en" altLang="zh-CN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/causal-inference-course</a:t>
            </a: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6496A9CA-97CE-CB6F-2857-403219031B4D}"/>
              </a:ext>
            </a:extLst>
          </p:cNvPr>
          <p:cNvSpPr/>
          <p:nvPr/>
        </p:nvSpPr>
        <p:spPr>
          <a:xfrm>
            <a:off x="8591525" y="337800"/>
            <a:ext cx="420064" cy="43563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A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F68B197C-9BE5-0160-B4D2-7FE9BE5260AE}"/>
              </a:ext>
            </a:extLst>
          </p:cNvPr>
          <p:cNvSpPr/>
          <p:nvPr/>
        </p:nvSpPr>
        <p:spPr>
          <a:xfrm>
            <a:off x="10005966" y="337800"/>
            <a:ext cx="420065" cy="41964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B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0BF68362-4611-8E46-CBDF-2726D1F9F306}"/>
              </a:ext>
            </a:extLst>
          </p:cNvPr>
          <p:cNvSpPr/>
          <p:nvPr/>
        </p:nvSpPr>
        <p:spPr>
          <a:xfrm>
            <a:off x="9317047" y="1308501"/>
            <a:ext cx="425801" cy="41769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C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DCBA929B-4433-6D86-C31C-993688058F99}"/>
              </a:ext>
            </a:extLst>
          </p:cNvPr>
          <p:cNvSpPr/>
          <p:nvPr/>
        </p:nvSpPr>
        <p:spPr>
          <a:xfrm>
            <a:off x="8591525" y="2231161"/>
            <a:ext cx="420064" cy="43561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D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D7094A80-5C1C-568E-AC48-46EC6891B26F}"/>
              </a:ext>
            </a:extLst>
          </p:cNvPr>
          <p:cNvSpPr/>
          <p:nvPr/>
        </p:nvSpPr>
        <p:spPr>
          <a:xfrm>
            <a:off x="9991073" y="2231161"/>
            <a:ext cx="420064" cy="43561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E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cxnSp>
        <p:nvCxnSpPr>
          <p:cNvPr id="16" name="直线箭头连接符 15">
            <a:extLst>
              <a:ext uri="{FF2B5EF4-FFF2-40B4-BE49-F238E27FC236}">
                <a16:creationId xmlns:a16="http://schemas.microsoft.com/office/drawing/2014/main" id="{2C9D4B5D-A06F-9E62-8C18-790815B05505}"/>
              </a:ext>
            </a:extLst>
          </p:cNvPr>
          <p:cNvCxnSpPr>
            <a:cxnSpLocks/>
            <a:stCxn id="10" idx="5"/>
            <a:endCxn id="12" idx="1"/>
          </p:cNvCxnSpPr>
          <p:nvPr/>
        </p:nvCxnSpPr>
        <p:spPr>
          <a:xfrm>
            <a:off x="8950072" y="709635"/>
            <a:ext cx="429332" cy="6600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线箭头连接符 17">
            <a:extLst>
              <a:ext uri="{FF2B5EF4-FFF2-40B4-BE49-F238E27FC236}">
                <a16:creationId xmlns:a16="http://schemas.microsoft.com/office/drawing/2014/main" id="{A5028DF6-CA49-9907-7AF5-2BE473545AEB}"/>
              </a:ext>
            </a:extLst>
          </p:cNvPr>
          <p:cNvCxnSpPr>
            <a:cxnSpLocks/>
            <a:stCxn id="11" idx="3"/>
            <a:endCxn id="12" idx="7"/>
          </p:cNvCxnSpPr>
          <p:nvPr/>
        </p:nvCxnSpPr>
        <p:spPr>
          <a:xfrm flipH="1">
            <a:off x="9680491" y="695989"/>
            <a:ext cx="386992" cy="67368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线箭头连接符 20">
            <a:extLst>
              <a:ext uri="{FF2B5EF4-FFF2-40B4-BE49-F238E27FC236}">
                <a16:creationId xmlns:a16="http://schemas.microsoft.com/office/drawing/2014/main" id="{19C01A14-7916-6EA9-C45E-7286073B7D00}"/>
              </a:ext>
            </a:extLst>
          </p:cNvPr>
          <p:cNvCxnSpPr>
            <a:cxnSpLocks/>
            <a:stCxn id="12" idx="3"/>
            <a:endCxn id="13" idx="7"/>
          </p:cNvCxnSpPr>
          <p:nvPr/>
        </p:nvCxnSpPr>
        <p:spPr>
          <a:xfrm flipH="1">
            <a:off x="8950072" y="1665025"/>
            <a:ext cx="429332" cy="6299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线箭头连接符 23">
            <a:extLst>
              <a:ext uri="{FF2B5EF4-FFF2-40B4-BE49-F238E27FC236}">
                <a16:creationId xmlns:a16="http://schemas.microsoft.com/office/drawing/2014/main" id="{060C9F18-26F4-9727-0BC4-18C769EB2FBA}"/>
              </a:ext>
            </a:extLst>
          </p:cNvPr>
          <p:cNvCxnSpPr>
            <a:cxnSpLocks/>
            <a:stCxn id="12" idx="5"/>
            <a:endCxn id="14" idx="1"/>
          </p:cNvCxnSpPr>
          <p:nvPr/>
        </p:nvCxnSpPr>
        <p:spPr>
          <a:xfrm>
            <a:off x="9680491" y="1665025"/>
            <a:ext cx="372099" cy="6299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椭圆 51">
            <a:extLst>
              <a:ext uri="{FF2B5EF4-FFF2-40B4-BE49-F238E27FC236}">
                <a16:creationId xmlns:a16="http://schemas.microsoft.com/office/drawing/2014/main" id="{7A3D22BB-7938-FF39-3B45-CF493BBA516E}"/>
              </a:ext>
            </a:extLst>
          </p:cNvPr>
          <p:cNvSpPr/>
          <p:nvPr/>
        </p:nvSpPr>
        <p:spPr>
          <a:xfrm>
            <a:off x="8576631" y="3341486"/>
            <a:ext cx="420064" cy="43563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A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53" name="椭圆 52">
            <a:extLst>
              <a:ext uri="{FF2B5EF4-FFF2-40B4-BE49-F238E27FC236}">
                <a16:creationId xmlns:a16="http://schemas.microsoft.com/office/drawing/2014/main" id="{93E5BF91-D84F-40CA-BABB-571CD80260B9}"/>
              </a:ext>
            </a:extLst>
          </p:cNvPr>
          <p:cNvSpPr/>
          <p:nvPr/>
        </p:nvSpPr>
        <p:spPr>
          <a:xfrm>
            <a:off x="9991072" y="3341486"/>
            <a:ext cx="420065" cy="41964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B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54" name="椭圆 53">
            <a:extLst>
              <a:ext uri="{FF2B5EF4-FFF2-40B4-BE49-F238E27FC236}">
                <a16:creationId xmlns:a16="http://schemas.microsoft.com/office/drawing/2014/main" id="{F9140135-9483-381D-860B-BC60473F768B}"/>
              </a:ext>
            </a:extLst>
          </p:cNvPr>
          <p:cNvSpPr/>
          <p:nvPr/>
        </p:nvSpPr>
        <p:spPr>
          <a:xfrm>
            <a:off x="9302153" y="4312187"/>
            <a:ext cx="425801" cy="41769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C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55" name="椭圆 54">
            <a:extLst>
              <a:ext uri="{FF2B5EF4-FFF2-40B4-BE49-F238E27FC236}">
                <a16:creationId xmlns:a16="http://schemas.microsoft.com/office/drawing/2014/main" id="{DC3BED73-B986-DD2B-6501-2A879B56685A}"/>
              </a:ext>
            </a:extLst>
          </p:cNvPr>
          <p:cNvSpPr/>
          <p:nvPr/>
        </p:nvSpPr>
        <p:spPr>
          <a:xfrm>
            <a:off x="8576631" y="5234847"/>
            <a:ext cx="420064" cy="43561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D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56" name="椭圆 55">
            <a:extLst>
              <a:ext uri="{FF2B5EF4-FFF2-40B4-BE49-F238E27FC236}">
                <a16:creationId xmlns:a16="http://schemas.microsoft.com/office/drawing/2014/main" id="{F1594CB6-1B14-DFEA-1AB5-D005A45CC2EB}"/>
              </a:ext>
            </a:extLst>
          </p:cNvPr>
          <p:cNvSpPr/>
          <p:nvPr/>
        </p:nvSpPr>
        <p:spPr>
          <a:xfrm>
            <a:off x="9976179" y="5234847"/>
            <a:ext cx="420064" cy="43561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E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cxnSp>
        <p:nvCxnSpPr>
          <p:cNvPr id="57" name="直线箭头连接符 56">
            <a:extLst>
              <a:ext uri="{FF2B5EF4-FFF2-40B4-BE49-F238E27FC236}">
                <a16:creationId xmlns:a16="http://schemas.microsoft.com/office/drawing/2014/main" id="{820960AC-FA24-806E-3487-F2A30EA408B4}"/>
              </a:ext>
            </a:extLst>
          </p:cNvPr>
          <p:cNvCxnSpPr>
            <a:cxnSpLocks/>
            <a:stCxn id="52" idx="5"/>
            <a:endCxn id="54" idx="1"/>
          </p:cNvCxnSpPr>
          <p:nvPr/>
        </p:nvCxnSpPr>
        <p:spPr>
          <a:xfrm>
            <a:off x="8935178" y="3713321"/>
            <a:ext cx="429332" cy="660036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线箭头连接符 57">
            <a:extLst>
              <a:ext uri="{FF2B5EF4-FFF2-40B4-BE49-F238E27FC236}">
                <a16:creationId xmlns:a16="http://schemas.microsoft.com/office/drawing/2014/main" id="{1EF876D2-F0F2-602D-8F00-05A3E5D6D9DC}"/>
              </a:ext>
            </a:extLst>
          </p:cNvPr>
          <p:cNvCxnSpPr>
            <a:cxnSpLocks/>
            <a:stCxn id="53" idx="3"/>
            <a:endCxn id="54" idx="7"/>
          </p:cNvCxnSpPr>
          <p:nvPr/>
        </p:nvCxnSpPr>
        <p:spPr>
          <a:xfrm flipH="1">
            <a:off x="9665597" y="3699675"/>
            <a:ext cx="386992" cy="673682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线箭头连接符 58">
            <a:extLst>
              <a:ext uri="{FF2B5EF4-FFF2-40B4-BE49-F238E27FC236}">
                <a16:creationId xmlns:a16="http://schemas.microsoft.com/office/drawing/2014/main" id="{EE8DC023-06E0-7179-9C82-223D4FFB16DC}"/>
              </a:ext>
            </a:extLst>
          </p:cNvPr>
          <p:cNvCxnSpPr>
            <a:cxnSpLocks/>
            <a:stCxn id="54" idx="3"/>
            <a:endCxn id="55" idx="7"/>
          </p:cNvCxnSpPr>
          <p:nvPr/>
        </p:nvCxnSpPr>
        <p:spPr>
          <a:xfrm flipH="1">
            <a:off x="8935178" y="4668711"/>
            <a:ext cx="429332" cy="629931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线箭头连接符 59">
            <a:extLst>
              <a:ext uri="{FF2B5EF4-FFF2-40B4-BE49-F238E27FC236}">
                <a16:creationId xmlns:a16="http://schemas.microsoft.com/office/drawing/2014/main" id="{1D8FF19F-C49B-BA6A-A873-6E65E22DC038}"/>
              </a:ext>
            </a:extLst>
          </p:cNvPr>
          <p:cNvCxnSpPr>
            <a:cxnSpLocks/>
            <a:stCxn id="54" idx="5"/>
            <a:endCxn id="56" idx="1"/>
          </p:cNvCxnSpPr>
          <p:nvPr/>
        </p:nvCxnSpPr>
        <p:spPr>
          <a:xfrm>
            <a:off x="9665597" y="4668711"/>
            <a:ext cx="372099" cy="629931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文本框 76">
            <a:extLst>
              <a:ext uri="{FF2B5EF4-FFF2-40B4-BE49-F238E27FC236}">
                <a16:creationId xmlns:a16="http://schemas.microsoft.com/office/drawing/2014/main" id="{737D5843-EB1C-DFE3-90D4-4FDEF95A53E5}"/>
              </a:ext>
            </a:extLst>
          </p:cNvPr>
          <p:cNvSpPr txBox="1"/>
          <p:nvPr/>
        </p:nvSpPr>
        <p:spPr>
          <a:xfrm>
            <a:off x="7020785" y="193999"/>
            <a:ext cx="12994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Real</a:t>
            </a:r>
            <a:r>
              <a:rPr kumimoji="1" lang="zh-CN" altLang="en-US" dirty="0"/>
              <a:t> </a:t>
            </a:r>
            <a:r>
              <a:rPr kumimoji="1" lang="en-US" altLang="zh-CN" dirty="0"/>
              <a:t>Graph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75796BD-3680-6E3C-4C60-2C958749CBDB}"/>
              </a:ext>
            </a:extLst>
          </p:cNvPr>
          <p:cNvSpPr txBox="1"/>
          <p:nvPr/>
        </p:nvSpPr>
        <p:spPr>
          <a:xfrm>
            <a:off x="7025122" y="3156820"/>
            <a:ext cx="12994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Skeleton</a:t>
            </a:r>
            <a:endParaRPr kumimoji="1"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4E5CC966-EB40-C548-3BCD-1F04F1F3C8D2}"/>
              </a:ext>
            </a:extLst>
          </p:cNvPr>
          <p:cNvSpPr txBox="1"/>
          <p:nvPr/>
        </p:nvSpPr>
        <p:spPr>
          <a:xfrm>
            <a:off x="1025910" y="1726195"/>
            <a:ext cx="644570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/>
              <a:t>For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any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path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X-Z-Y:</a:t>
            </a:r>
          </a:p>
          <a:p>
            <a:pPr marL="457200" indent="-457200">
              <a:buAutoNum type="arabicPeriod"/>
            </a:pPr>
            <a:r>
              <a:rPr kumimoji="1" lang="en-US" altLang="zh-CN" sz="2000" dirty="0"/>
              <a:t>We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discover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that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there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is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no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edge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between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X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and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Y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in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previous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step.</a:t>
            </a:r>
          </a:p>
          <a:p>
            <a:pPr marL="457200" indent="-457200">
              <a:buAutoNum type="arabicPeriod"/>
            </a:pPr>
            <a:r>
              <a:rPr kumimoji="1" lang="en-US" altLang="zh-CN" sz="2000" dirty="0"/>
              <a:t>Z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was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not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in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the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conditioning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set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that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makes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X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and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Y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conditionally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independent</a:t>
            </a:r>
          </a:p>
          <a:p>
            <a:pPr marL="457200" indent="-457200">
              <a:buAutoNum type="arabicPeriod"/>
            </a:pPr>
            <a:endParaRPr kumimoji="1" lang="en-US" altLang="zh-CN" sz="2000" dirty="0"/>
          </a:p>
          <a:p>
            <a:r>
              <a:rPr kumimoji="1" lang="en-US" altLang="zh-CN" sz="2000" dirty="0"/>
              <a:t>Then,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we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have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the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collider: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X</a:t>
            </a:r>
            <a:r>
              <a:rPr kumimoji="1" lang="en-US" altLang="zh-CN" sz="2000" dirty="0">
                <a:sym typeface="Wingdings" pitchFamily="2" charset="2"/>
              </a:rPr>
              <a:t>Z</a:t>
            </a:r>
            <a:r>
              <a:rPr kumimoji="1" lang="zh-CN" altLang="en-US" sz="2000" dirty="0">
                <a:sym typeface="Wingdings" pitchFamily="2" charset="2"/>
              </a:rPr>
              <a:t> </a:t>
            </a:r>
            <a:r>
              <a:rPr kumimoji="1" lang="en-US" altLang="zh-CN" sz="2000" dirty="0">
                <a:sym typeface="Wingdings" pitchFamily="2" charset="2"/>
              </a:rPr>
              <a:t>Y</a:t>
            </a:r>
            <a:endParaRPr kumimoji="1"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77377576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1" y="436469"/>
            <a:ext cx="83103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PC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algorithm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–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step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6" name="直接箭头连接符 9">
            <a:extLst>
              <a:ext uri="{FF2B5EF4-FFF2-40B4-BE49-F238E27FC236}">
                <a16:creationId xmlns:a16="http://schemas.microsoft.com/office/drawing/2014/main" id="{BE6C72BB-7D2B-BD9A-70D2-B244A87BC451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图片 66">
            <a:extLst>
              <a:ext uri="{FF2B5EF4-FFF2-40B4-BE49-F238E27FC236}">
                <a16:creationId xmlns:a16="http://schemas.microsoft.com/office/drawing/2014/main" id="{BF69EAE7-F8D7-BDBE-F8BA-D082DB6FC37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91C3EF53-8A7E-DA57-011E-2C1647EDE49D}"/>
              </a:ext>
            </a:extLst>
          </p:cNvPr>
          <p:cNvSpPr txBox="1"/>
          <p:nvPr/>
        </p:nvSpPr>
        <p:spPr>
          <a:xfrm>
            <a:off x="1025910" y="6313092"/>
            <a:ext cx="72731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" altLang="zh-CN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Brady Neal</a:t>
            </a:r>
            <a:r>
              <a:rPr lang="en-US" altLang="zh-CN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:</a:t>
            </a: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lang="en-US" altLang="zh-CN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Introduction</a:t>
            </a: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lang="en-US" altLang="zh-CN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to</a:t>
            </a: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lang="en-US" altLang="zh-CN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Causal</a:t>
            </a: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lang="en-US" altLang="zh-CN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Inference,</a:t>
            </a: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lang="en" altLang="zh-CN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https://</a:t>
            </a:r>
            <a:r>
              <a:rPr lang="en" altLang="zh-CN" sz="1200" b="0" i="0" dirty="0" err="1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www.bradyneal.com</a:t>
            </a:r>
            <a:r>
              <a:rPr lang="en" altLang="zh-CN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/causal-inference-course</a:t>
            </a: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6496A9CA-97CE-CB6F-2857-403219031B4D}"/>
              </a:ext>
            </a:extLst>
          </p:cNvPr>
          <p:cNvSpPr/>
          <p:nvPr/>
        </p:nvSpPr>
        <p:spPr>
          <a:xfrm>
            <a:off x="8591525" y="337800"/>
            <a:ext cx="420064" cy="43563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A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F68B197C-9BE5-0160-B4D2-7FE9BE5260AE}"/>
              </a:ext>
            </a:extLst>
          </p:cNvPr>
          <p:cNvSpPr/>
          <p:nvPr/>
        </p:nvSpPr>
        <p:spPr>
          <a:xfrm>
            <a:off x="10005966" y="337800"/>
            <a:ext cx="420065" cy="41964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B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0BF68362-4611-8E46-CBDF-2726D1F9F306}"/>
              </a:ext>
            </a:extLst>
          </p:cNvPr>
          <p:cNvSpPr/>
          <p:nvPr/>
        </p:nvSpPr>
        <p:spPr>
          <a:xfrm>
            <a:off x="9317047" y="1308501"/>
            <a:ext cx="425801" cy="41769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C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DCBA929B-4433-6D86-C31C-993688058F99}"/>
              </a:ext>
            </a:extLst>
          </p:cNvPr>
          <p:cNvSpPr/>
          <p:nvPr/>
        </p:nvSpPr>
        <p:spPr>
          <a:xfrm>
            <a:off x="8591525" y="2231161"/>
            <a:ext cx="420064" cy="43561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D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D7094A80-5C1C-568E-AC48-46EC6891B26F}"/>
              </a:ext>
            </a:extLst>
          </p:cNvPr>
          <p:cNvSpPr/>
          <p:nvPr/>
        </p:nvSpPr>
        <p:spPr>
          <a:xfrm>
            <a:off x="9991073" y="2231161"/>
            <a:ext cx="420064" cy="43561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E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cxnSp>
        <p:nvCxnSpPr>
          <p:cNvPr id="16" name="直线箭头连接符 15">
            <a:extLst>
              <a:ext uri="{FF2B5EF4-FFF2-40B4-BE49-F238E27FC236}">
                <a16:creationId xmlns:a16="http://schemas.microsoft.com/office/drawing/2014/main" id="{2C9D4B5D-A06F-9E62-8C18-790815B05505}"/>
              </a:ext>
            </a:extLst>
          </p:cNvPr>
          <p:cNvCxnSpPr>
            <a:cxnSpLocks/>
            <a:stCxn id="10" idx="5"/>
            <a:endCxn id="12" idx="1"/>
          </p:cNvCxnSpPr>
          <p:nvPr/>
        </p:nvCxnSpPr>
        <p:spPr>
          <a:xfrm>
            <a:off x="8950072" y="709635"/>
            <a:ext cx="429332" cy="6600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线箭头连接符 17">
            <a:extLst>
              <a:ext uri="{FF2B5EF4-FFF2-40B4-BE49-F238E27FC236}">
                <a16:creationId xmlns:a16="http://schemas.microsoft.com/office/drawing/2014/main" id="{A5028DF6-CA49-9907-7AF5-2BE473545AEB}"/>
              </a:ext>
            </a:extLst>
          </p:cNvPr>
          <p:cNvCxnSpPr>
            <a:cxnSpLocks/>
            <a:stCxn id="11" idx="3"/>
            <a:endCxn id="12" idx="7"/>
          </p:cNvCxnSpPr>
          <p:nvPr/>
        </p:nvCxnSpPr>
        <p:spPr>
          <a:xfrm flipH="1">
            <a:off x="9680491" y="695989"/>
            <a:ext cx="386992" cy="67368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线箭头连接符 20">
            <a:extLst>
              <a:ext uri="{FF2B5EF4-FFF2-40B4-BE49-F238E27FC236}">
                <a16:creationId xmlns:a16="http://schemas.microsoft.com/office/drawing/2014/main" id="{19C01A14-7916-6EA9-C45E-7286073B7D00}"/>
              </a:ext>
            </a:extLst>
          </p:cNvPr>
          <p:cNvCxnSpPr>
            <a:cxnSpLocks/>
            <a:stCxn id="12" idx="3"/>
            <a:endCxn id="13" idx="7"/>
          </p:cNvCxnSpPr>
          <p:nvPr/>
        </p:nvCxnSpPr>
        <p:spPr>
          <a:xfrm flipH="1">
            <a:off x="8950072" y="1665025"/>
            <a:ext cx="429332" cy="6299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线箭头连接符 23">
            <a:extLst>
              <a:ext uri="{FF2B5EF4-FFF2-40B4-BE49-F238E27FC236}">
                <a16:creationId xmlns:a16="http://schemas.microsoft.com/office/drawing/2014/main" id="{060C9F18-26F4-9727-0BC4-18C769EB2FBA}"/>
              </a:ext>
            </a:extLst>
          </p:cNvPr>
          <p:cNvCxnSpPr>
            <a:cxnSpLocks/>
            <a:stCxn id="12" idx="5"/>
            <a:endCxn id="14" idx="1"/>
          </p:cNvCxnSpPr>
          <p:nvPr/>
        </p:nvCxnSpPr>
        <p:spPr>
          <a:xfrm>
            <a:off x="9680491" y="1665025"/>
            <a:ext cx="372099" cy="6299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椭圆 51">
            <a:extLst>
              <a:ext uri="{FF2B5EF4-FFF2-40B4-BE49-F238E27FC236}">
                <a16:creationId xmlns:a16="http://schemas.microsoft.com/office/drawing/2014/main" id="{7A3D22BB-7938-FF39-3B45-CF493BBA516E}"/>
              </a:ext>
            </a:extLst>
          </p:cNvPr>
          <p:cNvSpPr/>
          <p:nvPr/>
        </p:nvSpPr>
        <p:spPr>
          <a:xfrm>
            <a:off x="8576631" y="3341486"/>
            <a:ext cx="420064" cy="43563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A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53" name="椭圆 52">
            <a:extLst>
              <a:ext uri="{FF2B5EF4-FFF2-40B4-BE49-F238E27FC236}">
                <a16:creationId xmlns:a16="http://schemas.microsoft.com/office/drawing/2014/main" id="{93E5BF91-D84F-40CA-BABB-571CD80260B9}"/>
              </a:ext>
            </a:extLst>
          </p:cNvPr>
          <p:cNvSpPr/>
          <p:nvPr/>
        </p:nvSpPr>
        <p:spPr>
          <a:xfrm>
            <a:off x="9991072" y="3341486"/>
            <a:ext cx="420065" cy="41964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B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54" name="椭圆 53">
            <a:extLst>
              <a:ext uri="{FF2B5EF4-FFF2-40B4-BE49-F238E27FC236}">
                <a16:creationId xmlns:a16="http://schemas.microsoft.com/office/drawing/2014/main" id="{F9140135-9483-381D-860B-BC60473F768B}"/>
              </a:ext>
            </a:extLst>
          </p:cNvPr>
          <p:cNvSpPr/>
          <p:nvPr/>
        </p:nvSpPr>
        <p:spPr>
          <a:xfrm>
            <a:off x="9302153" y="4312187"/>
            <a:ext cx="425801" cy="41769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C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55" name="椭圆 54">
            <a:extLst>
              <a:ext uri="{FF2B5EF4-FFF2-40B4-BE49-F238E27FC236}">
                <a16:creationId xmlns:a16="http://schemas.microsoft.com/office/drawing/2014/main" id="{DC3BED73-B986-DD2B-6501-2A879B56685A}"/>
              </a:ext>
            </a:extLst>
          </p:cNvPr>
          <p:cNvSpPr/>
          <p:nvPr/>
        </p:nvSpPr>
        <p:spPr>
          <a:xfrm>
            <a:off x="8576631" y="5234847"/>
            <a:ext cx="420064" cy="43561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D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56" name="椭圆 55">
            <a:extLst>
              <a:ext uri="{FF2B5EF4-FFF2-40B4-BE49-F238E27FC236}">
                <a16:creationId xmlns:a16="http://schemas.microsoft.com/office/drawing/2014/main" id="{F1594CB6-1B14-DFEA-1AB5-D005A45CC2EB}"/>
              </a:ext>
            </a:extLst>
          </p:cNvPr>
          <p:cNvSpPr/>
          <p:nvPr/>
        </p:nvSpPr>
        <p:spPr>
          <a:xfrm>
            <a:off x="9976179" y="5234847"/>
            <a:ext cx="420064" cy="43561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E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cxnSp>
        <p:nvCxnSpPr>
          <p:cNvPr id="57" name="直线箭头连接符 56">
            <a:extLst>
              <a:ext uri="{FF2B5EF4-FFF2-40B4-BE49-F238E27FC236}">
                <a16:creationId xmlns:a16="http://schemas.microsoft.com/office/drawing/2014/main" id="{820960AC-FA24-806E-3487-F2A30EA408B4}"/>
              </a:ext>
            </a:extLst>
          </p:cNvPr>
          <p:cNvCxnSpPr>
            <a:cxnSpLocks/>
            <a:stCxn id="52" idx="5"/>
            <a:endCxn id="54" idx="1"/>
          </p:cNvCxnSpPr>
          <p:nvPr/>
        </p:nvCxnSpPr>
        <p:spPr>
          <a:xfrm>
            <a:off x="8935178" y="3713321"/>
            <a:ext cx="429332" cy="660036"/>
          </a:xfrm>
          <a:prstGeom prst="straightConnector1">
            <a:avLst/>
          </a:prstGeom>
          <a:ln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线箭头连接符 57">
            <a:extLst>
              <a:ext uri="{FF2B5EF4-FFF2-40B4-BE49-F238E27FC236}">
                <a16:creationId xmlns:a16="http://schemas.microsoft.com/office/drawing/2014/main" id="{1EF876D2-F0F2-602D-8F00-05A3E5D6D9DC}"/>
              </a:ext>
            </a:extLst>
          </p:cNvPr>
          <p:cNvCxnSpPr>
            <a:cxnSpLocks/>
            <a:stCxn id="53" idx="3"/>
            <a:endCxn id="54" idx="7"/>
          </p:cNvCxnSpPr>
          <p:nvPr/>
        </p:nvCxnSpPr>
        <p:spPr>
          <a:xfrm flipH="1">
            <a:off x="9665597" y="3699675"/>
            <a:ext cx="386992" cy="673682"/>
          </a:xfrm>
          <a:prstGeom prst="straightConnector1">
            <a:avLst/>
          </a:prstGeom>
          <a:ln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线箭头连接符 58">
            <a:extLst>
              <a:ext uri="{FF2B5EF4-FFF2-40B4-BE49-F238E27FC236}">
                <a16:creationId xmlns:a16="http://schemas.microsoft.com/office/drawing/2014/main" id="{EE8DC023-06E0-7179-9C82-223D4FFB16DC}"/>
              </a:ext>
            </a:extLst>
          </p:cNvPr>
          <p:cNvCxnSpPr>
            <a:cxnSpLocks/>
            <a:stCxn id="54" idx="3"/>
            <a:endCxn id="55" idx="7"/>
          </p:cNvCxnSpPr>
          <p:nvPr/>
        </p:nvCxnSpPr>
        <p:spPr>
          <a:xfrm flipH="1">
            <a:off x="8935178" y="4668711"/>
            <a:ext cx="429332" cy="629931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线箭头连接符 59">
            <a:extLst>
              <a:ext uri="{FF2B5EF4-FFF2-40B4-BE49-F238E27FC236}">
                <a16:creationId xmlns:a16="http://schemas.microsoft.com/office/drawing/2014/main" id="{1D8FF19F-C49B-BA6A-A873-6E65E22DC038}"/>
              </a:ext>
            </a:extLst>
          </p:cNvPr>
          <p:cNvCxnSpPr>
            <a:cxnSpLocks/>
            <a:stCxn id="54" idx="5"/>
            <a:endCxn id="56" idx="1"/>
          </p:cNvCxnSpPr>
          <p:nvPr/>
        </p:nvCxnSpPr>
        <p:spPr>
          <a:xfrm>
            <a:off x="9665597" y="4668711"/>
            <a:ext cx="372099" cy="629931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文本框 76">
            <a:extLst>
              <a:ext uri="{FF2B5EF4-FFF2-40B4-BE49-F238E27FC236}">
                <a16:creationId xmlns:a16="http://schemas.microsoft.com/office/drawing/2014/main" id="{737D5843-EB1C-DFE3-90D4-4FDEF95A53E5}"/>
              </a:ext>
            </a:extLst>
          </p:cNvPr>
          <p:cNvSpPr txBox="1"/>
          <p:nvPr/>
        </p:nvSpPr>
        <p:spPr>
          <a:xfrm>
            <a:off x="7020785" y="193999"/>
            <a:ext cx="12994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Real</a:t>
            </a:r>
            <a:r>
              <a:rPr kumimoji="1" lang="zh-CN" altLang="en-US" dirty="0"/>
              <a:t> </a:t>
            </a:r>
            <a:r>
              <a:rPr kumimoji="1" lang="en-US" altLang="zh-CN" dirty="0"/>
              <a:t>Graph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75796BD-3680-6E3C-4C60-2C958749CBDB}"/>
              </a:ext>
            </a:extLst>
          </p:cNvPr>
          <p:cNvSpPr txBox="1"/>
          <p:nvPr/>
        </p:nvSpPr>
        <p:spPr>
          <a:xfrm>
            <a:off x="7025122" y="3156820"/>
            <a:ext cx="12994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Skeleton</a:t>
            </a:r>
            <a:r>
              <a:rPr kumimoji="1" lang="zh-CN" altLang="en-US" dirty="0"/>
              <a:t> </a:t>
            </a:r>
            <a:r>
              <a:rPr kumimoji="1" lang="en-US" altLang="zh-CN" dirty="0"/>
              <a:t>+</a:t>
            </a:r>
            <a:r>
              <a:rPr kumimoji="1" lang="zh-CN" altLang="en-US" dirty="0"/>
              <a:t> </a:t>
            </a:r>
            <a:r>
              <a:rPr kumimoji="1" lang="en-US" altLang="zh-CN" dirty="0"/>
              <a:t>Collider</a:t>
            </a:r>
            <a:endParaRPr kumimoji="1"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4E5CC966-EB40-C548-3BCD-1F04F1F3C8D2}"/>
              </a:ext>
            </a:extLst>
          </p:cNvPr>
          <p:cNvSpPr txBox="1"/>
          <p:nvPr/>
        </p:nvSpPr>
        <p:spPr>
          <a:xfrm>
            <a:off x="1025910" y="1726195"/>
            <a:ext cx="644570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/>
              <a:t>For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any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path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X-Z-Y:</a:t>
            </a:r>
          </a:p>
          <a:p>
            <a:pPr marL="457200" indent="-457200">
              <a:buAutoNum type="arabicPeriod"/>
            </a:pPr>
            <a:r>
              <a:rPr kumimoji="1" lang="en-US" altLang="zh-CN" sz="2000" dirty="0"/>
              <a:t>We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discover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that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there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is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no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edge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between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X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and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Y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in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previous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step.</a:t>
            </a:r>
          </a:p>
          <a:p>
            <a:pPr marL="457200" indent="-457200">
              <a:buAutoNum type="arabicPeriod"/>
            </a:pPr>
            <a:r>
              <a:rPr kumimoji="1" lang="en-US" altLang="zh-CN" sz="2000" dirty="0"/>
              <a:t>Z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was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not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in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the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conditioning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set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that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makes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X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and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Y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conditionally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independent</a:t>
            </a:r>
          </a:p>
          <a:p>
            <a:pPr marL="457200" indent="-457200">
              <a:buAutoNum type="arabicPeriod"/>
            </a:pPr>
            <a:endParaRPr kumimoji="1" lang="en-US" altLang="zh-CN" sz="2000" dirty="0"/>
          </a:p>
          <a:p>
            <a:r>
              <a:rPr kumimoji="1" lang="en-US" altLang="zh-CN" sz="2000" dirty="0"/>
              <a:t>Then,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we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have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the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collider: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X</a:t>
            </a:r>
            <a:r>
              <a:rPr kumimoji="1" lang="en-US" altLang="zh-CN" sz="2000" dirty="0">
                <a:sym typeface="Wingdings" pitchFamily="2" charset="2"/>
              </a:rPr>
              <a:t>Z</a:t>
            </a:r>
            <a:r>
              <a:rPr kumimoji="1" lang="zh-CN" altLang="en-US" sz="2000" dirty="0">
                <a:sym typeface="Wingdings" pitchFamily="2" charset="2"/>
              </a:rPr>
              <a:t> </a:t>
            </a:r>
            <a:r>
              <a:rPr kumimoji="1" lang="en-US" altLang="zh-CN" sz="2000" dirty="0">
                <a:sym typeface="Wingdings" pitchFamily="2" charset="2"/>
              </a:rPr>
              <a:t>Y</a:t>
            </a:r>
            <a:endParaRPr kumimoji="1"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47403540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1" y="436469"/>
            <a:ext cx="83103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PC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algorithm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–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step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6" name="直接箭头连接符 9">
            <a:extLst>
              <a:ext uri="{FF2B5EF4-FFF2-40B4-BE49-F238E27FC236}">
                <a16:creationId xmlns:a16="http://schemas.microsoft.com/office/drawing/2014/main" id="{BE6C72BB-7D2B-BD9A-70D2-B244A87BC451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图片 66">
            <a:extLst>
              <a:ext uri="{FF2B5EF4-FFF2-40B4-BE49-F238E27FC236}">
                <a16:creationId xmlns:a16="http://schemas.microsoft.com/office/drawing/2014/main" id="{BF69EAE7-F8D7-BDBE-F8BA-D082DB6FC37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91C3EF53-8A7E-DA57-011E-2C1647EDE49D}"/>
              </a:ext>
            </a:extLst>
          </p:cNvPr>
          <p:cNvSpPr txBox="1"/>
          <p:nvPr/>
        </p:nvSpPr>
        <p:spPr>
          <a:xfrm>
            <a:off x="1025910" y="6313092"/>
            <a:ext cx="72731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" altLang="zh-CN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Brady Neal</a:t>
            </a:r>
            <a:r>
              <a:rPr lang="en-US" altLang="zh-CN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:</a:t>
            </a: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lang="en-US" altLang="zh-CN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Introduction</a:t>
            </a: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lang="en-US" altLang="zh-CN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to</a:t>
            </a: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lang="en-US" altLang="zh-CN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Causal</a:t>
            </a: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lang="en-US" altLang="zh-CN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Inference,</a:t>
            </a: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lang="en" altLang="zh-CN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https://</a:t>
            </a:r>
            <a:r>
              <a:rPr lang="en" altLang="zh-CN" sz="1200" b="0" i="0" dirty="0" err="1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www.bradyneal.com</a:t>
            </a:r>
            <a:r>
              <a:rPr lang="en" altLang="zh-CN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/causal-inference-course</a:t>
            </a: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6496A9CA-97CE-CB6F-2857-403219031B4D}"/>
              </a:ext>
            </a:extLst>
          </p:cNvPr>
          <p:cNvSpPr/>
          <p:nvPr/>
        </p:nvSpPr>
        <p:spPr>
          <a:xfrm>
            <a:off x="8591525" y="337800"/>
            <a:ext cx="420064" cy="43563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A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F68B197C-9BE5-0160-B4D2-7FE9BE5260AE}"/>
              </a:ext>
            </a:extLst>
          </p:cNvPr>
          <p:cNvSpPr/>
          <p:nvPr/>
        </p:nvSpPr>
        <p:spPr>
          <a:xfrm>
            <a:off x="10005966" y="337800"/>
            <a:ext cx="420065" cy="41964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B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0BF68362-4611-8E46-CBDF-2726D1F9F306}"/>
              </a:ext>
            </a:extLst>
          </p:cNvPr>
          <p:cNvSpPr/>
          <p:nvPr/>
        </p:nvSpPr>
        <p:spPr>
          <a:xfrm>
            <a:off x="9317047" y="1308501"/>
            <a:ext cx="425801" cy="41769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C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DCBA929B-4433-6D86-C31C-993688058F99}"/>
              </a:ext>
            </a:extLst>
          </p:cNvPr>
          <p:cNvSpPr/>
          <p:nvPr/>
        </p:nvSpPr>
        <p:spPr>
          <a:xfrm>
            <a:off x="8591525" y="2231161"/>
            <a:ext cx="420064" cy="43561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D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D7094A80-5C1C-568E-AC48-46EC6891B26F}"/>
              </a:ext>
            </a:extLst>
          </p:cNvPr>
          <p:cNvSpPr/>
          <p:nvPr/>
        </p:nvSpPr>
        <p:spPr>
          <a:xfrm>
            <a:off x="9991073" y="2231161"/>
            <a:ext cx="420064" cy="43561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E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cxnSp>
        <p:nvCxnSpPr>
          <p:cNvPr id="16" name="直线箭头连接符 15">
            <a:extLst>
              <a:ext uri="{FF2B5EF4-FFF2-40B4-BE49-F238E27FC236}">
                <a16:creationId xmlns:a16="http://schemas.microsoft.com/office/drawing/2014/main" id="{2C9D4B5D-A06F-9E62-8C18-790815B05505}"/>
              </a:ext>
            </a:extLst>
          </p:cNvPr>
          <p:cNvCxnSpPr>
            <a:cxnSpLocks/>
            <a:stCxn id="10" idx="5"/>
            <a:endCxn id="12" idx="1"/>
          </p:cNvCxnSpPr>
          <p:nvPr/>
        </p:nvCxnSpPr>
        <p:spPr>
          <a:xfrm>
            <a:off x="8950072" y="709635"/>
            <a:ext cx="429332" cy="6600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线箭头连接符 17">
            <a:extLst>
              <a:ext uri="{FF2B5EF4-FFF2-40B4-BE49-F238E27FC236}">
                <a16:creationId xmlns:a16="http://schemas.microsoft.com/office/drawing/2014/main" id="{A5028DF6-CA49-9907-7AF5-2BE473545AEB}"/>
              </a:ext>
            </a:extLst>
          </p:cNvPr>
          <p:cNvCxnSpPr>
            <a:cxnSpLocks/>
            <a:stCxn id="11" idx="3"/>
            <a:endCxn id="12" idx="7"/>
          </p:cNvCxnSpPr>
          <p:nvPr/>
        </p:nvCxnSpPr>
        <p:spPr>
          <a:xfrm flipH="1">
            <a:off x="9680491" y="695989"/>
            <a:ext cx="386992" cy="67368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线箭头连接符 20">
            <a:extLst>
              <a:ext uri="{FF2B5EF4-FFF2-40B4-BE49-F238E27FC236}">
                <a16:creationId xmlns:a16="http://schemas.microsoft.com/office/drawing/2014/main" id="{19C01A14-7916-6EA9-C45E-7286073B7D00}"/>
              </a:ext>
            </a:extLst>
          </p:cNvPr>
          <p:cNvCxnSpPr>
            <a:cxnSpLocks/>
            <a:stCxn id="12" idx="3"/>
            <a:endCxn id="13" idx="7"/>
          </p:cNvCxnSpPr>
          <p:nvPr/>
        </p:nvCxnSpPr>
        <p:spPr>
          <a:xfrm flipH="1">
            <a:off x="8950072" y="1665025"/>
            <a:ext cx="429332" cy="6299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线箭头连接符 23">
            <a:extLst>
              <a:ext uri="{FF2B5EF4-FFF2-40B4-BE49-F238E27FC236}">
                <a16:creationId xmlns:a16="http://schemas.microsoft.com/office/drawing/2014/main" id="{060C9F18-26F4-9727-0BC4-18C769EB2FBA}"/>
              </a:ext>
            </a:extLst>
          </p:cNvPr>
          <p:cNvCxnSpPr>
            <a:cxnSpLocks/>
            <a:stCxn id="12" idx="5"/>
            <a:endCxn id="14" idx="1"/>
          </p:cNvCxnSpPr>
          <p:nvPr/>
        </p:nvCxnSpPr>
        <p:spPr>
          <a:xfrm>
            <a:off x="9680491" y="1665025"/>
            <a:ext cx="372099" cy="6299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椭圆 51">
            <a:extLst>
              <a:ext uri="{FF2B5EF4-FFF2-40B4-BE49-F238E27FC236}">
                <a16:creationId xmlns:a16="http://schemas.microsoft.com/office/drawing/2014/main" id="{7A3D22BB-7938-FF39-3B45-CF493BBA516E}"/>
              </a:ext>
            </a:extLst>
          </p:cNvPr>
          <p:cNvSpPr/>
          <p:nvPr/>
        </p:nvSpPr>
        <p:spPr>
          <a:xfrm>
            <a:off x="4813538" y="3126575"/>
            <a:ext cx="420064" cy="43563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A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53" name="椭圆 52">
            <a:extLst>
              <a:ext uri="{FF2B5EF4-FFF2-40B4-BE49-F238E27FC236}">
                <a16:creationId xmlns:a16="http://schemas.microsoft.com/office/drawing/2014/main" id="{93E5BF91-D84F-40CA-BABB-571CD80260B9}"/>
              </a:ext>
            </a:extLst>
          </p:cNvPr>
          <p:cNvSpPr/>
          <p:nvPr/>
        </p:nvSpPr>
        <p:spPr>
          <a:xfrm>
            <a:off x="6227979" y="3126575"/>
            <a:ext cx="420065" cy="41964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B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54" name="椭圆 53">
            <a:extLst>
              <a:ext uri="{FF2B5EF4-FFF2-40B4-BE49-F238E27FC236}">
                <a16:creationId xmlns:a16="http://schemas.microsoft.com/office/drawing/2014/main" id="{F9140135-9483-381D-860B-BC60473F768B}"/>
              </a:ext>
            </a:extLst>
          </p:cNvPr>
          <p:cNvSpPr/>
          <p:nvPr/>
        </p:nvSpPr>
        <p:spPr>
          <a:xfrm>
            <a:off x="5539060" y="4097276"/>
            <a:ext cx="425801" cy="41769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C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55" name="椭圆 54">
            <a:extLst>
              <a:ext uri="{FF2B5EF4-FFF2-40B4-BE49-F238E27FC236}">
                <a16:creationId xmlns:a16="http://schemas.microsoft.com/office/drawing/2014/main" id="{DC3BED73-B986-DD2B-6501-2A879B56685A}"/>
              </a:ext>
            </a:extLst>
          </p:cNvPr>
          <p:cNvSpPr/>
          <p:nvPr/>
        </p:nvSpPr>
        <p:spPr>
          <a:xfrm>
            <a:off x="4813538" y="5019936"/>
            <a:ext cx="420064" cy="43561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D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56" name="椭圆 55">
            <a:extLst>
              <a:ext uri="{FF2B5EF4-FFF2-40B4-BE49-F238E27FC236}">
                <a16:creationId xmlns:a16="http://schemas.microsoft.com/office/drawing/2014/main" id="{F1594CB6-1B14-DFEA-1AB5-D005A45CC2EB}"/>
              </a:ext>
            </a:extLst>
          </p:cNvPr>
          <p:cNvSpPr/>
          <p:nvPr/>
        </p:nvSpPr>
        <p:spPr>
          <a:xfrm>
            <a:off x="6213086" y="5019936"/>
            <a:ext cx="420064" cy="43561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E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cxnSp>
        <p:nvCxnSpPr>
          <p:cNvPr id="57" name="直线箭头连接符 56">
            <a:extLst>
              <a:ext uri="{FF2B5EF4-FFF2-40B4-BE49-F238E27FC236}">
                <a16:creationId xmlns:a16="http://schemas.microsoft.com/office/drawing/2014/main" id="{820960AC-FA24-806E-3487-F2A30EA408B4}"/>
              </a:ext>
            </a:extLst>
          </p:cNvPr>
          <p:cNvCxnSpPr>
            <a:cxnSpLocks/>
            <a:stCxn id="52" idx="5"/>
            <a:endCxn id="54" idx="1"/>
          </p:cNvCxnSpPr>
          <p:nvPr/>
        </p:nvCxnSpPr>
        <p:spPr>
          <a:xfrm>
            <a:off x="5172085" y="3498410"/>
            <a:ext cx="429332" cy="660036"/>
          </a:xfrm>
          <a:prstGeom prst="straightConnector1">
            <a:avLst/>
          </a:prstGeom>
          <a:ln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线箭头连接符 57">
            <a:extLst>
              <a:ext uri="{FF2B5EF4-FFF2-40B4-BE49-F238E27FC236}">
                <a16:creationId xmlns:a16="http://schemas.microsoft.com/office/drawing/2014/main" id="{1EF876D2-F0F2-602D-8F00-05A3E5D6D9DC}"/>
              </a:ext>
            </a:extLst>
          </p:cNvPr>
          <p:cNvCxnSpPr>
            <a:cxnSpLocks/>
            <a:stCxn id="53" idx="3"/>
            <a:endCxn id="54" idx="7"/>
          </p:cNvCxnSpPr>
          <p:nvPr/>
        </p:nvCxnSpPr>
        <p:spPr>
          <a:xfrm flipH="1">
            <a:off x="5902504" y="3484764"/>
            <a:ext cx="386992" cy="673682"/>
          </a:xfrm>
          <a:prstGeom prst="straightConnector1">
            <a:avLst/>
          </a:prstGeom>
          <a:ln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线箭头连接符 58">
            <a:extLst>
              <a:ext uri="{FF2B5EF4-FFF2-40B4-BE49-F238E27FC236}">
                <a16:creationId xmlns:a16="http://schemas.microsoft.com/office/drawing/2014/main" id="{EE8DC023-06E0-7179-9C82-223D4FFB16DC}"/>
              </a:ext>
            </a:extLst>
          </p:cNvPr>
          <p:cNvCxnSpPr>
            <a:cxnSpLocks/>
            <a:stCxn id="54" idx="3"/>
            <a:endCxn id="55" idx="7"/>
          </p:cNvCxnSpPr>
          <p:nvPr/>
        </p:nvCxnSpPr>
        <p:spPr>
          <a:xfrm flipH="1">
            <a:off x="5172085" y="4453800"/>
            <a:ext cx="429332" cy="629931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线箭头连接符 59">
            <a:extLst>
              <a:ext uri="{FF2B5EF4-FFF2-40B4-BE49-F238E27FC236}">
                <a16:creationId xmlns:a16="http://schemas.microsoft.com/office/drawing/2014/main" id="{1D8FF19F-C49B-BA6A-A873-6E65E22DC038}"/>
              </a:ext>
            </a:extLst>
          </p:cNvPr>
          <p:cNvCxnSpPr>
            <a:cxnSpLocks/>
            <a:stCxn id="54" idx="5"/>
            <a:endCxn id="56" idx="1"/>
          </p:cNvCxnSpPr>
          <p:nvPr/>
        </p:nvCxnSpPr>
        <p:spPr>
          <a:xfrm>
            <a:off x="5902504" y="4453800"/>
            <a:ext cx="372099" cy="629931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文本框 76">
            <a:extLst>
              <a:ext uri="{FF2B5EF4-FFF2-40B4-BE49-F238E27FC236}">
                <a16:creationId xmlns:a16="http://schemas.microsoft.com/office/drawing/2014/main" id="{737D5843-EB1C-DFE3-90D4-4FDEF95A53E5}"/>
              </a:ext>
            </a:extLst>
          </p:cNvPr>
          <p:cNvSpPr txBox="1"/>
          <p:nvPr/>
        </p:nvSpPr>
        <p:spPr>
          <a:xfrm>
            <a:off x="7020785" y="193999"/>
            <a:ext cx="12994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Real</a:t>
            </a:r>
            <a:r>
              <a:rPr kumimoji="1" lang="zh-CN" altLang="en-US" dirty="0"/>
              <a:t> </a:t>
            </a:r>
            <a:r>
              <a:rPr kumimoji="1" lang="en-US" altLang="zh-CN" dirty="0"/>
              <a:t>Graph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75796BD-3680-6E3C-4C60-2C958749CBDB}"/>
              </a:ext>
            </a:extLst>
          </p:cNvPr>
          <p:cNvSpPr txBox="1"/>
          <p:nvPr/>
        </p:nvSpPr>
        <p:spPr>
          <a:xfrm>
            <a:off x="3262029" y="2941909"/>
            <a:ext cx="12994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Skeleton</a:t>
            </a:r>
            <a:r>
              <a:rPr kumimoji="1" lang="zh-CN" altLang="en-US" dirty="0"/>
              <a:t> </a:t>
            </a:r>
            <a:r>
              <a:rPr kumimoji="1" lang="en-US" altLang="zh-CN" dirty="0"/>
              <a:t>+</a:t>
            </a:r>
            <a:r>
              <a:rPr kumimoji="1" lang="zh-CN" altLang="en-US" dirty="0"/>
              <a:t> </a:t>
            </a:r>
            <a:r>
              <a:rPr kumimoji="1" lang="en-US" altLang="zh-CN" dirty="0"/>
              <a:t>Collider</a:t>
            </a:r>
            <a:endParaRPr kumimoji="1"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4E5CC966-EB40-C548-3BCD-1F04F1F3C8D2}"/>
              </a:ext>
            </a:extLst>
          </p:cNvPr>
          <p:cNvSpPr txBox="1"/>
          <p:nvPr/>
        </p:nvSpPr>
        <p:spPr>
          <a:xfrm>
            <a:off x="1025910" y="1726195"/>
            <a:ext cx="64457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/>
              <a:t>Use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the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fact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that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we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have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found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all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colliders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to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orient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edges</a:t>
            </a:r>
            <a:endParaRPr kumimoji="1"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9545515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1" y="436469"/>
            <a:ext cx="83103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PC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algorithm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–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step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6" name="直接箭头连接符 9">
            <a:extLst>
              <a:ext uri="{FF2B5EF4-FFF2-40B4-BE49-F238E27FC236}">
                <a16:creationId xmlns:a16="http://schemas.microsoft.com/office/drawing/2014/main" id="{BE6C72BB-7D2B-BD9A-70D2-B244A87BC451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图片 66">
            <a:extLst>
              <a:ext uri="{FF2B5EF4-FFF2-40B4-BE49-F238E27FC236}">
                <a16:creationId xmlns:a16="http://schemas.microsoft.com/office/drawing/2014/main" id="{BF69EAE7-F8D7-BDBE-F8BA-D082DB6FC37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91C3EF53-8A7E-DA57-011E-2C1647EDE49D}"/>
              </a:ext>
            </a:extLst>
          </p:cNvPr>
          <p:cNvSpPr txBox="1"/>
          <p:nvPr/>
        </p:nvSpPr>
        <p:spPr>
          <a:xfrm>
            <a:off x="1025910" y="6313092"/>
            <a:ext cx="72731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" altLang="zh-CN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Brady Neal</a:t>
            </a:r>
            <a:r>
              <a:rPr lang="en-US" altLang="zh-CN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:</a:t>
            </a: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lang="en-US" altLang="zh-CN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Introduction</a:t>
            </a: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lang="en-US" altLang="zh-CN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to</a:t>
            </a: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lang="en-US" altLang="zh-CN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Causal</a:t>
            </a: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lang="en-US" altLang="zh-CN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Inference,</a:t>
            </a: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lang="en" altLang="zh-CN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https://</a:t>
            </a:r>
            <a:r>
              <a:rPr lang="en" altLang="zh-CN" sz="1200" b="0" i="0" dirty="0" err="1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www.bradyneal.com</a:t>
            </a:r>
            <a:r>
              <a:rPr lang="en" altLang="zh-CN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/causal-inference-course</a:t>
            </a: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6496A9CA-97CE-CB6F-2857-403219031B4D}"/>
              </a:ext>
            </a:extLst>
          </p:cNvPr>
          <p:cNvSpPr/>
          <p:nvPr/>
        </p:nvSpPr>
        <p:spPr>
          <a:xfrm>
            <a:off x="8591525" y="337800"/>
            <a:ext cx="420064" cy="43563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A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F68B197C-9BE5-0160-B4D2-7FE9BE5260AE}"/>
              </a:ext>
            </a:extLst>
          </p:cNvPr>
          <p:cNvSpPr/>
          <p:nvPr/>
        </p:nvSpPr>
        <p:spPr>
          <a:xfrm>
            <a:off x="10005966" y="337800"/>
            <a:ext cx="420065" cy="41964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B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0BF68362-4611-8E46-CBDF-2726D1F9F306}"/>
              </a:ext>
            </a:extLst>
          </p:cNvPr>
          <p:cNvSpPr/>
          <p:nvPr/>
        </p:nvSpPr>
        <p:spPr>
          <a:xfrm>
            <a:off x="9317047" y="1308501"/>
            <a:ext cx="425801" cy="41769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C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DCBA929B-4433-6D86-C31C-993688058F99}"/>
              </a:ext>
            </a:extLst>
          </p:cNvPr>
          <p:cNvSpPr/>
          <p:nvPr/>
        </p:nvSpPr>
        <p:spPr>
          <a:xfrm>
            <a:off x="8591525" y="2231161"/>
            <a:ext cx="420064" cy="43561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D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D7094A80-5C1C-568E-AC48-46EC6891B26F}"/>
              </a:ext>
            </a:extLst>
          </p:cNvPr>
          <p:cNvSpPr/>
          <p:nvPr/>
        </p:nvSpPr>
        <p:spPr>
          <a:xfrm>
            <a:off x="9991073" y="2231161"/>
            <a:ext cx="420064" cy="43561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E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cxnSp>
        <p:nvCxnSpPr>
          <p:cNvPr id="16" name="直线箭头连接符 15">
            <a:extLst>
              <a:ext uri="{FF2B5EF4-FFF2-40B4-BE49-F238E27FC236}">
                <a16:creationId xmlns:a16="http://schemas.microsoft.com/office/drawing/2014/main" id="{2C9D4B5D-A06F-9E62-8C18-790815B05505}"/>
              </a:ext>
            </a:extLst>
          </p:cNvPr>
          <p:cNvCxnSpPr>
            <a:cxnSpLocks/>
            <a:stCxn id="10" idx="5"/>
            <a:endCxn id="12" idx="1"/>
          </p:cNvCxnSpPr>
          <p:nvPr/>
        </p:nvCxnSpPr>
        <p:spPr>
          <a:xfrm>
            <a:off x="8950072" y="709635"/>
            <a:ext cx="429332" cy="6600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线箭头连接符 17">
            <a:extLst>
              <a:ext uri="{FF2B5EF4-FFF2-40B4-BE49-F238E27FC236}">
                <a16:creationId xmlns:a16="http://schemas.microsoft.com/office/drawing/2014/main" id="{A5028DF6-CA49-9907-7AF5-2BE473545AEB}"/>
              </a:ext>
            </a:extLst>
          </p:cNvPr>
          <p:cNvCxnSpPr>
            <a:cxnSpLocks/>
            <a:stCxn id="11" idx="3"/>
            <a:endCxn id="12" idx="7"/>
          </p:cNvCxnSpPr>
          <p:nvPr/>
        </p:nvCxnSpPr>
        <p:spPr>
          <a:xfrm flipH="1">
            <a:off x="9680491" y="695989"/>
            <a:ext cx="386992" cy="67368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线箭头连接符 20">
            <a:extLst>
              <a:ext uri="{FF2B5EF4-FFF2-40B4-BE49-F238E27FC236}">
                <a16:creationId xmlns:a16="http://schemas.microsoft.com/office/drawing/2014/main" id="{19C01A14-7916-6EA9-C45E-7286073B7D00}"/>
              </a:ext>
            </a:extLst>
          </p:cNvPr>
          <p:cNvCxnSpPr>
            <a:cxnSpLocks/>
            <a:stCxn id="12" idx="3"/>
            <a:endCxn id="13" idx="7"/>
          </p:cNvCxnSpPr>
          <p:nvPr/>
        </p:nvCxnSpPr>
        <p:spPr>
          <a:xfrm flipH="1">
            <a:off x="8950072" y="1665025"/>
            <a:ext cx="429332" cy="6299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线箭头连接符 23">
            <a:extLst>
              <a:ext uri="{FF2B5EF4-FFF2-40B4-BE49-F238E27FC236}">
                <a16:creationId xmlns:a16="http://schemas.microsoft.com/office/drawing/2014/main" id="{060C9F18-26F4-9727-0BC4-18C769EB2FBA}"/>
              </a:ext>
            </a:extLst>
          </p:cNvPr>
          <p:cNvCxnSpPr>
            <a:cxnSpLocks/>
            <a:stCxn id="12" idx="5"/>
            <a:endCxn id="14" idx="1"/>
          </p:cNvCxnSpPr>
          <p:nvPr/>
        </p:nvCxnSpPr>
        <p:spPr>
          <a:xfrm>
            <a:off x="9680491" y="1665025"/>
            <a:ext cx="372099" cy="6299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椭圆 51">
            <a:extLst>
              <a:ext uri="{FF2B5EF4-FFF2-40B4-BE49-F238E27FC236}">
                <a16:creationId xmlns:a16="http://schemas.microsoft.com/office/drawing/2014/main" id="{7A3D22BB-7938-FF39-3B45-CF493BBA516E}"/>
              </a:ext>
            </a:extLst>
          </p:cNvPr>
          <p:cNvSpPr/>
          <p:nvPr/>
        </p:nvSpPr>
        <p:spPr>
          <a:xfrm>
            <a:off x="4813538" y="3126575"/>
            <a:ext cx="420064" cy="43563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A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53" name="椭圆 52">
            <a:extLst>
              <a:ext uri="{FF2B5EF4-FFF2-40B4-BE49-F238E27FC236}">
                <a16:creationId xmlns:a16="http://schemas.microsoft.com/office/drawing/2014/main" id="{93E5BF91-D84F-40CA-BABB-571CD80260B9}"/>
              </a:ext>
            </a:extLst>
          </p:cNvPr>
          <p:cNvSpPr/>
          <p:nvPr/>
        </p:nvSpPr>
        <p:spPr>
          <a:xfrm>
            <a:off x="6227979" y="3126575"/>
            <a:ext cx="420065" cy="41964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B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54" name="椭圆 53">
            <a:extLst>
              <a:ext uri="{FF2B5EF4-FFF2-40B4-BE49-F238E27FC236}">
                <a16:creationId xmlns:a16="http://schemas.microsoft.com/office/drawing/2014/main" id="{F9140135-9483-381D-860B-BC60473F768B}"/>
              </a:ext>
            </a:extLst>
          </p:cNvPr>
          <p:cNvSpPr/>
          <p:nvPr/>
        </p:nvSpPr>
        <p:spPr>
          <a:xfrm>
            <a:off x="5539060" y="4097276"/>
            <a:ext cx="425801" cy="41769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C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55" name="椭圆 54">
            <a:extLst>
              <a:ext uri="{FF2B5EF4-FFF2-40B4-BE49-F238E27FC236}">
                <a16:creationId xmlns:a16="http://schemas.microsoft.com/office/drawing/2014/main" id="{DC3BED73-B986-DD2B-6501-2A879B56685A}"/>
              </a:ext>
            </a:extLst>
          </p:cNvPr>
          <p:cNvSpPr/>
          <p:nvPr/>
        </p:nvSpPr>
        <p:spPr>
          <a:xfrm>
            <a:off x="4813538" y="5019936"/>
            <a:ext cx="420064" cy="43561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D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56" name="椭圆 55">
            <a:extLst>
              <a:ext uri="{FF2B5EF4-FFF2-40B4-BE49-F238E27FC236}">
                <a16:creationId xmlns:a16="http://schemas.microsoft.com/office/drawing/2014/main" id="{F1594CB6-1B14-DFEA-1AB5-D005A45CC2EB}"/>
              </a:ext>
            </a:extLst>
          </p:cNvPr>
          <p:cNvSpPr/>
          <p:nvPr/>
        </p:nvSpPr>
        <p:spPr>
          <a:xfrm>
            <a:off x="6213086" y="5019936"/>
            <a:ext cx="420064" cy="43561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E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cxnSp>
        <p:nvCxnSpPr>
          <p:cNvPr id="57" name="直线箭头连接符 56">
            <a:extLst>
              <a:ext uri="{FF2B5EF4-FFF2-40B4-BE49-F238E27FC236}">
                <a16:creationId xmlns:a16="http://schemas.microsoft.com/office/drawing/2014/main" id="{820960AC-FA24-806E-3487-F2A30EA408B4}"/>
              </a:ext>
            </a:extLst>
          </p:cNvPr>
          <p:cNvCxnSpPr>
            <a:cxnSpLocks/>
            <a:stCxn id="52" idx="5"/>
            <a:endCxn id="54" idx="1"/>
          </p:cNvCxnSpPr>
          <p:nvPr/>
        </p:nvCxnSpPr>
        <p:spPr>
          <a:xfrm>
            <a:off x="5172085" y="3498410"/>
            <a:ext cx="429332" cy="660036"/>
          </a:xfrm>
          <a:prstGeom prst="straightConnector1">
            <a:avLst/>
          </a:prstGeom>
          <a:ln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线箭头连接符 57">
            <a:extLst>
              <a:ext uri="{FF2B5EF4-FFF2-40B4-BE49-F238E27FC236}">
                <a16:creationId xmlns:a16="http://schemas.microsoft.com/office/drawing/2014/main" id="{1EF876D2-F0F2-602D-8F00-05A3E5D6D9DC}"/>
              </a:ext>
            </a:extLst>
          </p:cNvPr>
          <p:cNvCxnSpPr>
            <a:cxnSpLocks/>
            <a:stCxn id="53" idx="3"/>
            <a:endCxn id="54" idx="7"/>
          </p:cNvCxnSpPr>
          <p:nvPr/>
        </p:nvCxnSpPr>
        <p:spPr>
          <a:xfrm flipH="1">
            <a:off x="5902504" y="3484764"/>
            <a:ext cx="386992" cy="673682"/>
          </a:xfrm>
          <a:prstGeom prst="straightConnector1">
            <a:avLst/>
          </a:prstGeom>
          <a:ln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线箭头连接符 58">
            <a:extLst>
              <a:ext uri="{FF2B5EF4-FFF2-40B4-BE49-F238E27FC236}">
                <a16:creationId xmlns:a16="http://schemas.microsoft.com/office/drawing/2014/main" id="{EE8DC023-06E0-7179-9C82-223D4FFB16DC}"/>
              </a:ext>
            </a:extLst>
          </p:cNvPr>
          <p:cNvCxnSpPr>
            <a:cxnSpLocks/>
            <a:stCxn id="54" idx="3"/>
            <a:endCxn id="55" idx="7"/>
          </p:cNvCxnSpPr>
          <p:nvPr/>
        </p:nvCxnSpPr>
        <p:spPr>
          <a:xfrm flipH="1">
            <a:off x="5172085" y="4453800"/>
            <a:ext cx="429332" cy="629931"/>
          </a:xfrm>
          <a:prstGeom prst="straightConnector1">
            <a:avLst/>
          </a:prstGeom>
          <a:ln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线箭头连接符 59">
            <a:extLst>
              <a:ext uri="{FF2B5EF4-FFF2-40B4-BE49-F238E27FC236}">
                <a16:creationId xmlns:a16="http://schemas.microsoft.com/office/drawing/2014/main" id="{1D8FF19F-C49B-BA6A-A873-6E65E22DC038}"/>
              </a:ext>
            </a:extLst>
          </p:cNvPr>
          <p:cNvCxnSpPr>
            <a:cxnSpLocks/>
            <a:stCxn id="54" idx="5"/>
            <a:endCxn id="56" idx="1"/>
          </p:cNvCxnSpPr>
          <p:nvPr/>
        </p:nvCxnSpPr>
        <p:spPr>
          <a:xfrm>
            <a:off x="5902504" y="4453800"/>
            <a:ext cx="372099" cy="629931"/>
          </a:xfrm>
          <a:prstGeom prst="straightConnector1">
            <a:avLst/>
          </a:prstGeom>
          <a:ln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文本框 76">
            <a:extLst>
              <a:ext uri="{FF2B5EF4-FFF2-40B4-BE49-F238E27FC236}">
                <a16:creationId xmlns:a16="http://schemas.microsoft.com/office/drawing/2014/main" id="{737D5843-EB1C-DFE3-90D4-4FDEF95A53E5}"/>
              </a:ext>
            </a:extLst>
          </p:cNvPr>
          <p:cNvSpPr txBox="1"/>
          <p:nvPr/>
        </p:nvSpPr>
        <p:spPr>
          <a:xfrm>
            <a:off x="7020785" y="193999"/>
            <a:ext cx="12994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Real</a:t>
            </a:r>
            <a:r>
              <a:rPr kumimoji="1" lang="zh-CN" altLang="en-US" dirty="0"/>
              <a:t> </a:t>
            </a:r>
            <a:r>
              <a:rPr kumimoji="1" lang="en-US" altLang="zh-CN" dirty="0"/>
              <a:t>Graph</a:t>
            </a:r>
            <a:endParaRPr kumimoji="1"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4E5CC966-EB40-C548-3BCD-1F04F1F3C8D2}"/>
              </a:ext>
            </a:extLst>
          </p:cNvPr>
          <p:cNvSpPr txBox="1"/>
          <p:nvPr/>
        </p:nvSpPr>
        <p:spPr>
          <a:xfrm>
            <a:off x="814040" y="1726195"/>
            <a:ext cx="699992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/>
              <a:t>Use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the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fact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that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we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have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found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all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colliders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to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orient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edges:</a:t>
            </a:r>
          </a:p>
          <a:p>
            <a:r>
              <a:rPr kumimoji="1" lang="en-US" altLang="zh-CN" sz="2000" dirty="0"/>
              <a:t>Any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edge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Z-Y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part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of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a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partially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directed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path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of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the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form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X</a:t>
            </a:r>
            <a:r>
              <a:rPr kumimoji="1" lang="en-US" altLang="zh-CN" sz="2000" dirty="0">
                <a:sym typeface="Wingdings" pitchFamily="2" charset="2"/>
              </a:rPr>
              <a:t>Z-Y,</a:t>
            </a:r>
            <a:r>
              <a:rPr kumimoji="1" lang="zh-CN" altLang="en-US" sz="2000" dirty="0">
                <a:sym typeface="Wingdings" pitchFamily="2" charset="2"/>
              </a:rPr>
              <a:t> </a:t>
            </a:r>
            <a:r>
              <a:rPr kumimoji="1" lang="en-US" altLang="zh-CN" sz="2000" dirty="0">
                <a:sym typeface="Wingdings" pitchFamily="2" charset="2"/>
              </a:rPr>
              <a:t>where</a:t>
            </a:r>
            <a:r>
              <a:rPr kumimoji="1" lang="zh-CN" altLang="en-US" sz="2000" dirty="0">
                <a:sym typeface="Wingdings" pitchFamily="2" charset="2"/>
              </a:rPr>
              <a:t> </a:t>
            </a:r>
            <a:r>
              <a:rPr kumimoji="1" lang="en-US" altLang="zh-CN" sz="2000" dirty="0">
                <a:sym typeface="Wingdings" pitchFamily="2" charset="2"/>
              </a:rPr>
              <a:t>there</a:t>
            </a:r>
            <a:r>
              <a:rPr kumimoji="1" lang="zh-CN" altLang="en-US" sz="2000" dirty="0">
                <a:sym typeface="Wingdings" pitchFamily="2" charset="2"/>
              </a:rPr>
              <a:t> </a:t>
            </a:r>
            <a:r>
              <a:rPr kumimoji="1" lang="en-US" altLang="zh-CN" sz="2000" dirty="0">
                <a:sym typeface="Wingdings" pitchFamily="2" charset="2"/>
              </a:rPr>
              <a:t>is</a:t>
            </a:r>
            <a:r>
              <a:rPr kumimoji="1" lang="zh-CN" altLang="en-US" sz="2000" dirty="0">
                <a:sym typeface="Wingdings" pitchFamily="2" charset="2"/>
              </a:rPr>
              <a:t> </a:t>
            </a:r>
            <a:r>
              <a:rPr kumimoji="1" lang="en-US" altLang="zh-CN" sz="2000" dirty="0">
                <a:sym typeface="Wingdings" pitchFamily="2" charset="2"/>
              </a:rPr>
              <a:t>no</a:t>
            </a:r>
            <a:r>
              <a:rPr kumimoji="1" lang="zh-CN" altLang="en-US" sz="2000" dirty="0">
                <a:sym typeface="Wingdings" pitchFamily="2" charset="2"/>
              </a:rPr>
              <a:t> </a:t>
            </a:r>
            <a:r>
              <a:rPr kumimoji="1" lang="en-US" altLang="zh-CN" sz="2000" dirty="0">
                <a:sym typeface="Wingdings" pitchFamily="2" charset="2"/>
              </a:rPr>
              <a:t>edge</a:t>
            </a:r>
            <a:r>
              <a:rPr kumimoji="1" lang="zh-CN" altLang="en-US" sz="2000" dirty="0">
                <a:sym typeface="Wingdings" pitchFamily="2" charset="2"/>
              </a:rPr>
              <a:t> </a:t>
            </a:r>
            <a:r>
              <a:rPr kumimoji="1" lang="en-US" altLang="zh-CN" sz="2000" dirty="0">
                <a:sym typeface="Wingdings" pitchFamily="2" charset="2"/>
              </a:rPr>
              <a:t>connecting</a:t>
            </a:r>
            <a:r>
              <a:rPr kumimoji="1" lang="zh-CN" altLang="en-US" sz="2000" dirty="0">
                <a:sym typeface="Wingdings" pitchFamily="2" charset="2"/>
              </a:rPr>
              <a:t> </a:t>
            </a:r>
            <a:r>
              <a:rPr kumimoji="1" lang="en-US" altLang="zh-CN" sz="2000" dirty="0">
                <a:sym typeface="Wingdings" pitchFamily="2" charset="2"/>
              </a:rPr>
              <a:t>X</a:t>
            </a:r>
            <a:r>
              <a:rPr kumimoji="1" lang="zh-CN" altLang="en-US" sz="2000" dirty="0">
                <a:sym typeface="Wingdings" pitchFamily="2" charset="2"/>
              </a:rPr>
              <a:t> </a:t>
            </a:r>
            <a:r>
              <a:rPr kumimoji="1" lang="en-US" altLang="zh-CN" sz="2000" dirty="0">
                <a:sym typeface="Wingdings" pitchFamily="2" charset="2"/>
              </a:rPr>
              <a:t>and</a:t>
            </a:r>
            <a:r>
              <a:rPr kumimoji="1" lang="zh-CN" altLang="en-US" sz="2000" dirty="0">
                <a:sym typeface="Wingdings" pitchFamily="2" charset="2"/>
              </a:rPr>
              <a:t> </a:t>
            </a:r>
            <a:r>
              <a:rPr kumimoji="1" lang="en-US" altLang="zh-CN" sz="2000" dirty="0">
                <a:sym typeface="Wingdings" pitchFamily="2" charset="2"/>
              </a:rPr>
              <a:t>Y</a:t>
            </a:r>
            <a:r>
              <a:rPr kumimoji="1" lang="zh-CN" altLang="en-US" sz="2000" dirty="0">
                <a:sym typeface="Wingdings" pitchFamily="2" charset="2"/>
              </a:rPr>
              <a:t> </a:t>
            </a:r>
            <a:r>
              <a:rPr kumimoji="1" lang="en-US" altLang="zh-CN" sz="2000" dirty="0">
                <a:sym typeface="Wingdings" pitchFamily="2" charset="2"/>
              </a:rPr>
              <a:t>can</a:t>
            </a:r>
            <a:r>
              <a:rPr kumimoji="1" lang="zh-CN" altLang="en-US" sz="2000" dirty="0">
                <a:sym typeface="Wingdings" pitchFamily="2" charset="2"/>
              </a:rPr>
              <a:t> </a:t>
            </a:r>
            <a:r>
              <a:rPr kumimoji="1" lang="en-US" altLang="zh-CN" sz="2000" dirty="0">
                <a:sym typeface="Wingdings" pitchFamily="2" charset="2"/>
              </a:rPr>
              <a:t>be</a:t>
            </a:r>
            <a:r>
              <a:rPr kumimoji="1" lang="zh-CN" altLang="en-US" sz="2000" dirty="0">
                <a:sym typeface="Wingdings" pitchFamily="2" charset="2"/>
              </a:rPr>
              <a:t> </a:t>
            </a:r>
            <a:r>
              <a:rPr kumimoji="1" lang="en-US" altLang="zh-CN" sz="2000" dirty="0">
                <a:sym typeface="Wingdings" pitchFamily="2" charset="2"/>
              </a:rPr>
              <a:t>oriented</a:t>
            </a:r>
            <a:r>
              <a:rPr kumimoji="1" lang="zh-CN" altLang="en-US" sz="2000" dirty="0">
                <a:sym typeface="Wingdings" pitchFamily="2" charset="2"/>
              </a:rPr>
              <a:t> </a:t>
            </a:r>
            <a:r>
              <a:rPr kumimoji="1" lang="en-US" altLang="zh-CN" sz="2000" dirty="0">
                <a:sym typeface="Wingdings" pitchFamily="2" charset="2"/>
              </a:rPr>
              <a:t>as</a:t>
            </a:r>
            <a:r>
              <a:rPr kumimoji="1" lang="zh-CN" altLang="en-US" sz="2000" dirty="0">
                <a:sym typeface="Wingdings" pitchFamily="2" charset="2"/>
              </a:rPr>
              <a:t> </a:t>
            </a:r>
            <a:r>
              <a:rPr kumimoji="1" lang="en-US" altLang="zh-CN" sz="2000" dirty="0">
                <a:sym typeface="Wingdings" pitchFamily="2" charset="2"/>
              </a:rPr>
              <a:t>ZY</a:t>
            </a:r>
            <a:r>
              <a:rPr kumimoji="1" lang="zh-CN" altLang="en-US" sz="2000" dirty="0">
                <a:sym typeface="Wingdings" pitchFamily="2" charset="2"/>
              </a:rPr>
              <a:t> </a:t>
            </a:r>
            <a:r>
              <a:rPr kumimoji="1" lang="en-US" altLang="zh-CN" sz="2000" dirty="0">
                <a:sym typeface="Wingdings" pitchFamily="2" charset="2"/>
              </a:rPr>
              <a:t>or</a:t>
            </a:r>
            <a:r>
              <a:rPr kumimoji="1" lang="zh-CN" altLang="en-US" sz="2000" dirty="0">
                <a:sym typeface="Wingdings" pitchFamily="2" charset="2"/>
              </a:rPr>
              <a:t> </a:t>
            </a:r>
            <a:r>
              <a:rPr kumimoji="1" lang="en-US" altLang="zh-CN" sz="2000" dirty="0">
                <a:sym typeface="Wingdings" pitchFamily="2" charset="2"/>
              </a:rPr>
              <a:t>YZ</a:t>
            </a:r>
            <a:r>
              <a:rPr kumimoji="1" lang="zh-CN" altLang="en-US" sz="2000" dirty="0">
                <a:sym typeface="Wingdings" pitchFamily="2" charset="2"/>
              </a:rPr>
              <a:t> </a:t>
            </a:r>
            <a:r>
              <a:rPr kumimoji="1" lang="en-US" altLang="zh-CN" sz="2000" dirty="0">
                <a:sym typeface="Wingdings" pitchFamily="2" charset="2"/>
              </a:rPr>
              <a:t>according</a:t>
            </a:r>
            <a:r>
              <a:rPr kumimoji="1" lang="zh-CN" altLang="en-US" sz="2000" dirty="0">
                <a:sym typeface="Wingdings" pitchFamily="2" charset="2"/>
              </a:rPr>
              <a:t> </a:t>
            </a:r>
            <a:r>
              <a:rPr kumimoji="1" lang="en-US" altLang="zh-CN" sz="2000" dirty="0">
                <a:sym typeface="Wingdings" pitchFamily="2" charset="2"/>
              </a:rPr>
              <a:t>to</a:t>
            </a:r>
            <a:r>
              <a:rPr kumimoji="1" lang="zh-CN" altLang="en-US" sz="2000" dirty="0">
                <a:sym typeface="Wingdings" pitchFamily="2" charset="2"/>
              </a:rPr>
              <a:t> </a:t>
            </a:r>
            <a:r>
              <a:rPr kumimoji="1" lang="en-US" altLang="zh-CN" sz="2000" dirty="0">
                <a:sym typeface="Wingdings" pitchFamily="2" charset="2"/>
              </a:rPr>
              <a:t>if</a:t>
            </a:r>
            <a:r>
              <a:rPr kumimoji="1" lang="zh-CN" altLang="en-US" sz="2000" dirty="0">
                <a:sym typeface="Wingdings" pitchFamily="2" charset="2"/>
              </a:rPr>
              <a:t> </a:t>
            </a:r>
            <a:r>
              <a:rPr kumimoji="1" lang="en-US" altLang="zh-CN" sz="2000" dirty="0">
                <a:sym typeface="Wingdings" pitchFamily="2" charset="2"/>
              </a:rPr>
              <a:t>V-structure</a:t>
            </a:r>
            <a:r>
              <a:rPr kumimoji="1" lang="zh-CN" altLang="en-US" sz="2000" dirty="0">
                <a:sym typeface="Wingdings" pitchFamily="2" charset="2"/>
              </a:rPr>
              <a:t> </a:t>
            </a:r>
            <a:r>
              <a:rPr kumimoji="1" lang="en-US" altLang="zh-CN" sz="2000" dirty="0">
                <a:sym typeface="Wingdings" pitchFamily="2" charset="2"/>
              </a:rPr>
              <a:t>can</a:t>
            </a:r>
            <a:r>
              <a:rPr kumimoji="1" lang="zh-CN" altLang="en-US" sz="2000" dirty="0">
                <a:sym typeface="Wingdings" pitchFamily="2" charset="2"/>
              </a:rPr>
              <a:t> </a:t>
            </a:r>
            <a:r>
              <a:rPr kumimoji="1" lang="en-US" altLang="zh-CN" sz="2000" dirty="0">
                <a:sym typeface="Wingdings" pitchFamily="2" charset="2"/>
              </a:rPr>
              <a:t>be</a:t>
            </a:r>
            <a:r>
              <a:rPr kumimoji="1" lang="zh-CN" altLang="en-US" sz="2000" dirty="0">
                <a:sym typeface="Wingdings" pitchFamily="2" charset="2"/>
              </a:rPr>
              <a:t> </a:t>
            </a:r>
            <a:r>
              <a:rPr kumimoji="1" lang="en-US" altLang="zh-CN" sz="2000" dirty="0">
                <a:sym typeface="Wingdings" pitchFamily="2" charset="2"/>
              </a:rPr>
              <a:t>avoided</a:t>
            </a:r>
            <a:endParaRPr kumimoji="1"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40455175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11166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Bayesian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Network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 err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v.s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Causal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Graph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>
            <a:extLst>
              <a:ext uri="{FF2B5EF4-FFF2-40B4-BE49-F238E27FC236}">
                <a16:creationId xmlns:a16="http://schemas.microsoft.com/office/drawing/2014/main" id="{A775D885-E4B6-3B7F-CC94-95DEA4AA1B68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26" name="Picture 2" descr="Bayesian Networks: Lessons Learned from the Past! | DataMiningApps">
            <a:extLst>
              <a:ext uri="{FF2B5EF4-FFF2-40B4-BE49-F238E27FC236}">
                <a16:creationId xmlns:a16="http://schemas.microsoft.com/office/drawing/2014/main" id="{617302BD-75A0-EE5F-A7E4-BC6B3D65BA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619" y="1935018"/>
            <a:ext cx="5851803" cy="3606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椭圆 1">
            <a:extLst>
              <a:ext uri="{FF2B5EF4-FFF2-40B4-BE49-F238E27FC236}">
                <a16:creationId xmlns:a16="http://schemas.microsoft.com/office/drawing/2014/main" id="{3FA56E14-8214-4078-DBF0-F84459A09222}"/>
              </a:ext>
            </a:extLst>
          </p:cNvPr>
          <p:cNvSpPr/>
          <p:nvPr/>
        </p:nvSpPr>
        <p:spPr>
          <a:xfrm>
            <a:off x="8278717" y="2177422"/>
            <a:ext cx="566928" cy="5669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A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62A7A479-D93D-C53A-2704-8C70FA0406D6}"/>
              </a:ext>
            </a:extLst>
          </p:cNvPr>
          <p:cNvSpPr/>
          <p:nvPr/>
        </p:nvSpPr>
        <p:spPr>
          <a:xfrm>
            <a:off x="10127694" y="2177422"/>
            <a:ext cx="566928" cy="5669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B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7A0958B2-4444-E5C5-7447-B782C9CEDC12}"/>
              </a:ext>
            </a:extLst>
          </p:cNvPr>
          <p:cNvSpPr/>
          <p:nvPr/>
        </p:nvSpPr>
        <p:spPr>
          <a:xfrm>
            <a:off x="9254077" y="3345975"/>
            <a:ext cx="566928" cy="5669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C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8B4DD175-B225-C3D4-571B-2F43CC67E0A3}"/>
              </a:ext>
            </a:extLst>
          </p:cNvPr>
          <p:cNvSpPr/>
          <p:nvPr/>
        </p:nvSpPr>
        <p:spPr>
          <a:xfrm>
            <a:off x="9254077" y="4690908"/>
            <a:ext cx="566928" cy="5669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D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6C4038FC-8D68-7916-4AA8-B28B47A39714}"/>
              </a:ext>
            </a:extLst>
          </p:cNvPr>
          <p:cNvSpPr/>
          <p:nvPr/>
        </p:nvSpPr>
        <p:spPr>
          <a:xfrm>
            <a:off x="7794593" y="3912903"/>
            <a:ext cx="566928" cy="5669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E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cxnSp>
        <p:nvCxnSpPr>
          <p:cNvPr id="14" name="直线箭头连接符 13">
            <a:extLst>
              <a:ext uri="{FF2B5EF4-FFF2-40B4-BE49-F238E27FC236}">
                <a16:creationId xmlns:a16="http://schemas.microsoft.com/office/drawing/2014/main" id="{0DA6CBC3-FAFF-50E5-EE75-31BF15E2F01F}"/>
              </a:ext>
            </a:extLst>
          </p:cNvPr>
          <p:cNvCxnSpPr>
            <a:cxnSpLocks/>
            <a:stCxn id="2" idx="6"/>
            <a:endCxn id="9" idx="2"/>
          </p:cNvCxnSpPr>
          <p:nvPr/>
        </p:nvCxnSpPr>
        <p:spPr>
          <a:xfrm>
            <a:off x="8845645" y="2460886"/>
            <a:ext cx="128204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线箭头连接符 14">
            <a:extLst>
              <a:ext uri="{FF2B5EF4-FFF2-40B4-BE49-F238E27FC236}">
                <a16:creationId xmlns:a16="http://schemas.microsoft.com/office/drawing/2014/main" id="{BA822CC1-C234-44B7-6B46-2CE098167051}"/>
              </a:ext>
            </a:extLst>
          </p:cNvPr>
          <p:cNvCxnSpPr>
            <a:cxnSpLocks/>
            <a:stCxn id="2" idx="5"/>
            <a:endCxn id="11" idx="1"/>
          </p:cNvCxnSpPr>
          <p:nvPr/>
        </p:nvCxnSpPr>
        <p:spPr>
          <a:xfrm>
            <a:off x="8762620" y="2661325"/>
            <a:ext cx="574482" cy="7676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线箭头连接符 15">
            <a:extLst>
              <a:ext uri="{FF2B5EF4-FFF2-40B4-BE49-F238E27FC236}">
                <a16:creationId xmlns:a16="http://schemas.microsoft.com/office/drawing/2014/main" id="{1A5EDFCF-299D-4B97-5714-85A45AE66A62}"/>
              </a:ext>
            </a:extLst>
          </p:cNvPr>
          <p:cNvCxnSpPr>
            <a:cxnSpLocks/>
            <a:stCxn id="9" idx="4"/>
            <a:endCxn id="11" idx="7"/>
          </p:cNvCxnSpPr>
          <p:nvPr/>
        </p:nvCxnSpPr>
        <p:spPr>
          <a:xfrm flipH="1">
            <a:off x="9737980" y="2744350"/>
            <a:ext cx="673178" cy="6846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线箭头连接符 16">
            <a:extLst>
              <a:ext uri="{FF2B5EF4-FFF2-40B4-BE49-F238E27FC236}">
                <a16:creationId xmlns:a16="http://schemas.microsoft.com/office/drawing/2014/main" id="{6D2A8CF6-B81A-2211-56C6-8C12F5444997}"/>
              </a:ext>
            </a:extLst>
          </p:cNvPr>
          <p:cNvCxnSpPr>
            <a:cxnSpLocks/>
            <a:stCxn id="13" idx="5"/>
            <a:endCxn id="12" idx="2"/>
          </p:cNvCxnSpPr>
          <p:nvPr/>
        </p:nvCxnSpPr>
        <p:spPr>
          <a:xfrm>
            <a:off x="8278496" y="4396806"/>
            <a:ext cx="975581" cy="5775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线箭头连接符 17">
            <a:extLst>
              <a:ext uri="{FF2B5EF4-FFF2-40B4-BE49-F238E27FC236}">
                <a16:creationId xmlns:a16="http://schemas.microsoft.com/office/drawing/2014/main" id="{8D5FE459-59E6-FCDE-F8D6-6CEE8F17D3F5}"/>
              </a:ext>
            </a:extLst>
          </p:cNvPr>
          <p:cNvCxnSpPr>
            <a:cxnSpLocks/>
            <a:stCxn id="11" idx="4"/>
            <a:endCxn id="12" idx="0"/>
          </p:cNvCxnSpPr>
          <p:nvPr/>
        </p:nvCxnSpPr>
        <p:spPr>
          <a:xfrm>
            <a:off x="9537541" y="3912903"/>
            <a:ext cx="0" cy="7780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框 31">
            <a:extLst>
              <a:ext uri="{FF2B5EF4-FFF2-40B4-BE49-F238E27FC236}">
                <a16:creationId xmlns:a16="http://schemas.microsoft.com/office/drawing/2014/main" id="{47FF2115-B240-18EE-6B42-D04BF462F831}"/>
              </a:ext>
            </a:extLst>
          </p:cNvPr>
          <p:cNvSpPr txBox="1"/>
          <p:nvPr/>
        </p:nvSpPr>
        <p:spPr>
          <a:xfrm>
            <a:off x="2542032" y="1402511"/>
            <a:ext cx="2432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Bayesian</a:t>
            </a:r>
            <a:r>
              <a:rPr kumimoji="1" lang="zh-CN" altLang="en-US" dirty="0"/>
              <a:t> </a:t>
            </a:r>
            <a:r>
              <a:rPr kumimoji="1" lang="en-US" altLang="zh-CN" dirty="0"/>
              <a:t>Network</a:t>
            </a:r>
            <a:endParaRPr kumimoji="1" lang="zh-CN" altLang="en-US" dirty="0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F921D51E-67E4-AAAB-1C06-E421EDCBD8EB}"/>
              </a:ext>
            </a:extLst>
          </p:cNvPr>
          <p:cNvSpPr txBox="1"/>
          <p:nvPr/>
        </p:nvSpPr>
        <p:spPr>
          <a:xfrm>
            <a:off x="8762619" y="1406645"/>
            <a:ext cx="22318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Causal</a:t>
            </a:r>
            <a:r>
              <a:rPr kumimoji="1" lang="zh-CN" altLang="en-US" dirty="0"/>
              <a:t> </a:t>
            </a:r>
            <a:r>
              <a:rPr kumimoji="1" lang="en-US" altLang="zh-CN" dirty="0"/>
              <a:t>Graph</a:t>
            </a:r>
            <a:endParaRPr kumimoji="1" lang="zh-CN" altLang="en-US" dirty="0"/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118D69BC-2C0F-1BA0-A4F2-EA269822123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7991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1" y="436469"/>
            <a:ext cx="83103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PC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algorithm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6" name="直接箭头连接符 9">
            <a:extLst>
              <a:ext uri="{FF2B5EF4-FFF2-40B4-BE49-F238E27FC236}">
                <a16:creationId xmlns:a16="http://schemas.microsoft.com/office/drawing/2014/main" id="{BE6C72BB-7D2B-BD9A-70D2-B244A87BC451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图片 66">
            <a:extLst>
              <a:ext uri="{FF2B5EF4-FFF2-40B4-BE49-F238E27FC236}">
                <a16:creationId xmlns:a16="http://schemas.microsoft.com/office/drawing/2014/main" id="{BF69EAE7-F8D7-BDBE-F8BA-D082DB6FC37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F3982EF-CE9C-1B14-214D-377128F0E5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1218578"/>
            <a:ext cx="7234989" cy="477557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4EE24B34-B064-6307-0E8C-F03EDC4FA4B5}"/>
              </a:ext>
            </a:extLst>
          </p:cNvPr>
          <p:cNvSpPr txBox="1"/>
          <p:nvPr/>
        </p:nvSpPr>
        <p:spPr>
          <a:xfrm>
            <a:off x="900853" y="6326769"/>
            <a:ext cx="6400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https://www.jmlr.org/papers/volume8/kalisch07a/kalisch07a.pdf</a:t>
            </a:r>
          </a:p>
        </p:txBody>
      </p:sp>
    </p:spTree>
    <p:extLst>
      <p:ext uri="{BB962C8B-B14F-4D97-AF65-F5344CB8AC3E}">
        <p14:creationId xmlns:p14="http://schemas.microsoft.com/office/powerpoint/2010/main" val="168560838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1" y="436469"/>
            <a:ext cx="83103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Theorem: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Collider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and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Skeleton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6" name="直接箭头连接符 9">
            <a:extLst>
              <a:ext uri="{FF2B5EF4-FFF2-40B4-BE49-F238E27FC236}">
                <a16:creationId xmlns:a16="http://schemas.microsoft.com/office/drawing/2014/main" id="{BE6C72BB-7D2B-BD9A-70D2-B244A87BC451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图片 66">
            <a:extLst>
              <a:ext uri="{FF2B5EF4-FFF2-40B4-BE49-F238E27FC236}">
                <a16:creationId xmlns:a16="http://schemas.microsoft.com/office/drawing/2014/main" id="{BF69EAE7-F8D7-BDBE-F8BA-D082DB6FC37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FE45AE52-A670-03B0-BF83-7BCE664203FB}"/>
              </a:ext>
            </a:extLst>
          </p:cNvPr>
          <p:cNvSpPr txBox="1"/>
          <p:nvPr/>
        </p:nvSpPr>
        <p:spPr>
          <a:xfrm>
            <a:off x="1354236" y="6326769"/>
            <a:ext cx="72731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" altLang="zh-CN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Brady Neal</a:t>
            </a:r>
            <a:r>
              <a:rPr lang="en-US" altLang="zh-CN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:</a:t>
            </a: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lang="en-US" altLang="zh-CN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Introduction</a:t>
            </a: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lang="en-US" altLang="zh-CN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to</a:t>
            </a: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lang="en-US" altLang="zh-CN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Causal</a:t>
            </a: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lang="en-US" altLang="zh-CN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Inference,</a:t>
            </a:r>
            <a:r>
              <a:rPr lang="zh-CN" altLang="en-US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lang="en" altLang="zh-CN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https://</a:t>
            </a:r>
            <a:r>
              <a:rPr lang="en" altLang="zh-CN" sz="1200" b="0" i="0" dirty="0" err="1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www.bradyneal.com</a:t>
            </a:r>
            <a:r>
              <a:rPr lang="en" altLang="zh-CN" sz="1200" b="0" i="0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/causal-inference-course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412D88D-C66E-AFF4-5FEA-3B20A12F097A}"/>
              </a:ext>
            </a:extLst>
          </p:cNvPr>
          <p:cNvSpPr txBox="1"/>
          <p:nvPr/>
        </p:nvSpPr>
        <p:spPr>
          <a:xfrm>
            <a:off x="1354237" y="1909823"/>
            <a:ext cx="92859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/>
              <a:t>Two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graph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qualities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can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be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used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to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distinguished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graphs</a:t>
            </a:r>
            <a:endParaRPr kumimoji="1" lang="zh-CN" altLang="en-US" sz="2400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AB1B25E-2ED6-0CA6-9EE4-B3290F777448}"/>
              </a:ext>
            </a:extLst>
          </p:cNvPr>
          <p:cNvSpPr txBox="1"/>
          <p:nvPr/>
        </p:nvSpPr>
        <p:spPr>
          <a:xfrm>
            <a:off x="1354237" y="2521207"/>
            <a:ext cx="18461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en-US" altLang="zh-CN" sz="2400" dirty="0"/>
              <a:t>Collider</a:t>
            </a:r>
          </a:p>
          <a:p>
            <a:pPr marL="342900" indent="-342900">
              <a:buAutoNum type="arabicPeriod"/>
            </a:pPr>
            <a:r>
              <a:rPr kumimoji="1" lang="en-US" altLang="zh-CN" sz="2400" dirty="0"/>
              <a:t>Skeleton</a:t>
            </a:r>
            <a:endParaRPr kumimoji="1" lang="zh-CN" altLang="en-US" sz="2400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478310F3-D038-F626-6956-286DD19FD3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3174" y="3669632"/>
            <a:ext cx="7772400" cy="666911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86055FB8-EDAB-12DE-EFC5-1DB07979B20C}"/>
              </a:ext>
            </a:extLst>
          </p:cNvPr>
          <p:cNvSpPr txBox="1"/>
          <p:nvPr/>
        </p:nvSpPr>
        <p:spPr>
          <a:xfrm>
            <a:off x="1354236" y="4942390"/>
            <a:ext cx="47417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/>
              <a:t>Essential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graph: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skeleton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+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colliders</a:t>
            </a:r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86596320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1" y="436469"/>
            <a:ext cx="83103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PC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algorithm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6" name="直接箭头连接符 9">
            <a:extLst>
              <a:ext uri="{FF2B5EF4-FFF2-40B4-BE49-F238E27FC236}">
                <a16:creationId xmlns:a16="http://schemas.microsoft.com/office/drawing/2014/main" id="{BE6C72BB-7D2B-BD9A-70D2-B244A87BC451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图片 66">
            <a:extLst>
              <a:ext uri="{FF2B5EF4-FFF2-40B4-BE49-F238E27FC236}">
                <a16:creationId xmlns:a16="http://schemas.microsoft.com/office/drawing/2014/main" id="{BF69EAE7-F8D7-BDBE-F8BA-D082DB6FC37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F3982EF-CE9C-1B14-214D-377128F0E5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1218578"/>
            <a:ext cx="7234989" cy="477557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4EE24B34-B064-6307-0E8C-F03EDC4FA4B5}"/>
              </a:ext>
            </a:extLst>
          </p:cNvPr>
          <p:cNvSpPr txBox="1"/>
          <p:nvPr/>
        </p:nvSpPr>
        <p:spPr>
          <a:xfrm>
            <a:off x="900853" y="6326769"/>
            <a:ext cx="6400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https://www.jmlr.org/papers/volume8/kalisch07a/kalisch07a.pdf</a:t>
            </a:r>
          </a:p>
        </p:txBody>
      </p:sp>
      <p:sp>
        <p:nvSpPr>
          <p:cNvPr id="2" name="圆角矩形 1">
            <a:extLst>
              <a:ext uri="{FF2B5EF4-FFF2-40B4-BE49-F238E27FC236}">
                <a16:creationId xmlns:a16="http://schemas.microsoft.com/office/drawing/2014/main" id="{B9DE4188-3A1A-A04D-5B1E-2E7A031713B0}"/>
              </a:ext>
            </a:extLst>
          </p:cNvPr>
          <p:cNvSpPr/>
          <p:nvPr/>
        </p:nvSpPr>
        <p:spPr>
          <a:xfrm>
            <a:off x="2747211" y="2590800"/>
            <a:ext cx="5787189" cy="2230582"/>
          </a:xfrm>
          <a:prstGeom prst="roundRect">
            <a:avLst/>
          </a:prstGeom>
          <a:solidFill>
            <a:schemeClr val="accent1">
              <a:alpha val="82011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ysClr val="windowText" lastClr="000000"/>
                </a:solidFill>
              </a:rPr>
              <a:t>Not</a:t>
            </a:r>
            <a:r>
              <a:rPr kumimoji="1" lang="zh-CN" altLang="en-US" dirty="0">
                <a:solidFill>
                  <a:sysClr val="windowText" lastClr="000000"/>
                </a:solidFill>
              </a:rPr>
              <a:t> </a:t>
            </a:r>
            <a:r>
              <a:rPr kumimoji="1" lang="en-US" altLang="zh-CN" dirty="0">
                <a:solidFill>
                  <a:sysClr val="windowText" lastClr="000000"/>
                </a:solidFill>
              </a:rPr>
              <a:t>Complete</a:t>
            </a:r>
            <a:endParaRPr kumimoji="1" lang="zh-CN" altLang="en-US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758583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1" y="436469"/>
            <a:ext cx="83103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More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Causal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Discovery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Methods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6" name="直接箭头连接符 9">
            <a:extLst>
              <a:ext uri="{FF2B5EF4-FFF2-40B4-BE49-F238E27FC236}">
                <a16:creationId xmlns:a16="http://schemas.microsoft.com/office/drawing/2014/main" id="{BE6C72BB-7D2B-BD9A-70D2-B244A87BC451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图片 66">
            <a:extLst>
              <a:ext uri="{FF2B5EF4-FFF2-40B4-BE49-F238E27FC236}">
                <a16:creationId xmlns:a16="http://schemas.microsoft.com/office/drawing/2014/main" id="{BF69EAE7-F8D7-BDBE-F8BA-D082DB6FC37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4EE24B34-B064-6307-0E8C-F03EDC4FA4B5}"/>
              </a:ext>
            </a:extLst>
          </p:cNvPr>
          <p:cNvSpPr txBox="1"/>
          <p:nvPr/>
        </p:nvSpPr>
        <p:spPr>
          <a:xfrm>
            <a:off x="900853" y="6326769"/>
            <a:ext cx="71726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dirty="0"/>
              <a:t>https://</a:t>
            </a:r>
            <a:r>
              <a:rPr lang="en" altLang="zh-CN" dirty="0" err="1"/>
              <a:t>www.frontiersin.org</a:t>
            </a:r>
            <a:r>
              <a:rPr lang="en" altLang="zh-CN" dirty="0"/>
              <a:t>/articles/10.3389/fgene.2019.00524/full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4CEB80D-D474-995C-E6A3-5DD4EC26AD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5911" y="1187267"/>
            <a:ext cx="7047560" cy="4586507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E10836FD-37F6-E343-C71B-5ED9B44545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3086" y="1187267"/>
            <a:ext cx="2768033" cy="2768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EB7F0526-271B-EEDA-4AEB-5495B6263AAF}"/>
              </a:ext>
            </a:extLst>
          </p:cNvPr>
          <p:cNvSpPr txBox="1"/>
          <p:nvPr/>
        </p:nvSpPr>
        <p:spPr>
          <a:xfrm>
            <a:off x="8637127" y="4211668"/>
            <a:ext cx="292399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dirty="0"/>
              <a:t>张坤</a:t>
            </a:r>
            <a:endParaRPr kumimoji="1" lang="en-US" altLang="zh-CN" dirty="0"/>
          </a:p>
          <a:p>
            <a:pPr algn="ctr"/>
            <a:endParaRPr kumimoji="1" lang="en-US" altLang="zh-CN" dirty="0"/>
          </a:p>
          <a:p>
            <a:pPr algn="ctr"/>
            <a:r>
              <a:rPr lang="zh-CN" altLang="en-US" sz="1600" b="0" i="0" dirty="0">
                <a:effectLst/>
                <a:latin typeface="-apple-system"/>
              </a:rPr>
              <a:t>卡内基梅隆大学哲学系助理教授和机器学习系副教授，研究兴趣是机器学习和人工智能</a:t>
            </a:r>
            <a:endParaRPr kumimoji="1"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58905048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1" y="436469"/>
            <a:ext cx="83103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Difference</a:t>
            </a: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with</a:t>
            </a: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Granger</a:t>
            </a: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Causality</a:t>
            </a: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?</a:t>
            </a: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66" name="直接箭头连接符 9">
            <a:extLst>
              <a:ext uri="{FF2B5EF4-FFF2-40B4-BE49-F238E27FC236}">
                <a16:creationId xmlns:a16="http://schemas.microsoft.com/office/drawing/2014/main" id="{BE6C72BB-7D2B-BD9A-70D2-B244A87BC451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图片 66">
            <a:extLst>
              <a:ext uri="{FF2B5EF4-FFF2-40B4-BE49-F238E27FC236}">
                <a16:creationId xmlns:a16="http://schemas.microsoft.com/office/drawing/2014/main" id="{BF69EAE7-F8D7-BDBE-F8BA-D082DB6FC37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A7756374-37BF-B8B9-064E-D81CE88393C7}"/>
              </a:ext>
            </a:extLst>
          </p:cNvPr>
          <p:cNvSpPr/>
          <p:nvPr/>
        </p:nvSpPr>
        <p:spPr>
          <a:xfrm>
            <a:off x="724829" y="6288440"/>
            <a:ext cx="66399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https://</a:t>
            </a:r>
            <a:r>
              <a:rPr kumimoji="0" lang="en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journals.aps.org</a:t>
            </a:r>
            <a:r>
              <a:rPr kumimoji="0" lang="en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/pre/abstract/10.1103/PhysRevE.106.034315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3" name="Picture 2" descr="Creating neural time series models with Gluon Time Series | AWS ...">
            <a:extLst>
              <a:ext uri="{FF2B5EF4-FFF2-40B4-BE49-F238E27FC236}">
                <a16:creationId xmlns:a16="http://schemas.microsoft.com/office/drawing/2014/main" id="{2C6C0D4D-758A-E4FC-71A8-589C31A4E8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917" y="1575114"/>
            <a:ext cx="2895600" cy="1253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Creating neural time series models with Gluon Time Series | AWS ...">
            <a:extLst>
              <a:ext uri="{FF2B5EF4-FFF2-40B4-BE49-F238E27FC236}">
                <a16:creationId xmlns:a16="http://schemas.microsoft.com/office/drawing/2014/main" id="{0FD53785-6C4B-5B46-6A0B-380FA8A392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913" y="2978652"/>
            <a:ext cx="2895603" cy="1253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Creating neural time series models with Gluon Time Series | AWS ...">
            <a:extLst>
              <a:ext uri="{FF2B5EF4-FFF2-40B4-BE49-F238E27FC236}">
                <a16:creationId xmlns:a16="http://schemas.microsoft.com/office/drawing/2014/main" id="{E9DA1F4E-FA76-9423-0B1E-0CB40C7C26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911" y="4337168"/>
            <a:ext cx="2895605" cy="1253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77948D7-4A3E-B19C-F08B-2EB808C31E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3853" y="2100658"/>
            <a:ext cx="2895600" cy="2609850"/>
          </a:xfrm>
          <a:prstGeom prst="rect">
            <a:avLst/>
          </a:prstGeom>
        </p:spPr>
      </p:pic>
      <p:sp>
        <p:nvSpPr>
          <p:cNvPr id="11" name="右箭头 10">
            <a:extLst>
              <a:ext uri="{FF2B5EF4-FFF2-40B4-BE49-F238E27FC236}">
                <a16:creationId xmlns:a16="http://schemas.microsoft.com/office/drawing/2014/main" id="{D1D1211C-9109-466C-D297-6A7C2321C796}"/>
              </a:ext>
            </a:extLst>
          </p:cNvPr>
          <p:cNvSpPr/>
          <p:nvPr/>
        </p:nvSpPr>
        <p:spPr>
          <a:xfrm>
            <a:off x="4293747" y="3405582"/>
            <a:ext cx="270457" cy="1715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" name="右箭头 13">
            <a:extLst>
              <a:ext uri="{FF2B5EF4-FFF2-40B4-BE49-F238E27FC236}">
                <a16:creationId xmlns:a16="http://schemas.microsoft.com/office/drawing/2014/main" id="{FA1E627C-2352-DFCA-CF08-51C0EE3BD4B8}"/>
              </a:ext>
            </a:extLst>
          </p:cNvPr>
          <p:cNvSpPr/>
          <p:nvPr/>
        </p:nvSpPr>
        <p:spPr>
          <a:xfrm>
            <a:off x="8043873" y="3366946"/>
            <a:ext cx="270457" cy="1715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27281864-E13C-0DAD-CC1D-307EF2ED98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28400" y="1839584"/>
            <a:ext cx="2683832" cy="2883692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88E62ED9-0429-210B-39ED-294B118D0C1F}"/>
              </a:ext>
            </a:extLst>
          </p:cNvPr>
          <p:cNvSpPr txBox="1"/>
          <p:nvPr/>
        </p:nvSpPr>
        <p:spPr>
          <a:xfrm>
            <a:off x="8314330" y="4963859"/>
            <a:ext cx="3492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Inferred Network and Dynamics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DDDDBE36-D3B4-3AFC-EB0B-542658E1B3E9}"/>
              </a:ext>
            </a:extLst>
          </p:cNvPr>
          <p:cNvSpPr txBox="1"/>
          <p:nvPr/>
        </p:nvSpPr>
        <p:spPr>
          <a:xfrm>
            <a:off x="5274761" y="1698772"/>
            <a:ext cx="3940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Graph Neural Network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4459106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1" y="436469"/>
            <a:ext cx="83103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Difference?</a:t>
            </a: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66" name="直接箭头连接符 9">
            <a:extLst>
              <a:ext uri="{FF2B5EF4-FFF2-40B4-BE49-F238E27FC236}">
                <a16:creationId xmlns:a16="http://schemas.microsoft.com/office/drawing/2014/main" id="{BE6C72BB-7D2B-BD9A-70D2-B244A87BC451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图片 66">
            <a:extLst>
              <a:ext uri="{FF2B5EF4-FFF2-40B4-BE49-F238E27FC236}">
                <a16:creationId xmlns:a16="http://schemas.microsoft.com/office/drawing/2014/main" id="{BF69EAE7-F8D7-BDBE-F8BA-D082DB6FC37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19" name="椭圆 18">
            <a:extLst>
              <a:ext uri="{FF2B5EF4-FFF2-40B4-BE49-F238E27FC236}">
                <a16:creationId xmlns:a16="http://schemas.microsoft.com/office/drawing/2014/main" id="{23AB8054-4052-22A3-960A-509965E95F02}"/>
              </a:ext>
            </a:extLst>
          </p:cNvPr>
          <p:cNvSpPr/>
          <p:nvPr/>
        </p:nvSpPr>
        <p:spPr>
          <a:xfrm>
            <a:off x="1298163" y="1964617"/>
            <a:ext cx="566928" cy="5669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A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41F9CC7E-CEB7-7711-FF9D-CBA707D50D9D}"/>
              </a:ext>
            </a:extLst>
          </p:cNvPr>
          <p:cNvSpPr/>
          <p:nvPr/>
        </p:nvSpPr>
        <p:spPr>
          <a:xfrm>
            <a:off x="3147140" y="1964617"/>
            <a:ext cx="566928" cy="5669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B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9FDD6A34-7DB5-BECD-9136-45E0735766F6}"/>
              </a:ext>
            </a:extLst>
          </p:cNvPr>
          <p:cNvSpPr/>
          <p:nvPr/>
        </p:nvSpPr>
        <p:spPr>
          <a:xfrm>
            <a:off x="2273523" y="3133170"/>
            <a:ext cx="566928" cy="5669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C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2CB03D16-99E5-1ABE-5BBB-85D933879F30}"/>
              </a:ext>
            </a:extLst>
          </p:cNvPr>
          <p:cNvSpPr/>
          <p:nvPr/>
        </p:nvSpPr>
        <p:spPr>
          <a:xfrm>
            <a:off x="2273523" y="4478103"/>
            <a:ext cx="566928" cy="5669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D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5ED6CE07-9AA5-9565-EC23-8B98E7CDF4DB}"/>
              </a:ext>
            </a:extLst>
          </p:cNvPr>
          <p:cNvSpPr/>
          <p:nvPr/>
        </p:nvSpPr>
        <p:spPr>
          <a:xfrm>
            <a:off x="814039" y="3700098"/>
            <a:ext cx="566928" cy="5669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E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24" name="直线箭头连接符 23">
            <a:extLst>
              <a:ext uri="{FF2B5EF4-FFF2-40B4-BE49-F238E27FC236}">
                <a16:creationId xmlns:a16="http://schemas.microsoft.com/office/drawing/2014/main" id="{66471CE9-6AB3-A195-6895-4CB2775302AF}"/>
              </a:ext>
            </a:extLst>
          </p:cNvPr>
          <p:cNvCxnSpPr>
            <a:cxnSpLocks/>
            <a:stCxn id="19" idx="6"/>
            <a:endCxn id="20" idx="2"/>
          </p:cNvCxnSpPr>
          <p:nvPr/>
        </p:nvCxnSpPr>
        <p:spPr>
          <a:xfrm>
            <a:off x="1865091" y="2248081"/>
            <a:ext cx="128204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线箭头连接符 24">
            <a:extLst>
              <a:ext uri="{FF2B5EF4-FFF2-40B4-BE49-F238E27FC236}">
                <a16:creationId xmlns:a16="http://schemas.microsoft.com/office/drawing/2014/main" id="{3658663F-E036-03D2-E10A-F983B59F3FFA}"/>
              </a:ext>
            </a:extLst>
          </p:cNvPr>
          <p:cNvCxnSpPr>
            <a:cxnSpLocks/>
            <a:stCxn id="19" idx="5"/>
            <a:endCxn id="21" idx="1"/>
          </p:cNvCxnSpPr>
          <p:nvPr/>
        </p:nvCxnSpPr>
        <p:spPr>
          <a:xfrm>
            <a:off x="1782066" y="2448520"/>
            <a:ext cx="574482" cy="7676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线箭头连接符 26">
            <a:extLst>
              <a:ext uri="{FF2B5EF4-FFF2-40B4-BE49-F238E27FC236}">
                <a16:creationId xmlns:a16="http://schemas.microsoft.com/office/drawing/2014/main" id="{76136DAF-F812-8ADE-61CE-DB45719795C7}"/>
              </a:ext>
            </a:extLst>
          </p:cNvPr>
          <p:cNvCxnSpPr>
            <a:cxnSpLocks/>
            <a:stCxn id="20" idx="4"/>
            <a:endCxn id="21" idx="7"/>
          </p:cNvCxnSpPr>
          <p:nvPr/>
        </p:nvCxnSpPr>
        <p:spPr>
          <a:xfrm flipH="1">
            <a:off x="2757426" y="2531545"/>
            <a:ext cx="673178" cy="6846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线箭头连接符 27">
            <a:extLst>
              <a:ext uri="{FF2B5EF4-FFF2-40B4-BE49-F238E27FC236}">
                <a16:creationId xmlns:a16="http://schemas.microsoft.com/office/drawing/2014/main" id="{AB21736E-5CC2-3007-029F-73D175A52FFC}"/>
              </a:ext>
            </a:extLst>
          </p:cNvPr>
          <p:cNvCxnSpPr>
            <a:cxnSpLocks/>
            <a:stCxn id="23" idx="5"/>
            <a:endCxn id="22" idx="2"/>
          </p:cNvCxnSpPr>
          <p:nvPr/>
        </p:nvCxnSpPr>
        <p:spPr>
          <a:xfrm>
            <a:off x="1297942" y="4184001"/>
            <a:ext cx="975581" cy="5775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线箭头连接符 28">
            <a:extLst>
              <a:ext uri="{FF2B5EF4-FFF2-40B4-BE49-F238E27FC236}">
                <a16:creationId xmlns:a16="http://schemas.microsoft.com/office/drawing/2014/main" id="{B4E53E4D-D515-350E-1954-5DC33B98F477}"/>
              </a:ext>
            </a:extLst>
          </p:cNvPr>
          <p:cNvCxnSpPr>
            <a:cxnSpLocks/>
            <a:stCxn id="21" idx="4"/>
            <a:endCxn id="22" idx="0"/>
          </p:cNvCxnSpPr>
          <p:nvPr/>
        </p:nvCxnSpPr>
        <p:spPr>
          <a:xfrm>
            <a:off x="2556987" y="3700098"/>
            <a:ext cx="0" cy="7780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>
            <a:extLst>
              <a:ext uri="{FF2B5EF4-FFF2-40B4-BE49-F238E27FC236}">
                <a16:creationId xmlns:a16="http://schemas.microsoft.com/office/drawing/2014/main" id="{AC1C637B-4E61-9D11-BA54-ACA7E261829F}"/>
              </a:ext>
            </a:extLst>
          </p:cNvPr>
          <p:cNvSpPr txBox="1"/>
          <p:nvPr/>
        </p:nvSpPr>
        <p:spPr>
          <a:xfrm>
            <a:off x="750258" y="6328260"/>
            <a:ext cx="7004921" cy="308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更多“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C892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人工智能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EC892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&amp;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C892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复杂系统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”的知识，请关注官网：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campus.swarma.org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3" name="椭圆 72">
            <a:extLst>
              <a:ext uri="{FF2B5EF4-FFF2-40B4-BE49-F238E27FC236}">
                <a16:creationId xmlns:a16="http://schemas.microsoft.com/office/drawing/2014/main" id="{2C2585D6-57E3-9E19-D186-212319BF3F63}"/>
              </a:ext>
            </a:extLst>
          </p:cNvPr>
          <p:cNvSpPr/>
          <p:nvPr/>
        </p:nvSpPr>
        <p:spPr>
          <a:xfrm>
            <a:off x="9317047" y="1748897"/>
            <a:ext cx="820615" cy="81863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文本框 73">
                <a:extLst>
                  <a:ext uri="{FF2B5EF4-FFF2-40B4-BE49-F238E27FC236}">
                    <a16:creationId xmlns:a16="http://schemas.microsoft.com/office/drawing/2014/main" id="{313103FE-E3EB-9251-188A-2AA200CE0520}"/>
                  </a:ext>
                </a:extLst>
              </p:cNvPr>
              <p:cNvSpPr txBox="1"/>
              <p:nvPr/>
            </p:nvSpPr>
            <p:spPr>
              <a:xfrm>
                <a:off x="9623543" y="2019712"/>
                <a:ext cx="2796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𝑋</m:t>
                          </m:r>
                        </m:e>
                        <m:sub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74" name="文本框 73">
                <a:extLst>
                  <a:ext uri="{FF2B5EF4-FFF2-40B4-BE49-F238E27FC236}">
                    <a16:creationId xmlns:a16="http://schemas.microsoft.com/office/drawing/2014/main" id="{313103FE-E3EB-9251-188A-2AA200CE05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23543" y="2019712"/>
                <a:ext cx="279628" cy="276999"/>
              </a:xfrm>
              <a:prstGeom prst="rect">
                <a:avLst/>
              </a:prstGeom>
              <a:blipFill>
                <a:blip r:embed="rId4"/>
                <a:stretch>
                  <a:fillRect l="-17391" r="-4348" b="-130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椭圆 74">
            <a:extLst>
              <a:ext uri="{FF2B5EF4-FFF2-40B4-BE49-F238E27FC236}">
                <a16:creationId xmlns:a16="http://schemas.microsoft.com/office/drawing/2014/main" id="{B5DA04A4-7008-94A9-DF66-EB78E9C518A5}"/>
              </a:ext>
            </a:extLst>
          </p:cNvPr>
          <p:cNvSpPr/>
          <p:nvPr/>
        </p:nvSpPr>
        <p:spPr>
          <a:xfrm>
            <a:off x="10876216" y="1755035"/>
            <a:ext cx="820615" cy="81863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文本框 75">
                <a:extLst>
                  <a:ext uri="{FF2B5EF4-FFF2-40B4-BE49-F238E27FC236}">
                    <a16:creationId xmlns:a16="http://schemas.microsoft.com/office/drawing/2014/main" id="{0C5DD51B-1103-FD36-23A3-614908FD0710}"/>
                  </a:ext>
                </a:extLst>
              </p:cNvPr>
              <p:cNvSpPr txBox="1"/>
              <p:nvPr/>
            </p:nvSpPr>
            <p:spPr>
              <a:xfrm>
                <a:off x="11182712" y="2025850"/>
                <a:ext cx="24224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𝑌</m:t>
                          </m:r>
                        </m:e>
                        <m:sub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76" name="文本框 75">
                <a:extLst>
                  <a:ext uri="{FF2B5EF4-FFF2-40B4-BE49-F238E27FC236}">
                    <a16:creationId xmlns:a16="http://schemas.microsoft.com/office/drawing/2014/main" id="{0C5DD51B-1103-FD36-23A3-614908FD07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82712" y="2025850"/>
                <a:ext cx="242246" cy="276999"/>
              </a:xfrm>
              <a:prstGeom prst="rect">
                <a:avLst/>
              </a:prstGeom>
              <a:blipFill>
                <a:blip r:embed="rId5"/>
                <a:stretch>
                  <a:fillRect l="-20000" r="-5000" b="-130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椭圆 76">
            <a:extLst>
              <a:ext uri="{FF2B5EF4-FFF2-40B4-BE49-F238E27FC236}">
                <a16:creationId xmlns:a16="http://schemas.microsoft.com/office/drawing/2014/main" id="{42E02226-FB63-E99F-3458-420730227DFD}"/>
              </a:ext>
            </a:extLst>
          </p:cNvPr>
          <p:cNvSpPr/>
          <p:nvPr/>
        </p:nvSpPr>
        <p:spPr>
          <a:xfrm>
            <a:off x="9324194" y="3144948"/>
            <a:ext cx="820615" cy="81863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文本框 77">
                <a:extLst>
                  <a:ext uri="{FF2B5EF4-FFF2-40B4-BE49-F238E27FC236}">
                    <a16:creationId xmlns:a16="http://schemas.microsoft.com/office/drawing/2014/main" id="{15B623B2-1D9B-6541-D825-C9218DC1A532}"/>
                  </a:ext>
                </a:extLst>
              </p:cNvPr>
              <p:cNvSpPr txBox="1"/>
              <p:nvPr/>
            </p:nvSpPr>
            <p:spPr>
              <a:xfrm>
                <a:off x="9583798" y="3415763"/>
                <a:ext cx="49923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𝑋</m:t>
                          </m:r>
                        </m:e>
                        <m:sub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𝑡</m:t>
                          </m:r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kumimoji="1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78" name="文本框 77">
                <a:extLst>
                  <a:ext uri="{FF2B5EF4-FFF2-40B4-BE49-F238E27FC236}">
                    <a16:creationId xmlns:a16="http://schemas.microsoft.com/office/drawing/2014/main" id="{15B623B2-1D9B-6541-D825-C9218DC1A5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83798" y="3415763"/>
                <a:ext cx="499239" cy="276999"/>
              </a:xfrm>
              <a:prstGeom prst="rect">
                <a:avLst/>
              </a:prstGeom>
              <a:blipFill>
                <a:blip r:embed="rId6"/>
                <a:stretch>
                  <a:fillRect l="-10000" r="-5000" b="-130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椭圆 78">
            <a:extLst>
              <a:ext uri="{FF2B5EF4-FFF2-40B4-BE49-F238E27FC236}">
                <a16:creationId xmlns:a16="http://schemas.microsoft.com/office/drawing/2014/main" id="{2B95D6A3-790A-3306-8C35-AA9FD03B1D64}"/>
              </a:ext>
            </a:extLst>
          </p:cNvPr>
          <p:cNvSpPr/>
          <p:nvPr/>
        </p:nvSpPr>
        <p:spPr>
          <a:xfrm>
            <a:off x="10883363" y="3151086"/>
            <a:ext cx="820615" cy="81863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文本框 79">
                <a:extLst>
                  <a:ext uri="{FF2B5EF4-FFF2-40B4-BE49-F238E27FC236}">
                    <a16:creationId xmlns:a16="http://schemas.microsoft.com/office/drawing/2014/main" id="{757A3F40-A8F9-3B0B-7C44-BFBF558A21DF}"/>
                  </a:ext>
                </a:extLst>
              </p:cNvPr>
              <p:cNvSpPr txBox="1"/>
              <p:nvPr/>
            </p:nvSpPr>
            <p:spPr>
              <a:xfrm>
                <a:off x="11142967" y="3421901"/>
                <a:ext cx="4618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𝑌</m:t>
                          </m:r>
                        </m:e>
                        <m:sub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𝑡</m:t>
                          </m:r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kumimoji="1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80" name="文本框 79">
                <a:extLst>
                  <a:ext uri="{FF2B5EF4-FFF2-40B4-BE49-F238E27FC236}">
                    <a16:creationId xmlns:a16="http://schemas.microsoft.com/office/drawing/2014/main" id="{757A3F40-A8F9-3B0B-7C44-BFBF558A21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42967" y="3421901"/>
                <a:ext cx="461858" cy="276999"/>
              </a:xfrm>
              <a:prstGeom prst="rect">
                <a:avLst/>
              </a:prstGeom>
              <a:blipFill>
                <a:blip r:embed="rId7"/>
                <a:stretch>
                  <a:fillRect l="-10811" r="-2703" b="-130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2" name="直线箭头连接符 81">
            <a:extLst>
              <a:ext uri="{FF2B5EF4-FFF2-40B4-BE49-F238E27FC236}">
                <a16:creationId xmlns:a16="http://schemas.microsoft.com/office/drawing/2014/main" id="{5CD45D89-18CC-3FEE-86F2-78E6E33FB538}"/>
              </a:ext>
            </a:extLst>
          </p:cNvPr>
          <p:cNvCxnSpPr>
            <a:stCxn id="75" idx="3"/>
            <a:endCxn id="77" idx="7"/>
          </p:cNvCxnSpPr>
          <p:nvPr/>
        </p:nvCxnSpPr>
        <p:spPr>
          <a:xfrm flipH="1">
            <a:off x="10024633" y="2453779"/>
            <a:ext cx="971759" cy="811055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椭圆 82">
            <a:extLst>
              <a:ext uri="{FF2B5EF4-FFF2-40B4-BE49-F238E27FC236}">
                <a16:creationId xmlns:a16="http://schemas.microsoft.com/office/drawing/2014/main" id="{3EE3DC20-807F-CB16-D6DF-E1268B85634F}"/>
              </a:ext>
            </a:extLst>
          </p:cNvPr>
          <p:cNvSpPr/>
          <p:nvPr/>
        </p:nvSpPr>
        <p:spPr>
          <a:xfrm>
            <a:off x="9362344" y="4542962"/>
            <a:ext cx="820615" cy="81863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文本框 83">
                <a:extLst>
                  <a:ext uri="{FF2B5EF4-FFF2-40B4-BE49-F238E27FC236}">
                    <a16:creationId xmlns:a16="http://schemas.microsoft.com/office/drawing/2014/main" id="{613030F5-873B-BA0A-BAEB-8D06E9317719}"/>
                  </a:ext>
                </a:extLst>
              </p:cNvPr>
              <p:cNvSpPr txBox="1"/>
              <p:nvPr/>
            </p:nvSpPr>
            <p:spPr>
              <a:xfrm>
                <a:off x="9621948" y="4813777"/>
                <a:ext cx="49923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𝑋</m:t>
                          </m:r>
                        </m:e>
                        <m:sub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𝑡</m:t>
                          </m:r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+2</m:t>
                          </m:r>
                        </m:sub>
                      </m:sSub>
                    </m:oMath>
                  </m:oMathPara>
                </a14:m>
                <a:endParaRPr kumimoji="1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84" name="文本框 83">
                <a:extLst>
                  <a:ext uri="{FF2B5EF4-FFF2-40B4-BE49-F238E27FC236}">
                    <a16:creationId xmlns:a16="http://schemas.microsoft.com/office/drawing/2014/main" id="{613030F5-873B-BA0A-BAEB-8D06E93177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21948" y="4813777"/>
                <a:ext cx="499239" cy="276999"/>
              </a:xfrm>
              <a:prstGeom prst="rect">
                <a:avLst/>
              </a:prstGeom>
              <a:blipFill>
                <a:blip r:embed="rId8"/>
                <a:stretch>
                  <a:fillRect l="-10000" r="-5000" b="-181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5" name="椭圆 84">
            <a:extLst>
              <a:ext uri="{FF2B5EF4-FFF2-40B4-BE49-F238E27FC236}">
                <a16:creationId xmlns:a16="http://schemas.microsoft.com/office/drawing/2014/main" id="{2FD6B8C9-CA4B-3D40-2F4A-8D370D7BB589}"/>
              </a:ext>
            </a:extLst>
          </p:cNvPr>
          <p:cNvSpPr/>
          <p:nvPr/>
        </p:nvSpPr>
        <p:spPr>
          <a:xfrm>
            <a:off x="10921513" y="4549100"/>
            <a:ext cx="820615" cy="81863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文本框 85">
                <a:extLst>
                  <a:ext uri="{FF2B5EF4-FFF2-40B4-BE49-F238E27FC236}">
                    <a16:creationId xmlns:a16="http://schemas.microsoft.com/office/drawing/2014/main" id="{83D833E5-A74A-305C-8797-3F10051B7E67}"/>
                  </a:ext>
                </a:extLst>
              </p:cNvPr>
              <p:cNvSpPr txBox="1"/>
              <p:nvPr/>
            </p:nvSpPr>
            <p:spPr>
              <a:xfrm>
                <a:off x="11181117" y="4819915"/>
                <a:ext cx="4618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𝑌</m:t>
                          </m:r>
                        </m:e>
                        <m:sub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𝑡</m:t>
                          </m:r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+2</m:t>
                          </m:r>
                        </m:sub>
                      </m:sSub>
                    </m:oMath>
                  </m:oMathPara>
                </a14:m>
                <a:endParaRPr kumimoji="1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86" name="文本框 85">
                <a:extLst>
                  <a:ext uri="{FF2B5EF4-FFF2-40B4-BE49-F238E27FC236}">
                    <a16:creationId xmlns:a16="http://schemas.microsoft.com/office/drawing/2014/main" id="{83D833E5-A74A-305C-8797-3F10051B7E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81117" y="4819915"/>
                <a:ext cx="461858" cy="276999"/>
              </a:xfrm>
              <a:prstGeom prst="rect">
                <a:avLst/>
              </a:prstGeom>
              <a:blipFill>
                <a:blip r:embed="rId9"/>
                <a:stretch>
                  <a:fillRect l="-10811" r="-2703" b="-130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8" name="直线箭头连接符 87">
            <a:extLst>
              <a:ext uri="{FF2B5EF4-FFF2-40B4-BE49-F238E27FC236}">
                <a16:creationId xmlns:a16="http://schemas.microsoft.com/office/drawing/2014/main" id="{25490543-F52D-953E-BBBB-250974397315}"/>
              </a:ext>
            </a:extLst>
          </p:cNvPr>
          <p:cNvCxnSpPr>
            <a:cxnSpLocks/>
            <a:endCxn id="83" idx="7"/>
          </p:cNvCxnSpPr>
          <p:nvPr/>
        </p:nvCxnSpPr>
        <p:spPr>
          <a:xfrm flipH="1">
            <a:off x="10062783" y="3851793"/>
            <a:ext cx="971759" cy="811055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椭圆 88">
            <a:extLst>
              <a:ext uri="{FF2B5EF4-FFF2-40B4-BE49-F238E27FC236}">
                <a16:creationId xmlns:a16="http://schemas.microsoft.com/office/drawing/2014/main" id="{6564B7A0-280B-BDBF-A3D6-0714E6D86E15}"/>
              </a:ext>
            </a:extLst>
          </p:cNvPr>
          <p:cNvSpPr/>
          <p:nvPr/>
        </p:nvSpPr>
        <p:spPr>
          <a:xfrm>
            <a:off x="5484926" y="3258696"/>
            <a:ext cx="820615" cy="81863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0" name="椭圆 89">
            <a:extLst>
              <a:ext uri="{FF2B5EF4-FFF2-40B4-BE49-F238E27FC236}">
                <a16:creationId xmlns:a16="http://schemas.microsoft.com/office/drawing/2014/main" id="{C271967D-C104-E27C-3606-B335C65050D0}"/>
              </a:ext>
            </a:extLst>
          </p:cNvPr>
          <p:cNvSpPr/>
          <p:nvPr/>
        </p:nvSpPr>
        <p:spPr>
          <a:xfrm>
            <a:off x="7044095" y="3264834"/>
            <a:ext cx="820615" cy="81863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文本框 92">
                <a:extLst>
                  <a:ext uri="{FF2B5EF4-FFF2-40B4-BE49-F238E27FC236}">
                    <a16:creationId xmlns:a16="http://schemas.microsoft.com/office/drawing/2014/main" id="{FACFC460-65CC-1934-EB20-4D5343319095}"/>
                  </a:ext>
                </a:extLst>
              </p:cNvPr>
              <p:cNvSpPr txBox="1"/>
              <p:nvPr/>
            </p:nvSpPr>
            <p:spPr>
              <a:xfrm>
                <a:off x="5798569" y="3535649"/>
                <a:ext cx="20762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𝑋</m:t>
                      </m:r>
                    </m:oMath>
                  </m:oMathPara>
                </a14:m>
                <a:endParaRPr kumimoji="1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93" name="文本框 92">
                <a:extLst>
                  <a:ext uri="{FF2B5EF4-FFF2-40B4-BE49-F238E27FC236}">
                    <a16:creationId xmlns:a16="http://schemas.microsoft.com/office/drawing/2014/main" id="{FACFC460-65CC-1934-EB20-4D53433190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8569" y="3535649"/>
                <a:ext cx="207621" cy="276999"/>
              </a:xfrm>
              <a:prstGeom prst="rect">
                <a:avLst/>
              </a:prstGeom>
              <a:blipFill>
                <a:blip r:embed="rId10"/>
                <a:stretch>
                  <a:fillRect l="-23529" r="-23529" b="-90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文本框 94">
                <a:extLst>
                  <a:ext uri="{FF2B5EF4-FFF2-40B4-BE49-F238E27FC236}">
                    <a16:creationId xmlns:a16="http://schemas.microsoft.com/office/drawing/2014/main" id="{80B1FCE1-DE73-FB46-AEF6-29DCCC9B79AB}"/>
                  </a:ext>
                </a:extLst>
              </p:cNvPr>
              <p:cNvSpPr txBox="1"/>
              <p:nvPr/>
            </p:nvSpPr>
            <p:spPr>
              <a:xfrm>
                <a:off x="7357738" y="3541787"/>
                <a:ext cx="19800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𝑌</m:t>
                      </m:r>
                    </m:oMath>
                  </m:oMathPara>
                </a14:m>
                <a:endParaRPr kumimoji="1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95" name="文本框 94">
                <a:extLst>
                  <a:ext uri="{FF2B5EF4-FFF2-40B4-BE49-F238E27FC236}">
                    <a16:creationId xmlns:a16="http://schemas.microsoft.com/office/drawing/2014/main" id="{80B1FCE1-DE73-FB46-AEF6-29DCCC9B79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7738" y="3541787"/>
                <a:ext cx="198003" cy="276999"/>
              </a:xfrm>
              <a:prstGeom prst="rect">
                <a:avLst/>
              </a:prstGeom>
              <a:blipFill>
                <a:blip r:embed="rId11"/>
                <a:stretch>
                  <a:fillRect l="-25000" r="-25000" b="-43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7" name="直线连接符 96">
            <a:extLst>
              <a:ext uri="{FF2B5EF4-FFF2-40B4-BE49-F238E27FC236}">
                <a16:creationId xmlns:a16="http://schemas.microsoft.com/office/drawing/2014/main" id="{C66012B9-7E2A-08CC-8C9F-AE4C54257AB4}"/>
              </a:ext>
            </a:extLst>
          </p:cNvPr>
          <p:cNvCxnSpPr>
            <a:stCxn id="89" idx="6"/>
            <a:endCxn id="90" idx="2"/>
          </p:cNvCxnSpPr>
          <p:nvPr/>
        </p:nvCxnSpPr>
        <p:spPr>
          <a:xfrm>
            <a:off x="6305541" y="3668011"/>
            <a:ext cx="738554" cy="6138"/>
          </a:xfrm>
          <a:prstGeom prst="line">
            <a:avLst/>
          </a:prstGeom>
          <a:ln>
            <a:solidFill>
              <a:schemeClr val="tx1"/>
            </a:solidFill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文本框 97">
            <a:extLst>
              <a:ext uri="{FF2B5EF4-FFF2-40B4-BE49-F238E27FC236}">
                <a16:creationId xmlns:a16="http://schemas.microsoft.com/office/drawing/2014/main" id="{43767AE0-394E-F058-9EAC-B5965A0AABEC}"/>
              </a:ext>
            </a:extLst>
          </p:cNvPr>
          <p:cNvSpPr txBox="1"/>
          <p:nvPr/>
        </p:nvSpPr>
        <p:spPr>
          <a:xfrm>
            <a:off x="6261952" y="2177319"/>
            <a:ext cx="12937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Granger</a:t>
            </a: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Causality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9" name="文本框 98">
            <a:extLst>
              <a:ext uri="{FF2B5EF4-FFF2-40B4-BE49-F238E27FC236}">
                <a16:creationId xmlns:a16="http://schemas.microsoft.com/office/drawing/2014/main" id="{F4E52926-A40F-B50C-D3E5-B1F7C9484DCC}"/>
              </a:ext>
            </a:extLst>
          </p:cNvPr>
          <p:cNvSpPr txBox="1"/>
          <p:nvPr/>
        </p:nvSpPr>
        <p:spPr>
          <a:xfrm>
            <a:off x="8480854" y="3369596"/>
            <a:ext cx="680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=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3330777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6567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Outline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内容占位符 2">
            <a:extLst>
              <a:ext uri="{FF2B5EF4-FFF2-40B4-BE49-F238E27FC236}">
                <a16:creationId xmlns:a16="http://schemas.microsoft.com/office/drawing/2014/main" id="{DCACDF7B-134E-25AB-056A-18C1B2353D3E}"/>
              </a:ext>
            </a:extLst>
          </p:cNvPr>
          <p:cNvSpPr txBox="1">
            <a:spLocks/>
          </p:cNvSpPr>
          <p:nvPr/>
        </p:nvSpPr>
        <p:spPr>
          <a:xfrm>
            <a:off x="814039" y="1493270"/>
            <a:ext cx="10823970" cy="387145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2000" dirty="0"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Causal</a:t>
            </a:r>
            <a:r>
              <a:rPr kumimoji="1" lang="zh-CN" altLang="en-US" sz="2000" dirty="0"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Machine</a:t>
            </a:r>
            <a:r>
              <a:rPr kumimoji="1" lang="zh-CN" altLang="en-US" sz="2000" dirty="0"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Learning:</a:t>
            </a:r>
            <a:r>
              <a:rPr kumimoji="1" lang="zh-CN" altLang="en-US" sz="2000" dirty="0"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Background</a:t>
            </a:r>
            <a:r>
              <a:rPr kumimoji="1" lang="zh-CN" altLang="en-US" sz="2000" dirty="0"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and</a:t>
            </a:r>
            <a:r>
              <a:rPr kumimoji="1" lang="zh-CN" altLang="en-US" sz="2000" dirty="0"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Principles</a:t>
            </a:r>
          </a:p>
          <a:p>
            <a:r>
              <a:rPr kumimoji="1" lang="en-US" altLang="zh-CN" sz="2000" dirty="0"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Causal</a:t>
            </a:r>
            <a:r>
              <a:rPr kumimoji="1" lang="zh-CN" altLang="en-US" sz="2000" dirty="0"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Discovery</a:t>
            </a:r>
          </a:p>
          <a:p>
            <a:r>
              <a:rPr kumimoji="1" lang="en-US" altLang="zh-CN" sz="2000" dirty="0">
                <a:solidFill>
                  <a:srgbClr val="FF0000"/>
                </a:solidFill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Causal</a:t>
            </a:r>
            <a:r>
              <a:rPr kumimoji="1" lang="zh-CN" altLang="en-US" sz="2000" dirty="0">
                <a:solidFill>
                  <a:srgbClr val="FF0000"/>
                </a:solidFill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solidFill>
                  <a:srgbClr val="FF0000"/>
                </a:solidFill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Representation</a:t>
            </a:r>
            <a:r>
              <a:rPr kumimoji="1" lang="zh-CN" altLang="en-US" sz="2000" dirty="0">
                <a:solidFill>
                  <a:srgbClr val="FF0000"/>
                </a:solidFill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solidFill>
                  <a:srgbClr val="FF0000"/>
                </a:solidFill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Learning</a:t>
            </a:r>
            <a:endParaRPr kumimoji="1" lang="en-US" altLang="zh-CN" sz="1600" dirty="0">
              <a:solidFill>
                <a:srgbClr val="FF0000"/>
              </a:solidFill>
              <a:latin typeface="Arial" panose="020B0604020202020204" pitchFamily="34" charset="0"/>
              <a:ea typeface="FangSong" panose="02010609060101010101" pitchFamily="49" charset="-122"/>
              <a:cs typeface="Arial" panose="020B0604020202020204" pitchFamily="34" charset="0"/>
            </a:endParaRPr>
          </a:p>
          <a:p>
            <a:r>
              <a:rPr kumimoji="1" lang="en-US" altLang="zh-CN" sz="2000" dirty="0"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Causal</a:t>
            </a:r>
            <a:r>
              <a:rPr kumimoji="1" lang="zh-CN" altLang="en-US" sz="2000" dirty="0"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Emergence</a:t>
            </a:r>
            <a:r>
              <a:rPr kumimoji="1" lang="zh-CN" altLang="en-US" sz="2000" dirty="0"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and</a:t>
            </a:r>
            <a:r>
              <a:rPr kumimoji="1" lang="zh-CN" altLang="en-US" sz="2000" dirty="0"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Neural</a:t>
            </a:r>
            <a:r>
              <a:rPr kumimoji="1" lang="zh-CN" altLang="en-US" sz="2000" dirty="0"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Information</a:t>
            </a:r>
            <a:r>
              <a:rPr kumimoji="1" lang="zh-CN" altLang="en-US" sz="2000" dirty="0"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Squeezer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3CDE3C3-A45C-E902-9E5A-5ACD5EC77770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30AC8D5-7AE9-D4E3-DB2D-DE318567D13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0166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1" y="436469"/>
            <a:ext cx="83103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Causal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Features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6" name="直接箭头连接符 9">
            <a:extLst>
              <a:ext uri="{FF2B5EF4-FFF2-40B4-BE49-F238E27FC236}">
                <a16:creationId xmlns:a16="http://schemas.microsoft.com/office/drawing/2014/main" id="{BE6C72BB-7D2B-BD9A-70D2-B244A87BC451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图片 66">
            <a:extLst>
              <a:ext uri="{FF2B5EF4-FFF2-40B4-BE49-F238E27FC236}">
                <a16:creationId xmlns:a16="http://schemas.microsoft.com/office/drawing/2014/main" id="{BF69EAE7-F8D7-BDBE-F8BA-D082DB6FC37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CBF7C719-43CF-03A5-BBAB-23E27863285A}"/>
              </a:ext>
            </a:extLst>
          </p:cNvPr>
          <p:cNvSpPr txBox="1"/>
          <p:nvPr/>
        </p:nvSpPr>
        <p:spPr>
          <a:xfrm>
            <a:off x="814039" y="6334780"/>
            <a:ext cx="71808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1600" dirty="0"/>
              <a:t>[</a:t>
            </a:r>
            <a:r>
              <a:rPr lang="en" altLang="zh-CN" sz="1600" dirty="0" err="1"/>
              <a:t>Chalupka</a:t>
            </a:r>
            <a:r>
              <a:rPr lang="en" altLang="zh-CN" sz="1600" dirty="0"/>
              <a:t> et al. 2016]</a:t>
            </a:r>
            <a:r>
              <a:rPr lang="en-US" altLang="zh-CN" sz="1600" dirty="0"/>
              <a:t>,</a:t>
            </a:r>
            <a:r>
              <a:rPr lang="zh-CN" altLang="en-US" sz="1600" dirty="0"/>
              <a:t> </a:t>
            </a:r>
            <a:r>
              <a:rPr lang="en" altLang="zh-CN" sz="1600" dirty="0">
                <a:hlinkClick r:id="rId4"/>
              </a:rPr>
              <a:t>https://link.springer.com/article/10.1007/s41237-016-0008-2</a:t>
            </a:r>
            <a:endParaRPr lang="en-US" altLang="zh-CN" sz="1600" dirty="0"/>
          </a:p>
          <a:p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内容占位符 9">
            <a:extLst>
              <a:ext uri="{FF2B5EF4-FFF2-40B4-BE49-F238E27FC236}">
                <a16:creationId xmlns:a16="http://schemas.microsoft.com/office/drawing/2014/main" id="{C2EB7303-2A92-8E69-8C44-9DDA7162B5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814039" y="1831769"/>
            <a:ext cx="10058400" cy="3194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21835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1" y="436469"/>
            <a:ext cx="83103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Problem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6" name="直接箭头连接符 9">
            <a:extLst>
              <a:ext uri="{FF2B5EF4-FFF2-40B4-BE49-F238E27FC236}">
                <a16:creationId xmlns:a16="http://schemas.microsoft.com/office/drawing/2014/main" id="{BE6C72BB-7D2B-BD9A-70D2-B244A87BC451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图片 66">
            <a:extLst>
              <a:ext uri="{FF2B5EF4-FFF2-40B4-BE49-F238E27FC236}">
                <a16:creationId xmlns:a16="http://schemas.microsoft.com/office/drawing/2014/main" id="{BF69EAE7-F8D7-BDBE-F8BA-D082DB6FC37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50AB396D-AC8B-6276-88CE-7C601D61A8B6}"/>
              </a:ext>
            </a:extLst>
          </p:cNvPr>
          <p:cNvSpPr txBox="1"/>
          <p:nvPr/>
        </p:nvSpPr>
        <p:spPr>
          <a:xfrm>
            <a:off x="635619" y="1494450"/>
            <a:ext cx="10698688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" altLang="zh-CN" sz="2000" dirty="0"/>
              <a:t>Traditional causal discovery and reasoning </a:t>
            </a:r>
            <a:r>
              <a:rPr lang="en" altLang="zh-CN" sz="2000" dirty="0">
                <a:solidFill>
                  <a:srgbClr val="FF0000"/>
                </a:solidFill>
              </a:rPr>
              <a:t>assume</a:t>
            </a:r>
            <a:r>
              <a:rPr lang="en" altLang="zh-CN" sz="2000" dirty="0"/>
              <a:t> that the units are random variables connected by </a:t>
            </a:r>
            <a:r>
              <a:rPr lang="en" altLang="zh-CN" sz="2000" dirty="0">
                <a:solidFill>
                  <a:srgbClr val="FF0000"/>
                </a:solidFill>
              </a:rPr>
              <a:t>a causal graph</a:t>
            </a:r>
            <a:r>
              <a:rPr lang="en" altLang="zh-CN" sz="2000" dirty="0"/>
              <a:t>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" altLang="zh-CN" sz="2000" dirty="0"/>
              <a:t>However, real-world </a:t>
            </a:r>
            <a:r>
              <a:rPr lang="en" altLang="zh-CN" sz="2000" dirty="0">
                <a:solidFill>
                  <a:srgbClr val="FF0000"/>
                </a:solidFill>
              </a:rPr>
              <a:t>observations</a:t>
            </a:r>
            <a:r>
              <a:rPr lang="en" altLang="zh-CN" sz="2000" dirty="0"/>
              <a:t> are usually </a:t>
            </a:r>
            <a:r>
              <a:rPr lang="en" altLang="zh-CN" sz="2000" dirty="0">
                <a:solidFill>
                  <a:srgbClr val="FF0000"/>
                </a:solidFill>
              </a:rPr>
              <a:t>not structured </a:t>
            </a:r>
            <a:r>
              <a:rPr lang="en" altLang="zh-CN" sz="2000" dirty="0"/>
              <a:t>into those units to begin with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" altLang="zh-CN" sz="2000" dirty="0"/>
              <a:t>To this end, we could try to connect causal variables S</a:t>
            </a:r>
            <a:r>
              <a:rPr lang="en-US" altLang="zh-CN" sz="2000" baseline="-25000" dirty="0"/>
              <a:t>1</a:t>
            </a:r>
            <a:r>
              <a:rPr lang="en-US" altLang="zh-CN" sz="2000" dirty="0"/>
              <a:t>,S</a:t>
            </a:r>
            <a:r>
              <a:rPr lang="en-US" altLang="zh-CN" sz="2000" baseline="-25000" dirty="0"/>
              <a:t>2</a:t>
            </a:r>
            <a:r>
              <a:rPr lang="en-US" altLang="zh-CN" sz="2000" dirty="0"/>
              <a:t>,…,S</a:t>
            </a:r>
            <a:r>
              <a:rPr lang="en-US" altLang="zh-CN" sz="2000" baseline="-25000" dirty="0"/>
              <a:t>n</a:t>
            </a:r>
            <a:r>
              <a:rPr lang="en" altLang="zh-CN" sz="2000" dirty="0"/>
              <a:t> to observations</a:t>
            </a:r>
            <a:endParaRPr lang="zh-CN" altLang="en-US" sz="20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695E010-23ED-DEAC-CD91-DD711B27A9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5911" y="4110947"/>
            <a:ext cx="3022600" cy="6985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E65C955-4126-F5C1-C4D7-7416F5C367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66841" y="2817890"/>
            <a:ext cx="7639383" cy="3206166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937AC1C0-8B85-488D-8880-805A9A26581B}"/>
              </a:ext>
            </a:extLst>
          </p:cNvPr>
          <p:cNvSpPr txBox="1"/>
          <p:nvPr/>
        </p:nvSpPr>
        <p:spPr>
          <a:xfrm>
            <a:off x="574304" y="6328260"/>
            <a:ext cx="71808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hlinkClick r:id="rId6"/>
              </a:rPr>
              <a:t>https://arxiv.org/pdf/2102.11107.pdf</a:t>
            </a:r>
            <a:endParaRPr lang="en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4159375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1" y="436469"/>
            <a:ext cx="83103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Problem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6" name="直接箭头连接符 9">
            <a:extLst>
              <a:ext uri="{FF2B5EF4-FFF2-40B4-BE49-F238E27FC236}">
                <a16:creationId xmlns:a16="http://schemas.microsoft.com/office/drawing/2014/main" id="{BE6C72BB-7D2B-BD9A-70D2-B244A87BC451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图片 66">
            <a:extLst>
              <a:ext uri="{FF2B5EF4-FFF2-40B4-BE49-F238E27FC236}">
                <a16:creationId xmlns:a16="http://schemas.microsoft.com/office/drawing/2014/main" id="{BF69EAE7-F8D7-BDBE-F8BA-D082DB6FC37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50AB396D-AC8B-6276-88CE-7C601D61A8B6}"/>
              </a:ext>
            </a:extLst>
          </p:cNvPr>
          <p:cNvSpPr txBox="1"/>
          <p:nvPr/>
        </p:nvSpPr>
        <p:spPr>
          <a:xfrm>
            <a:off x="7865451" y="436469"/>
            <a:ext cx="3920149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" altLang="zh-CN" sz="2000" dirty="0"/>
              <a:t>To combine SCM and representation learning, we should </a:t>
            </a:r>
            <a:r>
              <a:rPr lang="en" altLang="zh-CN" sz="2000" dirty="0">
                <a:solidFill>
                  <a:srgbClr val="FF0000"/>
                </a:solidFill>
              </a:rPr>
              <a:t>embed</a:t>
            </a:r>
            <a:r>
              <a:rPr lang="en" altLang="zh-CN" sz="2000" dirty="0"/>
              <a:t> </a:t>
            </a:r>
            <a:r>
              <a:rPr lang="en" altLang="zh-CN" sz="2000" dirty="0">
                <a:solidFill>
                  <a:srgbClr val="FF0000"/>
                </a:solidFill>
              </a:rPr>
              <a:t>an SCM into larger machine learning models </a:t>
            </a:r>
            <a:r>
              <a:rPr lang="en" altLang="zh-CN" sz="2000" dirty="0"/>
              <a:t>whose inputs and outputs may be high-dimensional and unstructured, but whose </a:t>
            </a:r>
            <a:r>
              <a:rPr lang="en" altLang="zh-CN" sz="2000" dirty="0">
                <a:solidFill>
                  <a:srgbClr val="FF0000"/>
                </a:solidFill>
              </a:rPr>
              <a:t>inner workings</a:t>
            </a:r>
            <a:r>
              <a:rPr lang="en" altLang="zh-CN" sz="2000" dirty="0"/>
              <a:t> are at least partly governed by an SCM.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" altLang="zh-CN" sz="2000" dirty="0"/>
              <a:t>The result may be </a:t>
            </a:r>
            <a:r>
              <a:rPr lang="en" altLang="zh-CN" sz="2000" dirty="0">
                <a:solidFill>
                  <a:srgbClr val="FF0000"/>
                </a:solidFill>
              </a:rPr>
              <a:t>a modular architecture</a:t>
            </a:r>
            <a:r>
              <a:rPr lang="en" altLang="zh-CN" sz="2000" dirty="0"/>
              <a:t>, where different modules can be individually </a:t>
            </a:r>
            <a:r>
              <a:rPr lang="en" altLang="zh-CN" sz="2000" dirty="0">
                <a:solidFill>
                  <a:srgbClr val="FF0000"/>
                </a:solidFill>
              </a:rPr>
              <a:t>fine-turned</a:t>
            </a:r>
            <a:r>
              <a:rPr lang="en" altLang="zh-CN" sz="2000" dirty="0"/>
              <a:t> and </a:t>
            </a:r>
            <a:r>
              <a:rPr lang="en" altLang="zh-CN" sz="2000" dirty="0">
                <a:solidFill>
                  <a:srgbClr val="FF0000"/>
                </a:solidFill>
              </a:rPr>
              <a:t>re-purposed</a:t>
            </a:r>
            <a:r>
              <a:rPr lang="en" altLang="zh-CN" sz="2000" dirty="0"/>
              <a:t> for new tasks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" altLang="zh-CN" sz="2000" dirty="0">
                <a:solidFill>
                  <a:srgbClr val="FF0000"/>
                </a:solidFill>
              </a:rPr>
              <a:t>The SMS</a:t>
            </a:r>
            <a:r>
              <a:rPr lang="en-US" altLang="zh-CN" sz="2000" dirty="0">
                <a:solidFill>
                  <a:srgbClr val="FF0000"/>
                </a:solidFill>
              </a:rPr>
              <a:t> (sparse</a:t>
            </a:r>
            <a:r>
              <a:rPr lang="zh-CN" altLang="en-US" sz="2000" dirty="0">
                <a:solidFill>
                  <a:srgbClr val="FF0000"/>
                </a:solidFill>
              </a:rPr>
              <a:t> </a:t>
            </a:r>
            <a:r>
              <a:rPr lang="en-US" altLang="zh-CN" sz="2000" dirty="0">
                <a:solidFill>
                  <a:srgbClr val="FF0000"/>
                </a:solidFill>
              </a:rPr>
              <a:t>mechanism</a:t>
            </a:r>
            <a:r>
              <a:rPr lang="zh-CN" altLang="en-US" sz="2000" dirty="0">
                <a:solidFill>
                  <a:srgbClr val="FF0000"/>
                </a:solidFill>
              </a:rPr>
              <a:t> </a:t>
            </a:r>
            <a:r>
              <a:rPr lang="en-US" altLang="zh-CN" sz="2000" dirty="0">
                <a:solidFill>
                  <a:srgbClr val="FF0000"/>
                </a:solidFill>
              </a:rPr>
              <a:t>shift)</a:t>
            </a:r>
            <a:r>
              <a:rPr lang="en" altLang="zh-CN" sz="2000" dirty="0">
                <a:solidFill>
                  <a:srgbClr val="FF0000"/>
                </a:solidFill>
              </a:rPr>
              <a:t> hypothesis</a:t>
            </a:r>
            <a:r>
              <a:rPr lang="en" altLang="zh-CN" sz="2000" dirty="0"/>
              <a:t> can be used to enforce the appropriate structure.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37AC1C0-8B85-488D-8880-805A9A26581B}"/>
              </a:ext>
            </a:extLst>
          </p:cNvPr>
          <p:cNvSpPr txBox="1"/>
          <p:nvPr/>
        </p:nvSpPr>
        <p:spPr>
          <a:xfrm>
            <a:off x="574304" y="6328260"/>
            <a:ext cx="71808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hlinkClick r:id="rId4"/>
              </a:rPr>
              <a:t>https://arxiv.org/pdf/2102.11107.pdf</a:t>
            </a:r>
            <a:endParaRPr lang="en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BBB0A4A-0400-0617-86D0-6B4CAAC9DB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4304" y="1195733"/>
            <a:ext cx="6923776" cy="4804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9664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11166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Causal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Graph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 err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v.s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Structural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Causal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Model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>
            <a:extLst>
              <a:ext uri="{FF2B5EF4-FFF2-40B4-BE49-F238E27FC236}">
                <a16:creationId xmlns:a16="http://schemas.microsoft.com/office/drawing/2014/main" id="{A775D885-E4B6-3B7F-CC94-95DEA4AA1B68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椭圆 1">
            <a:extLst>
              <a:ext uri="{FF2B5EF4-FFF2-40B4-BE49-F238E27FC236}">
                <a16:creationId xmlns:a16="http://schemas.microsoft.com/office/drawing/2014/main" id="{92D1517A-34F0-CDE5-608C-82B3DDF945CF}"/>
              </a:ext>
            </a:extLst>
          </p:cNvPr>
          <p:cNvSpPr/>
          <p:nvPr/>
        </p:nvSpPr>
        <p:spPr>
          <a:xfrm>
            <a:off x="7354228" y="2176957"/>
            <a:ext cx="566928" cy="5669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A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F26C9436-85E2-E79B-9538-A962C0AEDB97}"/>
              </a:ext>
            </a:extLst>
          </p:cNvPr>
          <p:cNvSpPr/>
          <p:nvPr/>
        </p:nvSpPr>
        <p:spPr>
          <a:xfrm>
            <a:off x="9203205" y="2176957"/>
            <a:ext cx="566928" cy="5669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B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EB21391E-147A-E5C0-C086-928279C3AE7D}"/>
              </a:ext>
            </a:extLst>
          </p:cNvPr>
          <p:cNvSpPr/>
          <p:nvPr/>
        </p:nvSpPr>
        <p:spPr>
          <a:xfrm>
            <a:off x="8329588" y="3345510"/>
            <a:ext cx="566928" cy="5669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C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1F5441AA-133B-4634-67EC-BFF4F59002FE}"/>
              </a:ext>
            </a:extLst>
          </p:cNvPr>
          <p:cNvSpPr/>
          <p:nvPr/>
        </p:nvSpPr>
        <p:spPr>
          <a:xfrm>
            <a:off x="8329588" y="4690443"/>
            <a:ext cx="566928" cy="5669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D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FB012E02-3834-F33A-A17D-DC2C95BC54A3}"/>
              </a:ext>
            </a:extLst>
          </p:cNvPr>
          <p:cNvSpPr/>
          <p:nvPr/>
        </p:nvSpPr>
        <p:spPr>
          <a:xfrm>
            <a:off x="6870104" y="3912438"/>
            <a:ext cx="566928" cy="5669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E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cxnSp>
        <p:nvCxnSpPr>
          <p:cNvPr id="15" name="直线箭头连接符 14">
            <a:extLst>
              <a:ext uri="{FF2B5EF4-FFF2-40B4-BE49-F238E27FC236}">
                <a16:creationId xmlns:a16="http://schemas.microsoft.com/office/drawing/2014/main" id="{FA2DCE91-2EFC-8763-64B4-742386929E7B}"/>
              </a:ext>
            </a:extLst>
          </p:cNvPr>
          <p:cNvCxnSpPr>
            <a:cxnSpLocks/>
            <a:stCxn id="2" idx="6"/>
            <a:endCxn id="9" idx="2"/>
          </p:cNvCxnSpPr>
          <p:nvPr/>
        </p:nvCxnSpPr>
        <p:spPr>
          <a:xfrm>
            <a:off x="7921156" y="2460421"/>
            <a:ext cx="128204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线箭头连接符 16">
            <a:extLst>
              <a:ext uri="{FF2B5EF4-FFF2-40B4-BE49-F238E27FC236}">
                <a16:creationId xmlns:a16="http://schemas.microsoft.com/office/drawing/2014/main" id="{69F8B026-B83F-10CB-5718-12FA19A28F8C}"/>
              </a:ext>
            </a:extLst>
          </p:cNvPr>
          <p:cNvCxnSpPr>
            <a:cxnSpLocks/>
            <a:stCxn id="2" idx="5"/>
            <a:endCxn id="11" idx="1"/>
          </p:cNvCxnSpPr>
          <p:nvPr/>
        </p:nvCxnSpPr>
        <p:spPr>
          <a:xfrm>
            <a:off x="7838131" y="2660860"/>
            <a:ext cx="574482" cy="7676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线箭头连接符 19">
            <a:extLst>
              <a:ext uri="{FF2B5EF4-FFF2-40B4-BE49-F238E27FC236}">
                <a16:creationId xmlns:a16="http://schemas.microsoft.com/office/drawing/2014/main" id="{41C10B23-22AC-3137-05CC-DDA3F35F45DD}"/>
              </a:ext>
            </a:extLst>
          </p:cNvPr>
          <p:cNvCxnSpPr>
            <a:cxnSpLocks/>
            <a:stCxn id="9" idx="4"/>
            <a:endCxn id="11" idx="7"/>
          </p:cNvCxnSpPr>
          <p:nvPr/>
        </p:nvCxnSpPr>
        <p:spPr>
          <a:xfrm flipH="1">
            <a:off x="8813491" y="2743885"/>
            <a:ext cx="673178" cy="6846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线箭头连接符 22">
            <a:extLst>
              <a:ext uri="{FF2B5EF4-FFF2-40B4-BE49-F238E27FC236}">
                <a16:creationId xmlns:a16="http://schemas.microsoft.com/office/drawing/2014/main" id="{B0C6B23F-863C-8B86-05FC-F3FA95561EDD}"/>
              </a:ext>
            </a:extLst>
          </p:cNvPr>
          <p:cNvCxnSpPr>
            <a:cxnSpLocks/>
            <a:stCxn id="13" idx="5"/>
            <a:endCxn id="12" idx="2"/>
          </p:cNvCxnSpPr>
          <p:nvPr/>
        </p:nvCxnSpPr>
        <p:spPr>
          <a:xfrm>
            <a:off x="7354007" y="4396341"/>
            <a:ext cx="975581" cy="5775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线箭头连接符 27">
            <a:extLst>
              <a:ext uri="{FF2B5EF4-FFF2-40B4-BE49-F238E27FC236}">
                <a16:creationId xmlns:a16="http://schemas.microsoft.com/office/drawing/2014/main" id="{6D6A1652-EA6E-7FA3-3DD9-215E34FBC161}"/>
              </a:ext>
            </a:extLst>
          </p:cNvPr>
          <p:cNvCxnSpPr>
            <a:cxnSpLocks/>
            <a:stCxn id="11" idx="4"/>
            <a:endCxn id="12" idx="0"/>
          </p:cNvCxnSpPr>
          <p:nvPr/>
        </p:nvCxnSpPr>
        <p:spPr>
          <a:xfrm>
            <a:off x="8613052" y="3912438"/>
            <a:ext cx="0" cy="7780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CB725A86-119B-754A-38D3-189DB50E0C42}"/>
                  </a:ext>
                </a:extLst>
              </p:cNvPr>
              <p:cNvSpPr txBox="1"/>
              <p:nvPr/>
            </p:nvSpPr>
            <p:spPr>
              <a:xfrm>
                <a:off x="10031902" y="2321921"/>
                <a:ext cx="146873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CB725A86-119B-754A-38D3-189DB50E0C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31902" y="2321921"/>
                <a:ext cx="1468735" cy="276999"/>
              </a:xfrm>
              <a:prstGeom prst="rect">
                <a:avLst/>
              </a:prstGeom>
              <a:blipFill>
                <a:blip r:embed="rId5"/>
                <a:stretch>
                  <a:fillRect l="-2586" r="-4310" b="-347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直线箭头连接符 32">
            <a:extLst>
              <a:ext uri="{FF2B5EF4-FFF2-40B4-BE49-F238E27FC236}">
                <a16:creationId xmlns:a16="http://schemas.microsoft.com/office/drawing/2014/main" id="{F224D235-F82E-0307-A638-E69B6A815417}"/>
              </a:ext>
            </a:extLst>
          </p:cNvPr>
          <p:cNvCxnSpPr>
            <a:cxnSpLocks/>
            <a:endCxn id="2" idx="0"/>
          </p:cNvCxnSpPr>
          <p:nvPr/>
        </p:nvCxnSpPr>
        <p:spPr>
          <a:xfrm>
            <a:off x="7637692" y="1682416"/>
            <a:ext cx="0" cy="4945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E031EA7B-694E-8C55-676F-2584B78396CF}"/>
                  </a:ext>
                </a:extLst>
              </p:cNvPr>
              <p:cNvSpPr txBox="1"/>
              <p:nvPr/>
            </p:nvSpPr>
            <p:spPr>
              <a:xfrm>
                <a:off x="7047538" y="1264395"/>
                <a:ext cx="1282050" cy="3801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E031EA7B-694E-8C55-676F-2584B78396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7538" y="1264395"/>
                <a:ext cx="1282050" cy="38014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直线箭头连接符 36">
            <a:extLst>
              <a:ext uri="{FF2B5EF4-FFF2-40B4-BE49-F238E27FC236}">
                <a16:creationId xmlns:a16="http://schemas.microsoft.com/office/drawing/2014/main" id="{31BE618E-688E-4497-53F0-1014F6E893D2}"/>
              </a:ext>
            </a:extLst>
          </p:cNvPr>
          <p:cNvCxnSpPr>
            <a:cxnSpLocks/>
          </p:cNvCxnSpPr>
          <p:nvPr/>
        </p:nvCxnSpPr>
        <p:spPr>
          <a:xfrm>
            <a:off x="9440559" y="1671013"/>
            <a:ext cx="0" cy="4945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3C1A72A3-E418-06D7-A45F-1B64E8303247}"/>
                  </a:ext>
                </a:extLst>
              </p:cNvPr>
              <p:cNvSpPr txBox="1"/>
              <p:nvPr/>
            </p:nvSpPr>
            <p:spPr>
              <a:xfrm>
                <a:off x="8850405" y="1252992"/>
                <a:ext cx="1282050" cy="3801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3C1A72A3-E418-06D7-A45F-1B64E83032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0405" y="1252992"/>
                <a:ext cx="1282050" cy="38014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35120201-BD8F-C893-3A7D-153550182048}"/>
                  </a:ext>
                </a:extLst>
              </p:cNvPr>
              <p:cNvSpPr txBox="1"/>
              <p:nvPr/>
            </p:nvSpPr>
            <p:spPr>
              <a:xfrm>
                <a:off x="7827812" y="1888522"/>
                <a:ext cx="117217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35120201-BD8F-C893-3A7D-1535501820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7812" y="1888522"/>
                <a:ext cx="1172179" cy="276999"/>
              </a:xfrm>
              <a:prstGeom prst="rect">
                <a:avLst/>
              </a:prstGeom>
              <a:blipFill>
                <a:blip r:embed="rId8"/>
                <a:stretch>
                  <a:fillRect l="-3226" r="-6452" b="-347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直线箭头连接符 39">
            <a:extLst>
              <a:ext uri="{FF2B5EF4-FFF2-40B4-BE49-F238E27FC236}">
                <a16:creationId xmlns:a16="http://schemas.microsoft.com/office/drawing/2014/main" id="{E019BB19-9AA9-A51A-2922-88EBFAACDFAA}"/>
              </a:ext>
            </a:extLst>
          </p:cNvPr>
          <p:cNvCxnSpPr>
            <a:cxnSpLocks/>
          </p:cNvCxnSpPr>
          <p:nvPr/>
        </p:nvCxnSpPr>
        <p:spPr>
          <a:xfrm>
            <a:off x="8607419" y="2850995"/>
            <a:ext cx="0" cy="4945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A78EDD0C-CEE5-44BF-8549-95F3D687B780}"/>
                  </a:ext>
                </a:extLst>
              </p:cNvPr>
              <p:cNvSpPr txBox="1"/>
              <p:nvPr/>
            </p:nvSpPr>
            <p:spPr>
              <a:xfrm>
                <a:off x="7771588" y="2688074"/>
                <a:ext cx="1282050" cy="3801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A78EDD0C-CEE5-44BF-8549-95F3D687B7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1588" y="2688074"/>
                <a:ext cx="1282050" cy="38014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9BEAA214-DDD0-E279-0AB7-D3F0B7950FA2}"/>
                  </a:ext>
                </a:extLst>
              </p:cNvPr>
              <p:cNvSpPr txBox="1"/>
              <p:nvPr/>
            </p:nvSpPr>
            <p:spPr>
              <a:xfrm>
                <a:off x="9150080" y="3463027"/>
                <a:ext cx="174349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,,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9BEAA214-DDD0-E279-0AB7-D3F0B7950F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0080" y="3463027"/>
                <a:ext cx="1743491" cy="276999"/>
              </a:xfrm>
              <a:prstGeom prst="rect">
                <a:avLst/>
              </a:prstGeom>
              <a:blipFill>
                <a:blip r:embed="rId10"/>
                <a:stretch>
                  <a:fillRect l="-2174" r="-4348" b="-347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直线箭头连接符 42">
            <a:extLst>
              <a:ext uri="{FF2B5EF4-FFF2-40B4-BE49-F238E27FC236}">
                <a16:creationId xmlns:a16="http://schemas.microsoft.com/office/drawing/2014/main" id="{1C50BABD-D764-F828-F99D-F7C0A24A7854}"/>
              </a:ext>
            </a:extLst>
          </p:cNvPr>
          <p:cNvCxnSpPr>
            <a:cxnSpLocks/>
          </p:cNvCxnSpPr>
          <p:nvPr/>
        </p:nvCxnSpPr>
        <p:spPr>
          <a:xfrm flipH="1">
            <a:off x="8885854" y="4973907"/>
            <a:ext cx="60081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8A8D6EA0-049B-EDB9-1E09-022BBC73EFF1}"/>
                  </a:ext>
                </a:extLst>
              </p:cNvPr>
              <p:cNvSpPr txBox="1"/>
              <p:nvPr/>
            </p:nvSpPr>
            <p:spPr>
              <a:xfrm>
                <a:off x="9129108" y="4770258"/>
                <a:ext cx="1282050" cy="3801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8A8D6EA0-049B-EDB9-1E09-022BBC73EF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9108" y="4770258"/>
                <a:ext cx="1282050" cy="38014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F42ADBA1-9B9A-64F2-26D8-622916951993}"/>
                  </a:ext>
                </a:extLst>
              </p:cNvPr>
              <p:cNvSpPr txBox="1"/>
              <p:nvPr/>
            </p:nvSpPr>
            <p:spPr>
              <a:xfrm>
                <a:off x="7668958" y="5458451"/>
                <a:ext cx="173630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F42ADBA1-9B9A-64F2-26D8-6229169519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8958" y="5458451"/>
                <a:ext cx="1736308" cy="276999"/>
              </a:xfrm>
              <a:prstGeom prst="rect">
                <a:avLst/>
              </a:prstGeom>
              <a:blipFill>
                <a:blip r:embed="rId12"/>
                <a:stretch>
                  <a:fillRect l="-1449" r="-2899" b="-347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直线箭头连接符 46">
            <a:extLst>
              <a:ext uri="{FF2B5EF4-FFF2-40B4-BE49-F238E27FC236}">
                <a16:creationId xmlns:a16="http://schemas.microsoft.com/office/drawing/2014/main" id="{943E56D3-8B1B-CB0B-93FE-427AC18B833E}"/>
              </a:ext>
            </a:extLst>
          </p:cNvPr>
          <p:cNvCxnSpPr>
            <a:cxnSpLocks/>
          </p:cNvCxnSpPr>
          <p:nvPr/>
        </p:nvCxnSpPr>
        <p:spPr>
          <a:xfrm>
            <a:off x="7112964" y="3424996"/>
            <a:ext cx="0" cy="4945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E19A9E69-5AE8-AC8E-56D8-686D70DE96D0}"/>
                  </a:ext>
                </a:extLst>
              </p:cNvPr>
              <p:cNvSpPr txBox="1"/>
              <p:nvPr/>
            </p:nvSpPr>
            <p:spPr>
              <a:xfrm>
                <a:off x="6522810" y="3006975"/>
                <a:ext cx="1282050" cy="3801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E19A9E69-5AE8-AC8E-56D8-686D70DE96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2810" y="3006975"/>
                <a:ext cx="1282050" cy="380141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本框 48">
                <a:extLst>
                  <a:ext uri="{FF2B5EF4-FFF2-40B4-BE49-F238E27FC236}">
                    <a16:creationId xmlns:a16="http://schemas.microsoft.com/office/drawing/2014/main" id="{E167C44C-6663-1468-6B66-D7DB11A16785}"/>
                  </a:ext>
                </a:extLst>
              </p:cNvPr>
              <p:cNvSpPr txBox="1"/>
              <p:nvPr/>
            </p:nvSpPr>
            <p:spPr>
              <a:xfrm>
                <a:off x="5609195" y="4112723"/>
                <a:ext cx="118211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49" name="文本框 48">
                <a:extLst>
                  <a:ext uri="{FF2B5EF4-FFF2-40B4-BE49-F238E27FC236}">
                    <a16:creationId xmlns:a16="http://schemas.microsoft.com/office/drawing/2014/main" id="{E167C44C-6663-1468-6B66-D7DB11A167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9195" y="4112723"/>
                <a:ext cx="1182118" cy="276999"/>
              </a:xfrm>
              <a:prstGeom prst="rect">
                <a:avLst/>
              </a:prstGeom>
              <a:blipFill>
                <a:blip r:embed="rId14"/>
                <a:stretch>
                  <a:fillRect l="-4255" t="-4545" r="-6383" b="-363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椭圆 62">
            <a:extLst>
              <a:ext uri="{FF2B5EF4-FFF2-40B4-BE49-F238E27FC236}">
                <a16:creationId xmlns:a16="http://schemas.microsoft.com/office/drawing/2014/main" id="{542B0A9A-FC44-D8FC-A6B3-4334A34D310A}"/>
              </a:ext>
            </a:extLst>
          </p:cNvPr>
          <p:cNvSpPr/>
          <p:nvPr/>
        </p:nvSpPr>
        <p:spPr>
          <a:xfrm>
            <a:off x="1848332" y="2121644"/>
            <a:ext cx="566928" cy="5669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A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1024" name="椭圆 1023">
            <a:extLst>
              <a:ext uri="{FF2B5EF4-FFF2-40B4-BE49-F238E27FC236}">
                <a16:creationId xmlns:a16="http://schemas.microsoft.com/office/drawing/2014/main" id="{98A1D979-530D-C507-A0DA-C9DB471F7EF9}"/>
              </a:ext>
            </a:extLst>
          </p:cNvPr>
          <p:cNvSpPr/>
          <p:nvPr/>
        </p:nvSpPr>
        <p:spPr>
          <a:xfrm>
            <a:off x="3697309" y="2121644"/>
            <a:ext cx="566928" cy="5669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B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1025" name="椭圆 1024">
            <a:extLst>
              <a:ext uri="{FF2B5EF4-FFF2-40B4-BE49-F238E27FC236}">
                <a16:creationId xmlns:a16="http://schemas.microsoft.com/office/drawing/2014/main" id="{5BE2775D-E384-3B16-0A07-D6969FB72CA7}"/>
              </a:ext>
            </a:extLst>
          </p:cNvPr>
          <p:cNvSpPr/>
          <p:nvPr/>
        </p:nvSpPr>
        <p:spPr>
          <a:xfrm>
            <a:off x="2823692" y="3290197"/>
            <a:ext cx="566928" cy="5669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C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1027" name="椭圆 1026">
            <a:extLst>
              <a:ext uri="{FF2B5EF4-FFF2-40B4-BE49-F238E27FC236}">
                <a16:creationId xmlns:a16="http://schemas.microsoft.com/office/drawing/2014/main" id="{81CFD716-D956-44FE-E6C4-F22FEE1B2C68}"/>
              </a:ext>
            </a:extLst>
          </p:cNvPr>
          <p:cNvSpPr/>
          <p:nvPr/>
        </p:nvSpPr>
        <p:spPr>
          <a:xfrm>
            <a:off x="2823692" y="4635130"/>
            <a:ext cx="566928" cy="5669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D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1028" name="椭圆 1027">
            <a:extLst>
              <a:ext uri="{FF2B5EF4-FFF2-40B4-BE49-F238E27FC236}">
                <a16:creationId xmlns:a16="http://schemas.microsoft.com/office/drawing/2014/main" id="{90691905-7D74-DA36-B2A2-80AA2B059600}"/>
              </a:ext>
            </a:extLst>
          </p:cNvPr>
          <p:cNvSpPr/>
          <p:nvPr/>
        </p:nvSpPr>
        <p:spPr>
          <a:xfrm>
            <a:off x="1364208" y="3857125"/>
            <a:ext cx="566928" cy="5669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E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cxnSp>
        <p:nvCxnSpPr>
          <p:cNvPr id="1029" name="直线箭头连接符 1028">
            <a:extLst>
              <a:ext uri="{FF2B5EF4-FFF2-40B4-BE49-F238E27FC236}">
                <a16:creationId xmlns:a16="http://schemas.microsoft.com/office/drawing/2014/main" id="{B4139394-3B6B-6000-5CA9-3C0182611D77}"/>
              </a:ext>
            </a:extLst>
          </p:cNvPr>
          <p:cNvCxnSpPr>
            <a:cxnSpLocks/>
            <a:stCxn id="63" idx="6"/>
            <a:endCxn id="1024" idx="2"/>
          </p:cNvCxnSpPr>
          <p:nvPr/>
        </p:nvCxnSpPr>
        <p:spPr>
          <a:xfrm>
            <a:off x="2415260" y="2405108"/>
            <a:ext cx="128204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0" name="直线箭头连接符 1029">
            <a:extLst>
              <a:ext uri="{FF2B5EF4-FFF2-40B4-BE49-F238E27FC236}">
                <a16:creationId xmlns:a16="http://schemas.microsoft.com/office/drawing/2014/main" id="{58137C36-5F41-1384-6215-CCFD346C16BE}"/>
              </a:ext>
            </a:extLst>
          </p:cNvPr>
          <p:cNvCxnSpPr>
            <a:cxnSpLocks/>
            <a:stCxn id="63" idx="5"/>
            <a:endCxn id="1025" idx="1"/>
          </p:cNvCxnSpPr>
          <p:nvPr/>
        </p:nvCxnSpPr>
        <p:spPr>
          <a:xfrm>
            <a:off x="2332235" y="2605547"/>
            <a:ext cx="574482" cy="7676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1" name="直线箭头连接符 1030">
            <a:extLst>
              <a:ext uri="{FF2B5EF4-FFF2-40B4-BE49-F238E27FC236}">
                <a16:creationId xmlns:a16="http://schemas.microsoft.com/office/drawing/2014/main" id="{C4EEE5A9-F67C-834D-985B-F45D59554AD1}"/>
              </a:ext>
            </a:extLst>
          </p:cNvPr>
          <p:cNvCxnSpPr>
            <a:cxnSpLocks/>
            <a:stCxn id="1024" idx="4"/>
            <a:endCxn id="1025" idx="7"/>
          </p:cNvCxnSpPr>
          <p:nvPr/>
        </p:nvCxnSpPr>
        <p:spPr>
          <a:xfrm flipH="1">
            <a:off x="3307595" y="2688572"/>
            <a:ext cx="673178" cy="6846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2" name="直线箭头连接符 1031">
            <a:extLst>
              <a:ext uri="{FF2B5EF4-FFF2-40B4-BE49-F238E27FC236}">
                <a16:creationId xmlns:a16="http://schemas.microsoft.com/office/drawing/2014/main" id="{C2DED9C7-A936-4C88-C95A-CFDEC43DCA57}"/>
              </a:ext>
            </a:extLst>
          </p:cNvPr>
          <p:cNvCxnSpPr>
            <a:cxnSpLocks/>
            <a:stCxn id="1028" idx="5"/>
            <a:endCxn id="1027" idx="2"/>
          </p:cNvCxnSpPr>
          <p:nvPr/>
        </p:nvCxnSpPr>
        <p:spPr>
          <a:xfrm>
            <a:off x="1848111" y="4341028"/>
            <a:ext cx="975581" cy="5775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3" name="直线箭头连接符 1032">
            <a:extLst>
              <a:ext uri="{FF2B5EF4-FFF2-40B4-BE49-F238E27FC236}">
                <a16:creationId xmlns:a16="http://schemas.microsoft.com/office/drawing/2014/main" id="{347BC2A3-8A83-1A96-FE86-55631557E988}"/>
              </a:ext>
            </a:extLst>
          </p:cNvPr>
          <p:cNvCxnSpPr>
            <a:cxnSpLocks/>
            <a:stCxn id="1025" idx="4"/>
            <a:endCxn id="1027" idx="0"/>
          </p:cNvCxnSpPr>
          <p:nvPr/>
        </p:nvCxnSpPr>
        <p:spPr>
          <a:xfrm>
            <a:off x="3107156" y="3857125"/>
            <a:ext cx="0" cy="7780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34" name="文本框 1033">
                <a:extLst>
                  <a:ext uri="{FF2B5EF4-FFF2-40B4-BE49-F238E27FC236}">
                    <a16:creationId xmlns:a16="http://schemas.microsoft.com/office/drawing/2014/main" id="{63480061-3430-FE05-C2E5-2F7889BB8F47}"/>
                  </a:ext>
                </a:extLst>
              </p:cNvPr>
              <p:cNvSpPr txBox="1"/>
              <p:nvPr/>
            </p:nvSpPr>
            <p:spPr>
              <a:xfrm>
                <a:off x="4598301" y="5431472"/>
                <a:ext cx="251466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⊥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kumimoji="1"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⊥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r>
                        <a:rPr kumimoji="1"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⊥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r>
                        <a:rPr kumimoji="1"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⊥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034" name="文本框 1033">
                <a:extLst>
                  <a:ext uri="{FF2B5EF4-FFF2-40B4-BE49-F238E27FC236}">
                    <a16:creationId xmlns:a16="http://schemas.microsoft.com/office/drawing/2014/main" id="{63480061-3430-FE05-C2E5-2F7889BB8F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8301" y="5431472"/>
                <a:ext cx="2514663" cy="276999"/>
              </a:xfrm>
              <a:prstGeom prst="rect">
                <a:avLst/>
              </a:prstGeom>
              <a:blipFill>
                <a:blip r:embed="rId15"/>
                <a:stretch>
                  <a:fillRect l="-1000" b="-130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图片 13">
            <a:extLst>
              <a:ext uri="{FF2B5EF4-FFF2-40B4-BE49-F238E27FC236}">
                <a16:creationId xmlns:a16="http://schemas.microsoft.com/office/drawing/2014/main" id="{E9F324D8-9441-F13D-1A1E-6A2733902DA6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93222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1" y="436469"/>
            <a:ext cx="83103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The Achilles</a:t>
            </a:r>
            <a:r>
              <a:rPr lang="en-US" altLang="zh-CN" sz="3600" dirty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’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Heel of Stats/ML/AI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6" name="直接箭头连接符 9">
            <a:extLst>
              <a:ext uri="{FF2B5EF4-FFF2-40B4-BE49-F238E27FC236}">
                <a16:creationId xmlns:a16="http://schemas.microsoft.com/office/drawing/2014/main" id="{BE6C72BB-7D2B-BD9A-70D2-B244A87BC451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图片 66">
            <a:extLst>
              <a:ext uri="{FF2B5EF4-FFF2-40B4-BE49-F238E27FC236}">
                <a16:creationId xmlns:a16="http://schemas.microsoft.com/office/drawing/2014/main" id="{BF69EAE7-F8D7-BDBE-F8BA-D082DB6FC37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3A2F2FDD-8FD3-CD7B-2AF5-9D9C35AFD247}"/>
              </a:ext>
            </a:extLst>
          </p:cNvPr>
          <p:cNvSpPr txBox="1"/>
          <p:nvPr/>
        </p:nvSpPr>
        <p:spPr>
          <a:xfrm>
            <a:off x="5181091" y="6288440"/>
            <a:ext cx="74835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dirty="0" err="1"/>
              <a:t>Chaochao</a:t>
            </a:r>
            <a:r>
              <a:rPr lang="en" altLang="zh-CN" dirty="0"/>
              <a:t> Lu, Nov 2023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 err="1"/>
              <a:t>Swarma</a:t>
            </a:r>
            <a:r>
              <a:rPr lang="zh-CN" altLang="en-US" dirty="0"/>
              <a:t> </a:t>
            </a:r>
            <a:r>
              <a:rPr lang="en-US" altLang="zh-CN" dirty="0"/>
              <a:t>Club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33EC121-32A0-8334-5BA8-80B7945FA5D7}"/>
              </a:ext>
            </a:extLst>
          </p:cNvPr>
          <p:cNvSpPr txBox="1"/>
          <p:nvPr/>
        </p:nvSpPr>
        <p:spPr>
          <a:xfrm>
            <a:off x="575001" y="6303829"/>
            <a:ext cx="651856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>
                <a:hlinkClick r:id="rId4"/>
              </a:rPr>
              <a:t>https://pattern.swarma.org/study_group_issue/289</a:t>
            </a:r>
            <a:endParaRPr lang="zh-CN" altLang="en-US" sz="16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CB60C7B-BCA5-7145-FA4C-E8418AF12A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7178" y="1538978"/>
            <a:ext cx="4867013" cy="437759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DB92A45-C5EC-7185-C9B0-1F44A11FF5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81249" y="1867188"/>
            <a:ext cx="3274767" cy="3123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85118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1" y="436469"/>
            <a:ext cx="83103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Learning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Causal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Representations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6" name="直接箭头连接符 9">
            <a:extLst>
              <a:ext uri="{FF2B5EF4-FFF2-40B4-BE49-F238E27FC236}">
                <a16:creationId xmlns:a16="http://schemas.microsoft.com/office/drawing/2014/main" id="{BE6C72BB-7D2B-BD9A-70D2-B244A87BC451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图片 66">
            <a:extLst>
              <a:ext uri="{FF2B5EF4-FFF2-40B4-BE49-F238E27FC236}">
                <a16:creationId xmlns:a16="http://schemas.microsoft.com/office/drawing/2014/main" id="{BF69EAE7-F8D7-BDBE-F8BA-D082DB6FC37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937AC1C0-8B85-488D-8880-805A9A26581B}"/>
              </a:ext>
            </a:extLst>
          </p:cNvPr>
          <p:cNvSpPr txBox="1"/>
          <p:nvPr/>
        </p:nvSpPr>
        <p:spPr>
          <a:xfrm>
            <a:off x="574304" y="6328260"/>
            <a:ext cx="71808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hlinkClick r:id="rId4"/>
              </a:rPr>
              <a:t>https://arxiv.org/pdf/2102.11107.pdf</a:t>
            </a:r>
            <a:endParaRPr lang="en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D9421646-3163-3772-D296-7F9D2DFB26BD}"/>
                  </a:ext>
                </a:extLst>
              </p:cNvPr>
              <p:cNvSpPr txBox="1"/>
              <p:nvPr/>
            </p:nvSpPr>
            <p:spPr>
              <a:xfrm>
                <a:off x="635619" y="1561879"/>
                <a:ext cx="7680245" cy="37921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" altLang="zh-CN" sz="2400" dirty="0"/>
                  <a:t>Given possibly high-dim</a:t>
                </a:r>
                <a:r>
                  <a:rPr lang="zh-CN" altLang="en-US" sz="24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" altLang="zh-CN" sz="2400" dirty="0"/>
                  <a:t>, we should construct </a:t>
                </a:r>
                <a:r>
                  <a:rPr lang="en" altLang="zh-CN" sz="2400" dirty="0">
                    <a:solidFill>
                      <a:srgbClr val="FF0000"/>
                    </a:solidFill>
                  </a:rPr>
                  <a:t>causal variables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zh-CN" altLang="en-US" sz="2400" dirty="0"/>
                  <a:t> </a:t>
                </a:r>
                <a:r>
                  <a:rPr lang="en-US" altLang="zh-CN" sz="2400" dirty="0"/>
                  <a:t>where</a:t>
                </a:r>
                <a:r>
                  <a:rPr lang="zh-CN" altLang="en-US" sz="24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≪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zh-CN" altLang="en-US" sz="2400" dirty="0"/>
                  <a:t> </a:t>
                </a:r>
                <a:r>
                  <a:rPr lang="en" altLang="zh-CN" sz="2400" dirty="0"/>
                  <a:t>as well as </a:t>
                </a:r>
                <a:r>
                  <a:rPr lang="en" altLang="zh-CN" sz="2400" dirty="0">
                    <a:solidFill>
                      <a:srgbClr val="FF0000"/>
                    </a:solidFill>
                  </a:rPr>
                  <a:t>causal mechanisms </a:t>
                </a:r>
                <a:r>
                  <a:rPr lang="en-US" altLang="zh-CN" sz="2400" dirty="0"/>
                  <a:t>:</a:t>
                </a:r>
              </a:p>
              <a:p>
                <a:pPr marL="285750" indent="-285750" algn="ctr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𝑃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zh-CN" altLang="en-US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" altLang="zh-CN" sz="2400" dirty="0"/>
                  <a:t>(</a:t>
                </a:r>
                <a:r>
                  <a:rPr lang="en" altLang="zh-CN" sz="2400" dirty="0" err="1"/>
                  <a:t>i</a:t>
                </a:r>
                <a:r>
                  <a:rPr lang="en" altLang="zh-CN" sz="2400" dirty="0"/>
                  <a:t> = 1,…, n) .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" altLang="zh-CN" sz="2400" b="1" dirty="0"/>
                  <a:t>Causal Feature Learning</a:t>
                </a:r>
                <a:r>
                  <a:rPr lang="en" altLang="zh-CN" sz="2400" dirty="0"/>
                  <a:t>: </a:t>
                </a:r>
                <a:r>
                  <a:rPr lang="en" altLang="zh-CN" sz="2400" dirty="0">
                    <a:solidFill>
                      <a:srgbClr val="FF0000"/>
                    </a:solidFill>
                  </a:rPr>
                  <a:t>an injective mapping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zh-CN" alt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  <m:r>
                      <a:rPr lang="zh-CN" alt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zh-CN" alt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" altLang="zh-CN" sz="2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" altLang="zh-CN" sz="2400" b="1" dirty="0"/>
                  <a:t>Causal Graph Discovery</a:t>
                </a:r>
                <a:r>
                  <a:rPr lang="en" altLang="zh-CN" sz="2400" dirty="0"/>
                  <a:t>: </a:t>
                </a:r>
                <a:r>
                  <a:rPr lang="en" altLang="zh-CN" sz="2400" dirty="0">
                    <a:solidFill>
                      <a:srgbClr val="FF0000"/>
                    </a:solidFill>
                  </a:rPr>
                  <a:t>a causal graph 𝒢</a:t>
                </a:r>
                <a:r>
                  <a:rPr lang="en-US" altLang="zh-CN" sz="2400" baseline="-25000" dirty="0">
                    <a:solidFill>
                      <a:srgbClr val="FF0000"/>
                    </a:solidFill>
                  </a:rPr>
                  <a:t>S</a:t>
                </a:r>
                <a:r>
                  <a:rPr lang="en" altLang="zh-CN" sz="2400" dirty="0">
                    <a:solidFill>
                      <a:srgbClr val="FF0000"/>
                    </a:solidFill>
                  </a:rPr>
                  <a:t> </a:t>
                </a:r>
                <a:r>
                  <a:rPr lang="en" altLang="zh-CN" sz="2400" dirty="0"/>
                  <a:t>among the causal variables 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sz="2400" b="1" dirty="0"/>
                  <a:t>Causal</a:t>
                </a:r>
                <a:r>
                  <a:rPr lang="zh-CN" altLang="en-US" sz="2400" b="1" dirty="0"/>
                  <a:t> </a:t>
                </a:r>
                <a:r>
                  <a:rPr lang="en" altLang="zh-CN" sz="2400" b="1" dirty="0"/>
                  <a:t>Mechanism Learning</a:t>
                </a:r>
                <a:r>
                  <a:rPr lang="en" altLang="zh-CN" sz="2400" dirty="0"/>
                  <a:t>: </a:t>
                </a:r>
                <a:r>
                  <a:rPr lang="en" altLang="zh-CN" sz="2400" dirty="0">
                    <a:solidFill>
                      <a:srgbClr val="FF0000"/>
                    </a:solidFill>
                  </a:rPr>
                  <a:t>the causal mechanisms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" altLang="zh-CN" sz="2400" dirty="0"/>
                  <a:t> or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𝑃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sz="2400" dirty="0"/>
              </a:p>
            </p:txBody>
          </p:sp>
        </mc:Choice>
        <mc:Fallback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D9421646-3163-3772-D296-7F9D2DFB26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619" y="1561879"/>
                <a:ext cx="7680245" cy="3792192"/>
              </a:xfrm>
              <a:prstGeom prst="rect">
                <a:avLst/>
              </a:prstGeom>
              <a:blipFill>
                <a:blip r:embed="rId5"/>
                <a:stretch>
                  <a:fillRect l="-990" t="-667" r="-1320" b="-1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>
            <a:extLst>
              <a:ext uri="{FF2B5EF4-FFF2-40B4-BE49-F238E27FC236}">
                <a16:creationId xmlns:a16="http://schemas.microsoft.com/office/drawing/2014/main" id="{D562D7D7-B4A8-DA8F-0EF1-F42EA74091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84735" y="1339098"/>
            <a:ext cx="2858678" cy="4313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70668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1" y="436469"/>
            <a:ext cx="105304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Learning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Disentanglement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Representations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6" name="直接箭头连接符 9">
            <a:extLst>
              <a:ext uri="{FF2B5EF4-FFF2-40B4-BE49-F238E27FC236}">
                <a16:creationId xmlns:a16="http://schemas.microsoft.com/office/drawing/2014/main" id="{BE6C72BB-7D2B-BD9A-70D2-B244A87BC451}"/>
              </a:ext>
            </a:extLst>
          </p:cNvPr>
          <p:cNvCxnSpPr/>
          <p:nvPr/>
        </p:nvCxnSpPr>
        <p:spPr>
          <a:xfrm>
            <a:off x="-265771" y="6120441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图片 66">
            <a:extLst>
              <a:ext uri="{FF2B5EF4-FFF2-40B4-BE49-F238E27FC236}">
                <a16:creationId xmlns:a16="http://schemas.microsoft.com/office/drawing/2014/main" id="{BF69EAE7-F8D7-BDBE-F8BA-D082DB6FC37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965E9F44-EBCA-A4B8-13BB-9E33D805F5B8}"/>
                  </a:ext>
                </a:extLst>
              </p:cNvPr>
              <p:cNvSpPr txBox="1"/>
              <p:nvPr/>
            </p:nvSpPr>
            <p:spPr>
              <a:xfrm>
                <a:off x="635619" y="1561878"/>
                <a:ext cx="7645739" cy="41680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" altLang="zh-CN" sz="2400" dirty="0"/>
                  <a:t>Given possibly high-dim</a:t>
                </a:r>
                <a:r>
                  <a:rPr lang="zh-CN" altLang="en-US" sz="24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" altLang="zh-CN" sz="2400" dirty="0"/>
                  <a:t>, we should construct </a:t>
                </a:r>
                <a:r>
                  <a:rPr lang="en" altLang="zh-CN" sz="2400" dirty="0">
                    <a:solidFill>
                      <a:srgbClr val="FF0000"/>
                    </a:solidFill>
                  </a:rPr>
                  <a:t>causal variables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zh-CN" altLang="en-US" sz="2400" dirty="0"/>
                  <a:t> </a:t>
                </a:r>
                <a:r>
                  <a:rPr lang="en-US" altLang="zh-CN" sz="2400" dirty="0"/>
                  <a:t>where</a:t>
                </a:r>
                <a:r>
                  <a:rPr lang="zh-CN" altLang="en-US" sz="24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≪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zh-CN" altLang="en-US" sz="2400" dirty="0"/>
                  <a:t> </a:t>
                </a:r>
                <a:r>
                  <a:rPr lang="en" altLang="zh-CN" sz="2400" dirty="0"/>
                  <a:t>as well as </a:t>
                </a:r>
                <a:r>
                  <a:rPr lang="en" altLang="zh-CN" sz="2400" dirty="0">
                    <a:solidFill>
                      <a:srgbClr val="FF0000"/>
                    </a:solidFill>
                  </a:rPr>
                  <a:t>causal mechanisms </a:t>
                </a:r>
                <a:r>
                  <a:rPr lang="en-US" altLang="zh-CN" sz="2400" dirty="0"/>
                  <a:t>:</a:t>
                </a:r>
                <a:r>
                  <a:rPr lang="zh-CN" altLang="en-US" sz="2400" dirty="0"/>
                  <a:t> </a:t>
                </a:r>
                <a:endParaRPr lang="en-US" altLang="zh-CN" sz="2400" dirty="0"/>
              </a:p>
              <a:p>
                <a:pPr marL="285750" indent="-285750" algn="ctr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𝑃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)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" altLang="zh-CN" sz="2400" dirty="0"/>
                  <a:t>(</a:t>
                </a:r>
                <a:r>
                  <a:rPr lang="en" altLang="zh-CN" sz="2400" dirty="0" err="1"/>
                  <a:t>i</a:t>
                </a:r>
                <a:r>
                  <a:rPr lang="en" altLang="zh-CN" sz="2400" dirty="0"/>
                  <a:t> = 1,…, n)</a:t>
                </a:r>
              </a:p>
              <a:p>
                <a:pPr marL="285750" indent="-285750" algn="ctr">
                  <a:buFont typeface="Arial" panose="020B0604020202020204" pitchFamily="34" charset="0"/>
                  <a:buChar char="•"/>
                </a:pPr>
                <a:endParaRPr lang="en-US" altLang="zh-CN" sz="2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sz="2400" b="1" dirty="0"/>
                  <a:t>Step</a:t>
                </a:r>
                <a:r>
                  <a:rPr lang="zh-CN" altLang="en-US" sz="2400" b="1" dirty="0"/>
                  <a:t> </a:t>
                </a:r>
                <a:r>
                  <a:rPr lang="en-US" altLang="zh-CN" sz="2400" b="1" dirty="0"/>
                  <a:t>1</a:t>
                </a:r>
                <a:r>
                  <a:rPr lang="en-US" altLang="zh-CN" sz="2400" dirty="0"/>
                  <a:t>: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Encoder:</a:t>
                </a:r>
                <a:r>
                  <a:rPr lang="zh-CN" altLang="en-US" sz="24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  <m:r>
                      <a:rPr lang="en-US" altLang="zh-CN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r>
                      <a:rPr lang="zh-CN" alt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zh-CN" altLang="en-US" sz="2400" dirty="0"/>
                  <a:t> </a:t>
                </a:r>
                <a:r>
                  <a:rPr lang="en-US" altLang="zh-CN" sz="2400" dirty="0"/>
                  <a:t>taking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X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to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U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" altLang="zh-CN" sz="2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sz="2400" b="1" dirty="0"/>
                  <a:t>Step</a:t>
                </a:r>
                <a:r>
                  <a:rPr lang="zh-CN" altLang="en-US" sz="2400" b="1" dirty="0"/>
                  <a:t> </a:t>
                </a:r>
                <a:r>
                  <a:rPr lang="en-US" altLang="zh-CN" sz="2400" b="1" dirty="0"/>
                  <a:t>2</a:t>
                </a:r>
                <a:r>
                  <a:rPr lang="en" altLang="zh-CN" sz="2400" dirty="0"/>
                  <a:t>: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Mapping</a:t>
                </a:r>
                <a:r>
                  <a:rPr lang="zh-CN" altLang="en-US" sz="24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400" dirty="0"/>
                  <a:t> </a:t>
                </a:r>
                <a:r>
                  <a:rPr lang="en-US" altLang="zh-CN" sz="2400" dirty="0"/>
                  <a:t>determined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by</a:t>
                </a:r>
                <a:r>
                  <a:rPr lang="zh-CN" alt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,….,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" altLang="zh-CN" sz="2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zh-CN" sz="2400" b="1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sz="2400" b="1" dirty="0"/>
                  <a:t>Step</a:t>
                </a:r>
                <a:r>
                  <a:rPr lang="zh-CN" altLang="en-US" sz="2400" b="1" dirty="0"/>
                  <a:t> </a:t>
                </a:r>
                <a:r>
                  <a:rPr lang="en-US" altLang="zh-CN" sz="2400" b="1" dirty="0"/>
                  <a:t>3</a:t>
                </a:r>
                <a:r>
                  <a:rPr lang="en-US" altLang="zh-CN" sz="2400" dirty="0"/>
                  <a:t>: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Decoder</a:t>
                </a:r>
                <a:r>
                  <a:rPr lang="zh-CN" altLang="en-US" sz="24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zh-CN" altLang="en-US" sz="2400" dirty="0"/>
                  <a:t> </a:t>
                </a:r>
                <a:r>
                  <a:rPr lang="en-US" altLang="zh-CN" sz="2400" dirty="0"/>
                  <a:t>taking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U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to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X</a:t>
                </a:r>
                <a:endParaRPr lang="en" altLang="zh-CN" sz="2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" altLang="zh-CN" sz="2400" dirty="0"/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965E9F44-EBCA-A4B8-13BB-9E33D805F5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619" y="1561878"/>
                <a:ext cx="7645739" cy="4168064"/>
              </a:xfrm>
              <a:prstGeom prst="rect">
                <a:avLst/>
              </a:prstGeom>
              <a:blipFill>
                <a:blip r:embed="rId4"/>
                <a:stretch>
                  <a:fillRect l="-995" t="-60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7150414D-484D-7504-8EF9-53830CA414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84735" y="1339098"/>
            <a:ext cx="2858678" cy="431339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528F6B55-3F0C-503A-8B84-71938F8CA9D3}"/>
                  </a:ext>
                </a:extLst>
              </p:cNvPr>
              <p:cNvSpPr txBox="1"/>
              <p:nvPr/>
            </p:nvSpPr>
            <p:spPr>
              <a:xfrm>
                <a:off x="1054084" y="5545276"/>
                <a:ext cx="167071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∘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∘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𝑞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≃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528F6B55-3F0C-503A-8B84-71938F8CA9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4084" y="5545276"/>
                <a:ext cx="1670714" cy="369332"/>
              </a:xfrm>
              <a:prstGeom prst="rect">
                <a:avLst/>
              </a:prstGeom>
              <a:blipFill>
                <a:blip r:embed="rId6"/>
                <a:stretch>
                  <a:fillRect l="-3788" r="-3030" b="-3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0D04EA76-66EE-C6B4-0F1E-F26CC445A2B3}"/>
                  </a:ext>
                </a:extLst>
              </p:cNvPr>
              <p:cNvSpPr txBox="1"/>
              <p:nvPr/>
            </p:nvSpPr>
            <p:spPr>
              <a:xfrm>
                <a:off x="3088256" y="5545276"/>
                <a:ext cx="480443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dirty="0"/>
                  <a:t>In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practice,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we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can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only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learn</a:t>
                </a:r>
                <a:r>
                  <a:rPr kumimoji="1" lang="zh-CN" altLang="en-US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kumimoji="1" lang="zh-CN" alt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acc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kumimoji="1"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∘</m:t>
                    </m:r>
                    <m:r>
                      <a:rPr kumimoji="1"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</m:oMath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0D04EA76-66EE-C6B4-0F1E-F26CC445A2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8256" y="5545276"/>
                <a:ext cx="4804438" cy="369332"/>
              </a:xfrm>
              <a:prstGeom prst="rect">
                <a:avLst/>
              </a:prstGeom>
              <a:blipFill>
                <a:blip r:embed="rId7"/>
                <a:stretch>
                  <a:fillRect l="-1055" t="-6667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框 2">
            <a:extLst>
              <a:ext uri="{FF2B5EF4-FFF2-40B4-BE49-F238E27FC236}">
                <a16:creationId xmlns:a16="http://schemas.microsoft.com/office/drawing/2014/main" id="{76986E54-B4E5-9A8C-B798-07657B77E73D}"/>
              </a:ext>
            </a:extLst>
          </p:cNvPr>
          <p:cNvSpPr txBox="1"/>
          <p:nvPr/>
        </p:nvSpPr>
        <p:spPr>
          <a:xfrm>
            <a:off x="721360" y="6328260"/>
            <a:ext cx="703381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hlinkClick r:id="rId8"/>
              </a:rPr>
              <a:t>https://arxiv.org/pdf/2102.11107.pdf</a:t>
            </a:r>
            <a:endParaRPr lang="en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7153235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1" y="436469"/>
            <a:ext cx="105304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Independent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Component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Decomposition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6" name="直接箭头连接符 9">
            <a:extLst>
              <a:ext uri="{FF2B5EF4-FFF2-40B4-BE49-F238E27FC236}">
                <a16:creationId xmlns:a16="http://schemas.microsoft.com/office/drawing/2014/main" id="{BE6C72BB-7D2B-BD9A-70D2-B244A87BC451}"/>
              </a:ext>
            </a:extLst>
          </p:cNvPr>
          <p:cNvCxnSpPr/>
          <p:nvPr/>
        </p:nvCxnSpPr>
        <p:spPr>
          <a:xfrm>
            <a:off x="-265771" y="6120441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图片 66">
            <a:extLst>
              <a:ext uri="{FF2B5EF4-FFF2-40B4-BE49-F238E27FC236}">
                <a16:creationId xmlns:a16="http://schemas.microsoft.com/office/drawing/2014/main" id="{BF69EAE7-F8D7-BDBE-F8BA-D082DB6FC37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3" name="AutoShape 2" descr="Artificial Neural Networks">
            <a:extLst>
              <a:ext uri="{FF2B5EF4-FFF2-40B4-BE49-F238E27FC236}">
                <a16:creationId xmlns:a16="http://schemas.microsoft.com/office/drawing/2014/main" id="{4355F402-6030-C08D-2AB1-1CF1A637D40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2636884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9DBB861-2EA5-CB76-7B36-D3F8C65D66C4}"/>
              </a:ext>
            </a:extLst>
          </p:cNvPr>
          <p:cNvSpPr txBox="1"/>
          <p:nvPr/>
        </p:nvSpPr>
        <p:spPr>
          <a:xfrm>
            <a:off x="814039" y="6328260"/>
            <a:ext cx="694114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hlinkClick r:id="rId4"/>
              </a:rPr>
              <a:t>https://arxiv.org/pdf/2102.11107.pdf</a:t>
            </a:r>
            <a:endParaRPr lang="en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28" name="Picture 4" descr="Artificial Neural Networks">
            <a:extLst>
              <a:ext uri="{FF2B5EF4-FFF2-40B4-BE49-F238E27FC236}">
                <a16:creationId xmlns:a16="http://schemas.microsoft.com/office/drawing/2014/main" id="{5CEA5F61-DE91-9DFE-FB0B-84142C568C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0879" y="1482164"/>
            <a:ext cx="4974300" cy="3315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32561E79-07B1-CCC2-2BD1-9865E5387E95}"/>
                  </a:ext>
                </a:extLst>
              </p:cNvPr>
              <p:cNvSpPr txBox="1"/>
              <p:nvPr/>
            </p:nvSpPr>
            <p:spPr>
              <a:xfrm rot="16200000">
                <a:off x="1181100" y="2955086"/>
                <a:ext cx="244602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altLang="zh-CN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32561E79-07B1-CCC2-2BD1-9865E5387E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1181100" y="2955086"/>
                <a:ext cx="2446020" cy="369332"/>
              </a:xfrm>
              <a:prstGeom prst="rect">
                <a:avLst/>
              </a:prstGeom>
              <a:blipFill>
                <a:blip r:embed="rId6"/>
                <a:stretch>
                  <a:fillRect r="-1290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AEDFBF4E-642B-4AE7-7E1D-455359CFB76D}"/>
                  </a:ext>
                </a:extLst>
              </p:cNvPr>
              <p:cNvSpPr txBox="1"/>
              <p:nvPr/>
            </p:nvSpPr>
            <p:spPr>
              <a:xfrm rot="5400000">
                <a:off x="6732877" y="2957106"/>
                <a:ext cx="281271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AEDFBF4E-642B-4AE7-7E1D-455359CFB7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6732877" y="2957106"/>
                <a:ext cx="2812718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F0CEBCF6-3C50-2302-C7D6-F602336991AA}"/>
                  </a:ext>
                </a:extLst>
              </p:cNvPr>
              <p:cNvSpPr txBox="1"/>
              <p:nvPr/>
            </p:nvSpPr>
            <p:spPr>
              <a:xfrm>
                <a:off x="2083196" y="4937811"/>
                <a:ext cx="640588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18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18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1800" i="1">
                          <a:latin typeface="Cambria Math" panose="02040503050406030204" pitchFamily="18" charset="0"/>
                        </a:rPr>
                        <m:t>𝑃</m:t>
                      </m:r>
                      <m:sSub>
                        <m:sSubPr>
                          <m:ctrlPr>
                            <a:rPr lang="en-US" altLang="zh-CN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1800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18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F0CEBCF6-3C50-2302-C7D6-F602336991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3196" y="4937811"/>
                <a:ext cx="6405880" cy="369332"/>
              </a:xfrm>
              <a:prstGeom prst="rect">
                <a:avLst/>
              </a:prstGeom>
              <a:blipFill>
                <a:blip r:embed="rId8"/>
                <a:stretch>
                  <a:fillRect b="-96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0E5CB214-E798-9E99-C830-087F2A8AAEA7}"/>
                  </a:ext>
                </a:extLst>
              </p:cNvPr>
              <p:cNvSpPr txBox="1"/>
              <p:nvPr/>
            </p:nvSpPr>
            <p:spPr>
              <a:xfrm>
                <a:off x="3855324" y="5351744"/>
                <a:ext cx="224067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0E5CB214-E798-9E99-C830-087F2A8AAE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5324" y="5351744"/>
                <a:ext cx="2240676" cy="369332"/>
              </a:xfrm>
              <a:prstGeom prst="rect">
                <a:avLst/>
              </a:prstGeom>
              <a:blipFill>
                <a:blip r:embed="rId9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26F1F5F2-5D6D-AD1E-B337-DA48EF1ED2C7}"/>
                  </a:ext>
                </a:extLst>
              </p:cNvPr>
              <p:cNvSpPr txBox="1"/>
              <p:nvPr/>
            </p:nvSpPr>
            <p:spPr>
              <a:xfrm>
                <a:off x="8667307" y="3139751"/>
                <a:ext cx="1359907" cy="3916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⊥</m:t>
                      </m:r>
                      <m:sSub>
                        <m:sSub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26F1F5F2-5D6D-AD1E-B337-DA48EF1ED2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7307" y="3139751"/>
                <a:ext cx="1359907" cy="391646"/>
              </a:xfrm>
              <a:prstGeom prst="rect">
                <a:avLst/>
              </a:prstGeom>
              <a:blipFill>
                <a:blip r:embed="rId10"/>
                <a:stretch>
                  <a:fillRect b="-96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6801140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0" y="436469"/>
            <a:ext cx="107643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What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Independent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Component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Analysis (ICA)?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6" name="直接箭头连接符 9">
            <a:extLst>
              <a:ext uri="{FF2B5EF4-FFF2-40B4-BE49-F238E27FC236}">
                <a16:creationId xmlns:a16="http://schemas.microsoft.com/office/drawing/2014/main" id="{BE6C72BB-7D2B-BD9A-70D2-B244A87BC451}"/>
              </a:ext>
            </a:extLst>
          </p:cNvPr>
          <p:cNvCxnSpPr/>
          <p:nvPr/>
        </p:nvCxnSpPr>
        <p:spPr>
          <a:xfrm>
            <a:off x="-265771" y="6120441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图片 66">
            <a:extLst>
              <a:ext uri="{FF2B5EF4-FFF2-40B4-BE49-F238E27FC236}">
                <a16:creationId xmlns:a16="http://schemas.microsoft.com/office/drawing/2014/main" id="{BF69EAE7-F8D7-BDBE-F8BA-D082DB6FC37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3" name="AutoShape 2" descr="Artificial Neural Networks">
            <a:extLst>
              <a:ext uri="{FF2B5EF4-FFF2-40B4-BE49-F238E27FC236}">
                <a16:creationId xmlns:a16="http://schemas.microsoft.com/office/drawing/2014/main" id="{4355F402-6030-C08D-2AB1-1CF1A637D40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771571" y="268732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9DBB861-2EA5-CB76-7B36-D3F8C65D66C4}"/>
              </a:ext>
            </a:extLst>
          </p:cNvPr>
          <p:cNvSpPr txBox="1"/>
          <p:nvPr/>
        </p:nvSpPr>
        <p:spPr>
          <a:xfrm>
            <a:off x="814039" y="6328260"/>
            <a:ext cx="694114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1400" dirty="0"/>
              <a:t>A Tutorial on Independent Component Analysis </a:t>
            </a:r>
            <a:r>
              <a:rPr lang="en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hlinkClick r:id="rId4"/>
              </a:rPr>
              <a:t>https://arxiv.org/pdf/1404.2986.pdf</a:t>
            </a:r>
            <a:endParaRPr lang="en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356F57B-3287-6EB9-CDBD-CBBBE39304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4828" y="1324998"/>
            <a:ext cx="10308589" cy="400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66464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1" y="436469"/>
            <a:ext cx="105304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Linear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ICA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6" name="直接箭头连接符 9">
            <a:extLst>
              <a:ext uri="{FF2B5EF4-FFF2-40B4-BE49-F238E27FC236}">
                <a16:creationId xmlns:a16="http://schemas.microsoft.com/office/drawing/2014/main" id="{BE6C72BB-7D2B-BD9A-70D2-B244A87BC451}"/>
              </a:ext>
            </a:extLst>
          </p:cNvPr>
          <p:cNvCxnSpPr/>
          <p:nvPr/>
        </p:nvCxnSpPr>
        <p:spPr>
          <a:xfrm>
            <a:off x="-265771" y="6120441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图片 66">
            <a:extLst>
              <a:ext uri="{FF2B5EF4-FFF2-40B4-BE49-F238E27FC236}">
                <a16:creationId xmlns:a16="http://schemas.microsoft.com/office/drawing/2014/main" id="{BF69EAE7-F8D7-BDBE-F8BA-D082DB6FC37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3" name="AutoShape 2" descr="Artificial Neural Networks">
            <a:extLst>
              <a:ext uri="{FF2B5EF4-FFF2-40B4-BE49-F238E27FC236}">
                <a16:creationId xmlns:a16="http://schemas.microsoft.com/office/drawing/2014/main" id="{4355F402-6030-C08D-2AB1-1CF1A637D40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771571" y="268732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9DBB861-2EA5-CB76-7B36-D3F8C65D66C4}"/>
              </a:ext>
            </a:extLst>
          </p:cNvPr>
          <p:cNvSpPr txBox="1"/>
          <p:nvPr/>
        </p:nvSpPr>
        <p:spPr>
          <a:xfrm>
            <a:off x="814039" y="6328260"/>
            <a:ext cx="694114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1400" dirty="0"/>
              <a:t>A Tutorial on Independent Component Analysis </a:t>
            </a:r>
            <a:r>
              <a:rPr lang="en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hlinkClick r:id="rId4"/>
              </a:rPr>
              <a:t>https://arxiv.org/pdf/1404.2986.pdf</a:t>
            </a:r>
            <a:endParaRPr lang="en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EB16AE0-9512-313F-DF8C-68F5575A32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66920" y="195937"/>
            <a:ext cx="6812280" cy="233183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EA5199F-1BD9-920D-BDA7-D7558044C5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4829" y="2766609"/>
            <a:ext cx="5877560" cy="219039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1826030-D986-F147-CB3F-888C2DCDDE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23624" y="5715807"/>
            <a:ext cx="793423" cy="315663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4F679C90-2991-8D96-3893-A9E8BFF1A36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06134" y="4262142"/>
            <a:ext cx="1716371" cy="4621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08097B51-76A5-AC51-BC14-CB07E8F01FC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67191" y="2992120"/>
            <a:ext cx="1452880" cy="40221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83C36E7F-8888-3590-2F74-F0DEC375188F}"/>
                  </a:ext>
                </a:extLst>
              </p:cNvPr>
              <p:cNvSpPr txBox="1"/>
              <p:nvPr/>
            </p:nvSpPr>
            <p:spPr>
              <a:xfrm>
                <a:off x="7378626" y="3599553"/>
                <a:ext cx="339811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zh-CN" b="1" i="0" smtClean="0">
                        <a:latin typeface="Cambria Math" panose="02040503050406030204" pitchFamily="18" charset="0"/>
                      </a:rPr>
                      <m:t>𝐄</m:t>
                    </m:r>
                  </m:oMath>
                </a14:m>
                <a:r>
                  <a:rPr kumimoji="1" lang="en-US" altLang="zh-CN" dirty="0"/>
                  <a:t>: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eigenvectors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of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covariance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matrix</a:t>
                </a:r>
                <a:endParaRPr kumimoji="1" lang="zh-CN" altLang="en-US" dirty="0"/>
              </a:p>
            </p:txBody>
          </p:sp>
        </mc:Choice>
        <mc:Fallback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83C36E7F-8888-3590-2F74-F0DEC37518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8626" y="3599553"/>
                <a:ext cx="3398110" cy="276999"/>
              </a:xfrm>
              <a:prstGeom prst="rect">
                <a:avLst/>
              </a:prstGeom>
              <a:blipFill>
                <a:blip r:embed="rId10"/>
                <a:stretch>
                  <a:fillRect l="-2230" t="-26087" r="-3346" b="-478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EB05F412-CF50-D92D-4059-07670862A729}"/>
                  </a:ext>
                </a:extLst>
              </p:cNvPr>
              <p:cNvSpPr txBox="1"/>
              <p:nvPr/>
            </p:nvSpPr>
            <p:spPr>
              <a:xfrm>
                <a:off x="7378154" y="3925543"/>
                <a:ext cx="334226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zh-CN" b="1" i="0" smtClean="0">
                        <a:latin typeface="Cambria Math" panose="02040503050406030204" pitchFamily="18" charset="0"/>
                      </a:rPr>
                      <m:t>𝐃</m:t>
                    </m:r>
                  </m:oMath>
                </a14:m>
                <a:r>
                  <a:rPr kumimoji="1" lang="en-US" altLang="zh-CN" dirty="0"/>
                  <a:t>: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eigenvalues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of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covariance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matrix</a:t>
                </a:r>
                <a:endParaRPr kumimoji="1" lang="zh-CN" altLang="en-US" dirty="0"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EB05F412-CF50-D92D-4059-07670862A7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8154" y="3925543"/>
                <a:ext cx="3342262" cy="276999"/>
              </a:xfrm>
              <a:prstGeom prst="rect">
                <a:avLst/>
              </a:prstGeom>
              <a:blipFill>
                <a:blip r:embed="rId11"/>
                <a:stretch>
                  <a:fillRect l="-2264" t="-27273" r="-3019" b="-5454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图片 13">
            <a:extLst>
              <a:ext uri="{FF2B5EF4-FFF2-40B4-BE49-F238E27FC236}">
                <a16:creationId xmlns:a16="http://schemas.microsoft.com/office/drawing/2014/main" id="{DBCFC3D4-E9BB-56C0-8D7E-94E8E912646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350444" y="4806736"/>
            <a:ext cx="2414981" cy="605687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0016EF6-B926-8643-B0FE-47062A10F193}"/>
              </a:ext>
            </a:extLst>
          </p:cNvPr>
          <p:cNvSpPr txBox="1"/>
          <p:nvPr/>
        </p:nvSpPr>
        <p:spPr>
          <a:xfrm>
            <a:off x="7350444" y="5330969"/>
            <a:ext cx="37615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/>
              <a:t>V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" altLang="zh-CN" dirty="0"/>
              <a:t>a rotation matrix 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EA6707CF-7A36-4ECF-78B7-797DD7970A20}"/>
                  </a:ext>
                </a:extLst>
              </p:cNvPr>
              <p:cNvSpPr txBox="1"/>
              <p:nvPr/>
            </p:nvSpPr>
            <p:spPr>
              <a:xfrm>
                <a:off x="1158582" y="5411202"/>
                <a:ext cx="5166543" cy="6755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,…,</m:t>
                              </m:r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  <m:func>
                            <m:funcPr>
                              <m:ctrlPr>
                                <a:rPr kumimoji="1" lang="zh-CN" alt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zh-CN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  <m:d>
                                    <m:dPr>
                                      <m:ctrlP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  <m:t>,…,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d>
                                </m:num>
                                <m:den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  <m:d>
                                    <m:dPr>
                                      <m:ctrlP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kumimoji="1"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  <m:r>
                                        <a:rPr kumimoji="1"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  <m:r>
                                        <a:rPr kumimoji="1"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kumimoji="1"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  <m: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  <m:t>…</m:t>
                                      </m:r>
                                      <m:r>
                                        <a:rPr kumimoji="1"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  <m:r>
                                        <a:rPr kumimoji="1"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d>
                                </m:den>
                              </m:f>
                            </m:e>
                          </m:func>
                        </m:e>
                      </m:nary>
                    </m:oMath>
                  </m:oMathPara>
                </a14:m>
                <a:endParaRPr kumimoji="1" lang="zh-CN" altLang="en-US" dirty="0"/>
              </a:p>
            </p:txBody>
          </p:sp>
        </mc:Choice>
        <mc:Fallback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EA6707CF-7A36-4ECF-78B7-797DD7970A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8582" y="5411202"/>
                <a:ext cx="5166543" cy="675570"/>
              </a:xfrm>
              <a:prstGeom prst="rect">
                <a:avLst/>
              </a:prstGeom>
              <a:blipFill>
                <a:blip r:embed="rId13"/>
                <a:stretch>
                  <a:fillRect l="-980" t="-144444" b="-20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文本框 16">
            <a:extLst>
              <a:ext uri="{FF2B5EF4-FFF2-40B4-BE49-F238E27FC236}">
                <a16:creationId xmlns:a16="http://schemas.microsoft.com/office/drawing/2014/main" id="{2FB0AD7C-A6C3-5299-772F-9AF5BF41FDD0}"/>
              </a:ext>
            </a:extLst>
          </p:cNvPr>
          <p:cNvSpPr txBox="1"/>
          <p:nvPr/>
        </p:nvSpPr>
        <p:spPr>
          <a:xfrm>
            <a:off x="1158582" y="5136802"/>
            <a:ext cx="54438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dirty="0"/>
              <a:t>Multi</a:t>
            </a:r>
            <a:r>
              <a:rPr lang="zh-CN" altLang="en-US" dirty="0"/>
              <a:t> </a:t>
            </a:r>
            <a:r>
              <a:rPr lang="en" altLang="zh-CN" dirty="0"/>
              <a:t>information</a:t>
            </a:r>
            <a:r>
              <a:rPr lang="en-US" altLang="zh-CN" dirty="0"/>
              <a:t>: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1243706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1" y="436469"/>
            <a:ext cx="105304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Nonlinear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ICA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6" name="直接箭头连接符 9">
            <a:extLst>
              <a:ext uri="{FF2B5EF4-FFF2-40B4-BE49-F238E27FC236}">
                <a16:creationId xmlns:a16="http://schemas.microsoft.com/office/drawing/2014/main" id="{BE6C72BB-7D2B-BD9A-70D2-B244A87BC451}"/>
              </a:ext>
            </a:extLst>
          </p:cNvPr>
          <p:cNvCxnSpPr/>
          <p:nvPr/>
        </p:nvCxnSpPr>
        <p:spPr>
          <a:xfrm>
            <a:off x="-265771" y="6120441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图片 66">
            <a:extLst>
              <a:ext uri="{FF2B5EF4-FFF2-40B4-BE49-F238E27FC236}">
                <a16:creationId xmlns:a16="http://schemas.microsoft.com/office/drawing/2014/main" id="{BF69EAE7-F8D7-BDBE-F8BA-D082DB6FC37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3" name="AutoShape 2" descr="Artificial Neural Networks">
            <a:extLst>
              <a:ext uri="{FF2B5EF4-FFF2-40B4-BE49-F238E27FC236}">
                <a16:creationId xmlns:a16="http://schemas.microsoft.com/office/drawing/2014/main" id="{4355F402-6030-C08D-2AB1-1CF1A637D40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771571" y="268732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9DBB861-2EA5-CB76-7B36-D3F8C65D66C4}"/>
              </a:ext>
            </a:extLst>
          </p:cNvPr>
          <p:cNvSpPr txBox="1"/>
          <p:nvPr/>
        </p:nvSpPr>
        <p:spPr>
          <a:xfrm>
            <a:off x="635619" y="6288310"/>
            <a:ext cx="69411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1400" dirty="0"/>
              <a:t>Unsupervised Feature Extraction by Time-Contrastive Learning and Nonlinear ICA</a:t>
            </a:r>
            <a:r>
              <a:rPr lang="zh-CN" altLang="en-US" sz="1400" dirty="0"/>
              <a:t> </a:t>
            </a:r>
            <a:r>
              <a:rPr lang="en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hlinkClick r:id="rId4"/>
              </a:rPr>
              <a:t>https://arxiv.org/pdf/1605.06336.pdf</a:t>
            </a:r>
            <a:endParaRPr lang="en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980A829-8AB5-07C1-E8F8-D86201AB45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440" y="1159419"/>
            <a:ext cx="7772400" cy="3336197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43FB57F0-F684-9DC2-FAF5-5B8779FB9F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8183" y="5457298"/>
            <a:ext cx="7231751" cy="583638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6BFB3AC8-7553-D304-D061-8D2D19CE27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5911" y="4653050"/>
            <a:ext cx="5228704" cy="59643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335A9101-70AE-01B8-E9FC-03BC3FCC8B4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09934" y="1207340"/>
            <a:ext cx="3530595" cy="3053487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245745B2-56EF-6D8A-691C-5492D740407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76371" y="4696499"/>
            <a:ext cx="3925440" cy="526009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5434F128-D608-C5A9-2E66-0990F4BBE35F}"/>
              </a:ext>
            </a:extLst>
          </p:cNvPr>
          <p:cNvSpPr txBox="1"/>
          <p:nvPr/>
        </p:nvSpPr>
        <p:spPr>
          <a:xfrm>
            <a:off x="1025911" y="5525071"/>
            <a:ext cx="1330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Theorem</a:t>
            </a:r>
            <a:r>
              <a:rPr kumimoji="1" lang="zh-CN" altLang="en-US" dirty="0"/>
              <a:t> </a:t>
            </a:r>
            <a:r>
              <a:rPr kumimoji="1" lang="en-US" altLang="zh-CN" dirty="0"/>
              <a:t>1: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5472031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1" y="436469"/>
            <a:ext cx="105304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ICA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SEM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6" name="直接箭头连接符 9">
            <a:extLst>
              <a:ext uri="{FF2B5EF4-FFF2-40B4-BE49-F238E27FC236}">
                <a16:creationId xmlns:a16="http://schemas.microsoft.com/office/drawing/2014/main" id="{BE6C72BB-7D2B-BD9A-70D2-B244A87BC451}"/>
              </a:ext>
            </a:extLst>
          </p:cNvPr>
          <p:cNvCxnSpPr/>
          <p:nvPr/>
        </p:nvCxnSpPr>
        <p:spPr>
          <a:xfrm>
            <a:off x="-265771" y="6120441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图片 66">
            <a:extLst>
              <a:ext uri="{FF2B5EF4-FFF2-40B4-BE49-F238E27FC236}">
                <a16:creationId xmlns:a16="http://schemas.microsoft.com/office/drawing/2014/main" id="{BF69EAE7-F8D7-BDBE-F8BA-D082DB6FC37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3" name="AutoShape 2" descr="Artificial Neural Networks">
            <a:extLst>
              <a:ext uri="{FF2B5EF4-FFF2-40B4-BE49-F238E27FC236}">
                <a16:creationId xmlns:a16="http://schemas.microsoft.com/office/drawing/2014/main" id="{4355F402-6030-C08D-2AB1-1CF1A637D40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771571" y="268732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9DBB861-2EA5-CB76-7B36-D3F8C65D66C4}"/>
              </a:ext>
            </a:extLst>
          </p:cNvPr>
          <p:cNvSpPr txBox="1"/>
          <p:nvPr/>
        </p:nvSpPr>
        <p:spPr>
          <a:xfrm>
            <a:off x="635619" y="6288310"/>
            <a:ext cx="69411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1400" dirty="0"/>
              <a:t>Causal Discovery with General Non-Linear Relationships Using Non-Linear ICA</a:t>
            </a:r>
          </a:p>
          <a:p>
            <a:r>
              <a:rPr lang="en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hlinkClick r:id="rId4"/>
              </a:rPr>
              <a:t>https://arxiv.org/pdf/1904.09096.pdf</a:t>
            </a:r>
            <a:endParaRPr lang="en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4407AA5-575B-30D6-3E9F-62AF98EDEE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18480" y="178885"/>
            <a:ext cx="6375400" cy="532166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5F4A78A-3EF4-5601-EA36-78FF7BD87C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96177" y="2051340"/>
            <a:ext cx="2048231" cy="63598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A1A09EAC-AA73-A7F2-C326-46E2428D92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0205" y="1504565"/>
            <a:ext cx="2501900" cy="17018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86D57152-EB5D-2C08-6DD7-8C18FCA6276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17749" y="3666962"/>
            <a:ext cx="904356" cy="31858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864F3F73-5723-007D-6187-B0A984D04C5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47831" y="4123844"/>
            <a:ext cx="3485129" cy="392077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4728B225-AE29-7C20-C498-5990E3E46D0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48995" y="4670988"/>
            <a:ext cx="1447182" cy="291201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E9885370-E432-BD88-7D2C-C76C81A101D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47831" y="5223421"/>
            <a:ext cx="3382041" cy="317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26559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1" y="436469"/>
            <a:ext cx="83103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VAE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based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Nonlinear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ICA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6" name="直接箭头连接符 9">
            <a:extLst>
              <a:ext uri="{FF2B5EF4-FFF2-40B4-BE49-F238E27FC236}">
                <a16:creationId xmlns:a16="http://schemas.microsoft.com/office/drawing/2014/main" id="{BE6C72BB-7D2B-BD9A-70D2-B244A87BC451}"/>
              </a:ext>
            </a:extLst>
          </p:cNvPr>
          <p:cNvCxnSpPr/>
          <p:nvPr/>
        </p:nvCxnSpPr>
        <p:spPr>
          <a:xfrm>
            <a:off x="-265771" y="6120441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图片 66">
            <a:extLst>
              <a:ext uri="{FF2B5EF4-FFF2-40B4-BE49-F238E27FC236}">
                <a16:creationId xmlns:a16="http://schemas.microsoft.com/office/drawing/2014/main" id="{BF69EAE7-F8D7-BDBE-F8BA-D082DB6FC37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CBF7C719-43CF-03A5-BBAB-23E27863285A}"/>
              </a:ext>
            </a:extLst>
          </p:cNvPr>
          <p:cNvSpPr txBox="1"/>
          <p:nvPr/>
        </p:nvSpPr>
        <p:spPr>
          <a:xfrm>
            <a:off x="635619" y="6178707"/>
            <a:ext cx="85040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1600" dirty="0"/>
              <a:t>Variational Autoencoders and Nonlinear ICA: A Unifying Framework</a:t>
            </a:r>
          </a:p>
          <a:p>
            <a:r>
              <a:rPr lang="en" altLang="zh-CN" sz="1600" dirty="0">
                <a:latin typeface="NimbusRomNo9L"/>
                <a:hlinkClick r:id="rId4"/>
              </a:rPr>
              <a:t>https://arxiv.org/pdf/1907.04809.pdf</a:t>
            </a:r>
            <a:endParaRPr lang="en" altLang="zh-CN" sz="1600" dirty="0">
              <a:latin typeface="NimbusRomNo9L"/>
            </a:endParaRPr>
          </a:p>
          <a:p>
            <a:endParaRPr lang="en" altLang="zh-CN" sz="1600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61A417B-86A8-3F1E-F3F3-024B2B58E7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92240" y="1823092"/>
            <a:ext cx="5421350" cy="381755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D76EFF5-7530-5068-3880-9D3722A4CF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0300" y="4845773"/>
            <a:ext cx="4332621" cy="875825"/>
          </a:xfrm>
          <a:prstGeom prst="rect">
            <a:avLst/>
          </a:prstGeom>
        </p:spPr>
      </p:pic>
      <p:pic>
        <p:nvPicPr>
          <p:cNvPr id="3074" name="Picture 2" descr="无监督学习之VAE——变分自编码器详解 - 知乎">
            <a:extLst>
              <a:ext uri="{FF2B5EF4-FFF2-40B4-BE49-F238E27FC236}">
                <a16:creationId xmlns:a16="http://schemas.microsoft.com/office/drawing/2014/main" id="{874F1453-78F1-7DB4-CC1E-B70A93A244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634" y="1437341"/>
            <a:ext cx="6157286" cy="2697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D8C3F91E-73D5-433E-B577-0A33C31ED30A}"/>
              </a:ext>
            </a:extLst>
          </p:cNvPr>
          <p:cNvSpPr txBox="1"/>
          <p:nvPr/>
        </p:nvSpPr>
        <p:spPr>
          <a:xfrm>
            <a:off x="1463040" y="3068129"/>
            <a:ext cx="274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u</a:t>
            </a:r>
            <a:endParaRPr kumimoji="1" lang="zh-CN" altLang="en-US" dirty="0"/>
          </a:p>
        </p:txBody>
      </p:sp>
      <p:cxnSp>
        <p:nvCxnSpPr>
          <p:cNvPr id="9" name="直线箭头连接符 8">
            <a:extLst>
              <a:ext uri="{FF2B5EF4-FFF2-40B4-BE49-F238E27FC236}">
                <a16:creationId xmlns:a16="http://schemas.microsoft.com/office/drawing/2014/main" id="{9A19F500-7DB6-F06B-CDD3-5BB31A7D1945}"/>
              </a:ext>
            </a:extLst>
          </p:cNvPr>
          <p:cNvCxnSpPr/>
          <p:nvPr/>
        </p:nvCxnSpPr>
        <p:spPr>
          <a:xfrm>
            <a:off x="1757680" y="3241040"/>
            <a:ext cx="203200" cy="0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>
            <a:extLst>
              <a:ext uri="{FF2B5EF4-FFF2-40B4-BE49-F238E27FC236}">
                <a16:creationId xmlns:a16="http://schemas.microsoft.com/office/drawing/2014/main" id="{EE8C22CC-8FB0-A2EA-CEAD-1AABB85C0A6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6783" y="4430243"/>
            <a:ext cx="2924584" cy="35726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45A85A94-7F1E-F2F7-E934-D4242A14C8A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4039" y="5588443"/>
            <a:ext cx="2473171" cy="483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195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1" y="436469"/>
            <a:ext cx="83103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VAE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based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Nonlinear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ICA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6" name="直接箭头连接符 9">
            <a:extLst>
              <a:ext uri="{FF2B5EF4-FFF2-40B4-BE49-F238E27FC236}">
                <a16:creationId xmlns:a16="http://schemas.microsoft.com/office/drawing/2014/main" id="{BE6C72BB-7D2B-BD9A-70D2-B244A87BC451}"/>
              </a:ext>
            </a:extLst>
          </p:cNvPr>
          <p:cNvCxnSpPr/>
          <p:nvPr/>
        </p:nvCxnSpPr>
        <p:spPr>
          <a:xfrm>
            <a:off x="-265771" y="6120441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图片 66">
            <a:extLst>
              <a:ext uri="{FF2B5EF4-FFF2-40B4-BE49-F238E27FC236}">
                <a16:creationId xmlns:a16="http://schemas.microsoft.com/office/drawing/2014/main" id="{BF69EAE7-F8D7-BDBE-F8BA-D082DB6FC37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CBF7C719-43CF-03A5-BBAB-23E27863285A}"/>
              </a:ext>
            </a:extLst>
          </p:cNvPr>
          <p:cNvSpPr txBox="1"/>
          <p:nvPr/>
        </p:nvSpPr>
        <p:spPr>
          <a:xfrm>
            <a:off x="635619" y="6178707"/>
            <a:ext cx="85040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1600" dirty="0"/>
              <a:t>Variational Autoencoders and Nonlinear ICA: A Unifying Framework</a:t>
            </a:r>
          </a:p>
          <a:p>
            <a:r>
              <a:rPr lang="en" altLang="zh-CN" sz="1600" dirty="0">
                <a:latin typeface="NimbusRomNo9L"/>
                <a:hlinkClick r:id="rId4"/>
              </a:rPr>
              <a:t>https://arxiv.org/pdf/1907.04809.pdf</a:t>
            </a:r>
            <a:endParaRPr lang="en" altLang="zh-CN" sz="1600" dirty="0">
              <a:latin typeface="NimbusRomNo9L"/>
            </a:endParaRPr>
          </a:p>
          <a:p>
            <a:endParaRPr lang="en" altLang="zh-CN" sz="16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0F5F9EB-7EB1-3984-071D-AF912EB882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60689" y="2905010"/>
            <a:ext cx="8670621" cy="269238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56AE2208-B513-6EA7-7C4A-1728DD07D8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11244" y="315991"/>
            <a:ext cx="4873800" cy="1956151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15446529-4DFA-0FDE-8A64-BDD03FF065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29069" y="5432289"/>
            <a:ext cx="8036919" cy="387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5263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11166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Classification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of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Models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>
            <a:extLst>
              <a:ext uri="{FF2B5EF4-FFF2-40B4-BE49-F238E27FC236}">
                <a16:creationId xmlns:a16="http://schemas.microsoft.com/office/drawing/2014/main" id="{A775D885-E4B6-3B7F-CC94-95DEA4AA1B68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https://</a:t>
            </a:r>
            <a:r>
              <a:rPr lang="en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arxiv.org</a:t>
            </a:r>
            <a:r>
              <a:rPr lang="en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/pdf/2102.11107.pdf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8" name="内容占位符 17">
            <a:extLst>
              <a:ext uri="{FF2B5EF4-FFF2-40B4-BE49-F238E27FC236}">
                <a16:creationId xmlns:a16="http://schemas.microsoft.com/office/drawing/2014/main" id="{651CE6A5-CE6A-D116-A8A3-3356D9FB1C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24829" y="2761567"/>
            <a:ext cx="11046320" cy="1892439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14866C9A-110F-2A7B-3FBF-C719126E5F8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75731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1" y="436469"/>
            <a:ext cx="105304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Learning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Transferable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Mechanisms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6" name="直接箭头连接符 9">
            <a:extLst>
              <a:ext uri="{FF2B5EF4-FFF2-40B4-BE49-F238E27FC236}">
                <a16:creationId xmlns:a16="http://schemas.microsoft.com/office/drawing/2014/main" id="{BE6C72BB-7D2B-BD9A-70D2-B244A87BC451}"/>
              </a:ext>
            </a:extLst>
          </p:cNvPr>
          <p:cNvCxnSpPr/>
          <p:nvPr/>
        </p:nvCxnSpPr>
        <p:spPr>
          <a:xfrm>
            <a:off x="-265771" y="6120441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图片 66">
            <a:extLst>
              <a:ext uri="{FF2B5EF4-FFF2-40B4-BE49-F238E27FC236}">
                <a16:creationId xmlns:a16="http://schemas.microsoft.com/office/drawing/2014/main" id="{BF69EAE7-F8D7-BDBE-F8BA-D082DB6FC37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965E9F44-EBCA-A4B8-13BB-9E33D805F5B8}"/>
              </a:ext>
            </a:extLst>
          </p:cNvPr>
          <p:cNvSpPr txBox="1"/>
          <p:nvPr/>
        </p:nvSpPr>
        <p:spPr>
          <a:xfrm>
            <a:off x="635619" y="1561878"/>
            <a:ext cx="568012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zh-CN" sz="2400" dirty="0"/>
              <a:t>Future AI models that robustly solve a range of problems in the real world will likely need to </a:t>
            </a:r>
            <a:r>
              <a:rPr lang="en" altLang="zh-CN" sz="2400" dirty="0">
                <a:solidFill>
                  <a:srgbClr val="FF0000"/>
                </a:solidFill>
              </a:rPr>
              <a:t>re-use components</a:t>
            </a:r>
            <a:r>
              <a:rPr lang="en" altLang="zh-CN" sz="2400" dirty="0"/>
              <a:t>, which requires them to be robust across tasks and environments.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" altLang="zh-C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" altLang="zh-C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" altLang="zh-C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zh-CN" sz="2400" dirty="0"/>
              <a:t>An elegant way to do this is to employ a modular structure that </a:t>
            </a:r>
            <a:r>
              <a:rPr lang="en" altLang="zh-CN" sz="2400" dirty="0">
                <a:solidFill>
                  <a:srgbClr val="FF0000"/>
                </a:solidFill>
              </a:rPr>
              <a:t>mirrors a corresponding modularity in the world</a:t>
            </a:r>
            <a:r>
              <a:rPr lang="en" altLang="zh-CN" sz="2400" dirty="0"/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12060997-F318-5890-BE48-9B689F86137B}"/>
                  </a:ext>
                </a:extLst>
              </p:cNvPr>
              <p:cNvSpPr txBox="1"/>
              <p:nvPr/>
            </p:nvSpPr>
            <p:spPr>
              <a:xfrm>
                <a:off x="1526022" y="3639370"/>
                <a:ext cx="3296672" cy="7562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12060997-F318-5890-BE48-9B689F8613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6022" y="3639370"/>
                <a:ext cx="3296672" cy="756233"/>
              </a:xfrm>
              <a:prstGeom prst="rect">
                <a:avLst/>
              </a:prstGeom>
              <a:blipFill>
                <a:blip r:embed="rId4"/>
                <a:stretch>
                  <a:fillRect l="-1154" t="-116393" r="-1923" b="-17541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86F657B7-4C3C-42D5-D9D3-034EA2B846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1146" y="1735145"/>
            <a:ext cx="5680121" cy="3941308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57AF15EA-8DA8-131B-BE95-EE6ED73CD1DB}"/>
              </a:ext>
            </a:extLst>
          </p:cNvPr>
          <p:cNvSpPr txBox="1"/>
          <p:nvPr/>
        </p:nvSpPr>
        <p:spPr>
          <a:xfrm>
            <a:off x="635619" y="6288429"/>
            <a:ext cx="74835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dirty="0" err="1"/>
              <a:t>Chaochao</a:t>
            </a:r>
            <a:r>
              <a:rPr lang="en" altLang="zh-CN" dirty="0"/>
              <a:t> Lu, Nov 2023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 err="1"/>
              <a:t>Swarma</a:t>
            </a:r>
            <a:r>
              <a:rPr lang="zh-CN" altLang="en-US" dirty="0"/>
              <a:t> </a:t>
            </a:r>
            <a:r>
              <a:rPr lang="en-US" altLang="zh-CN" dirty="0"/>
              <a:t>Club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312957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1" y="436469"/>
            <a:ext cx="83103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Invariant Causal Prediction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6" name="直接箭头连接符 9">
            <a:extLst>
              <a:ext uri="{FF2B5EF4-FFF2-40B4-BE49-F238E27FC236}">
                <a16:creationId xmlns:a16="http://schemas.microsoft.com/office/drawing/2014/main" id="{BE6C72BB-7D2B-BD9A-70D2-B244A87BC451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图片 66">
            <a:extLst>
              <a:ext uri="{FF2B5EF4-FFF2-40B4-BE49-F238E27FC236}">
                <a16:creationId xmlns:a16="http://schemas.microsoft.com/office/drawing/2014/main" id="{BF69EAE7-F8D7-BDBE-F8BA-D082DB6FC37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151A6BAA-5576-7966-30D3-3199DDCA5C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619" y="1307062"/>
            <a:ext cx="9978366" cy="4771018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16F2D664-4DBB-583A-E968-98A2BAAFD397}"/>
              </a:ext>
            </a:extLst>
          </p:cNvPr>
          <p:cNvSpPr txBox="1"/>
          <p:nvPr/>
        </p:nvSpPr>
        <p:spPr>
          <a:xfrm>
            <a:off x="635619" y="6288429"/>
            <a:ext cx="74835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dirty="0" err="1"/>
              <a:t>Chaochao</a:t>
            </a:r>
            <a:r>
              <a:rPr lang="en" altLang="zh-CN" dirty="0"/>
              <a:t> Lu, Nov 2023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 err="1"/>
              <a:t>Swarma</a:t>
            </a:r>
            <a:r>
              <a:rPr lang="zh-CN" altLang="en-US" dirty="0"/>
              <a:t> </a:t>
            </a:r>
            <a:r>
              <a:rPr lang="en-US" altLang="zh-CN" dirty="0"/>
              <a:t>Club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4824367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1" y="436469"/>
            <a:ext cx="83103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Stable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Learning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6" name="直接箭头连接符 9">
            <a:extLst>
              <a:ext uri="{FF2B5EF4-FFF2-40B4-BE49-F238E27FC236}">
                <a16:creationId xmlns:a16="http://schemas.microsoft.com/office/drawing/2014/main" id="{BE6C72BB-7D2B-BD9A-70D2-B244A87BC451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图片 66">
            <a:extLst>
              <a:ext uri="{FF2B5EF4-FFF2-40B4-BE49-F238E27FC236}">
                <a16:creationId xmlns:a16="http://schemas.microsoft.com/office/drawing/2014/main" id="{BF69EAE7-F8D7-BDBE-F8BA-D082DB6FC37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D144B6F-4F07-4CA4-068E-9C3576EAE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086" y="2471395"/>
            <a:ext cx="10907808" cy="2890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A982360F-871C-5DBD-2804-3A8F6E2453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5970" y="356122"/>
            <a:ext cx="1335428" cy="1335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6DA0EBEF-207D-F340-5589-1BC09DB29A96}"/>
              </a:ext>
            </a:extLst>
          </p:cNvPr>
          <p:cNvSpPr txBox="1"/>
          <p:nvPr/>
        </p:nvSpPr>
        <p:spPr>
          <a:xfrm>
            <a:off x="8200468" y="1771897"/>
            <a:ext cx="25488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dirty="0"/>
              <a:t>崔鹏，清华大学计算机系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87706D1-AE09-4165-F030-5D7768F430CD}"/>
              </a:ext>
            </a:extLst>
          </p:cNvPr>
          <p:cNvSpPr txBox="1"/>
          <p:nvPr/>
        </p:nvSpPr>
        <p:spPr>
          <a:xfrm>
            <a:off x="629086" y="6283031"/>
            <a:ext cx="776688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200" dirty="0">
                <a:hlinkClick r:id="rId6"/>
              </a:rPr>
              <a:t>https://wiki.swarma.org/index.php/%E7%A8%B3%E5%AE%9A%E5%AD%A6%E4%B9%A0_Stable_Learning</a:t>
            </a:r>
            <a:endParaRPr lang="en-US" altLang="zh-CN" sz="1200" dirty="0"/>
          </a:p>
          <a:p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05350121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1" y="436469"/>
            <a:ext cx="83103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Extrapolation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6" name="直接箭头连接符 9">
            <a:extLst>
              <a:ext uri="{FF2B5EF4-FFF2-40B4-BE49-F238E27FC236}">
                <a16:creationId xmlns:a16="http://schemas.microsoft.com/office/drawing/2014/main" id="{BE6C72BB-7D2B-BD9A-70D2-B244A87BC451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图片 66">
            <a:extLst>
              <a:ext uri="{FF2B5EF4-FFF2-40B4-BE49-F238E27FC236}">
                <a16:creationId xmlns:a16="http://schemas.microsoft.com/office/drawing/2014/main" id="{BF69EAE7-F8D7-BDBE-F8BA-D082DB6FC37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81D71D92-E4C2-261C-283C-6BF311AA86BE}"/>
              </a:ext>
            </a:extLst>
          </p:cNvPr>
          <p:cNvSpPr/>
          <p:nvPr/>
        </p:nvSpPr>
        <p:spPr>
          <a:xfrm>
            <a:off x="635619" y="6163668"/>
            <a:ext cx="742126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sz="1400" dirty="0"/>
              <a:t>A Theory of Independent Mechanisms for Extrapolation in Generative Models</a:t>
            </a:r>
            <a:r>
              <a:rPr lang="en-US" altLang="zh-CN" sz="1400" dirty="0"/>
              <a:t>,</a:t>
            </a:r>
            <a:r>
              <a:rPr lang="zh-CN" altLang="en-US" sz="1400" dirty="0"/>
              <a:t> </a:t>
            </a:r>
            <a:r>
              <a:rPr lang="en" altLang="zh-CN" sz="1400" dirty="0">
                <a:hlinkClick r:id="rId4"/>
              </a:rPr>
              <a:t>https://arxiv.org/abs/2004.00184</a:t>
            </a:r>
            <a:endParaRPr lang="en" altLang="zh-CN" sz="1400" dirty="0"/>
          </a:p>
          <a:p>
            <a:endParaRPr lang="en" altLang="zh-CN" sz="1400" dirty="0">
              <a:latin typeface="Sagona Book" panose="020F0502020204030204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37E4E44-A14A-6512-B989-AA1376E66E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619" y="1843160"/>
            <a:ext cx="5643880" cy="3689289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939228FD-45C8-A2E1-AF15-087A9214DE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50414" y="1816862"/>
            <a:ext cx="4121487" cy="2435424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4B0FA9C3-C8A6-BE9B-C542-831DC00D18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43216" y="4494657"/>
            <a:ext cx="2786111" cy="50979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193B98D-3E45-72B8-6DCE-1C41A43F956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17398" y="5137041"/>
            <a:ext cx="3686810" cy="456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25259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6567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Outline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内容占位符 2">
            <a:extLst>
              <a:ext uri="{FF2B5EF4-FFF2-40B4-BE49-F238E27FC236}">
                <a16:creationId xmlns:a16="http://schemas.microsoft.com/office/drawing/2014/main" id="{DCACDF7B-134E-25AB-056A-18C1B2353D3E}"/>
              </a:ext>
            </a:extLst>
          </p:cNvPr>
          <p:cNvSpPr txBox="1">
            <a:spLocks/>
          </p:cNvSpPr>
          <p:nvPr/>
        </p:nvSpPr>
        <p:spPr>
          <a:xfrm>
            <a:off x="814039" y="1493270"/>
            <a:ext cx="10823970" cy="387145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2000" dirty="0"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Causal</a:t>
            </a:r>
            <a:r>
              <a:rPr kumimoji="1" lang="zh-CN" altLang="en-US" sz="2000" dirty="0"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Machine</a:t>
            </a:r>
            <a:r>
              <a:rPr kumimoji="1" lang="zh-CN" altLang="en-US" sz="2000" dirty="0"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Learning:</a:t>
            </a:r>
            <a:r>
              <a:rPr kumimoji="1" lang="zh-CN" altLang="en-US" sz="2000" dirty="0"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Background</a:t>
            </a:r>
            <a:r>
              <a:rPr kumimoji="1" lang="zh-CN" altLang="en-US" sz="2000" dirty="0"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and</a:t>
            </a:r>
            <a:r>
              <a:rPr kumimoji="1" lang="zh-CN" altLang="en-US" sz="2000" dirty="0"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Principles</a:t>
            </a:r>
          </a:p>
          <a:p>
            <a:r>
              <a:rPr kumimoji="1" lang="en-US" altLang="zh-CN" sz="2000" dirty="0"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Causal</a:t>
            </a:r>
            <a:r>
              <a:rPr kumimoji="1" lang="zh-CN" altLang="en-US" sz="2000" dirty="0"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Discovery</a:t>
            </a:r>
          </a:p>
          <a:p>
            <a:r>
              <a:rPr kumimoji="1" lang="en-US" altLang="zh-CN" sz="2000" dirty="0"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Causal</a:t>
            </a:r>
            <a:r>
              <a:rPr kumimoji="1" lang="zh-CN" altLang="en-US" sz="2000" dirty="0"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Representation</a:t>
            </a:r>
            <a:r>
              <a:rPr kumimoji="1" lang="zh-CN" altLang="en-US" sz="2000" dirty="0"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Learning</a:t>
            </a:r>
            <a:endParaRPr kumimoji="1" lang="en-US" altLang="zh-CN" sz="1600" dirty="0">
              <a:latin typeface="Arial" panose="020B0604020202020204" pitchFamily="34" charset="0"/>
              <a:ea typeface="FangSong" panose="02010609060101010101" pitchFamily="49" charset="-122"/>
              <a:cs typeface="Arial" panose="020B0604020202020204" pitchFamily="34" charset="0"/>
            </a:endParaRPr>
          </a:p>
          <a:p>
            <a:r>
              <a:rPr kumimoji="1" lang="en-US" altLang="zh-CN" sz="2000" dirty="0">
                <a:solidFill>
                  <a:srgbClr val="FF0000"/>
                </a:solidFill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Causal</a:t>
            </a:r>
            <a:r>
              <a:rPr kumimoji="1" lang="zh-CN" altLang="en-US" sz="2000" dirty="0">
                <a:solidFill>
                  <a:srgbClr val="FF0000"/>
                </a:solidFill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solidFill>
                  <a:srgbClr val="FF0000"/>
                </a:solidFill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Emergence</a:t>
            </a:r>
            <a:r>
              <a:rPr kumimoji="1" lang="zh-CN" altLang="en-US" sz="2000" dirty="0">
                <a:solidFill>
                  <a:srgbClr val="FF0000"/>
                </a:solidFill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solidFill>
                  <a:srgbClr val="FF0000"/>
                </a:solidFill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and</a:t>
            </a:r>
            <a:r>
              <a:rPr kumimoji="1" lang="zh-CN" altLang="en-US" sz="2000" dirty="0">
                <a:solidFill>
                  <a:srgbClr val="FF0000"/>
                </a:solidFill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solidFill>
                  <a:srgbClr val="FF0000"/>
                </a:solidFill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Neural</a:t>
            </a:r>
            <a:r>
              <a:rPr kumimoji="1" lang="zh-CN" altLang="en-US" sz="2000" dirty="0">
                <a:solidFill>
                  <a:srgbClr val="FF0000"/>
                </a:solidFill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solidFill>
                  <a:srgbClr val="FF0000"/>
                </a:solidFill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Information</a:t>
            </a:r>
            <a:r>
              <a:rPr kumimoji="1" lang="zh-CN" altLang="en-US" sz="2000" dirty="0">
                <a:solidFill>
                  <a:srgbClr val="FF0000"/>
                </a:solidFill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solidFill>
                  <a:srgbClr val="FF0000"/>
                </a:solidFill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Squeezer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3CDE3C3-A45C-E902-9E5A-5ACD5EC77770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2E4E1EC-901B-F6F5-A343-8C1F47BF19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25609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1" y="436469"/>
            <a:ext cx="83103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Emergence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and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Causality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6" name="直接箭头连接符 9">
            <a:extLst>
              <a:ext uri="{FF2B5EF4-FFF2-40B4-BE49-F238E27FC236}">
                <a16:creationId xmlns:a16="http://schemas.microsoft.com/office/drawing/2014/main" id="{BE6C72BB-7D2B-BD9A-70D2-B244A87BC451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图片 66">
            <a:extLst>
              <a:ext uri="{FF2B5EF4-FFF2-40B4-BE49-F238E27FC236}">
                <a16:creationId xmlns:a16="http://schemas.microsoft.com/office/drawing/2014/main" id="{BF69EAE7-F8D7-BDBE-F8BA-D082DB6FC37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50491619-9B7B-222F-BD44-CD29719A9A0E}"/>
              </a:ext>
            </a:extLst>
          </p:cNvPr>
          <p:cNvSpPr txBox="1"/>
          <p:nvPr/>
        </p:nvSpPr>
        <p:spPr>
          <a:xfrm>
            <a:off x="574304" y="6215906"/>
            <a:ext cx="71808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1400" dirty="0"/>
              <a:t>Jochen Fromm</a:t>
            </a:r>
            <a:r>
              <a:rPr lang="en-US" altLang="zh-CN" sz="1400" dirty="0"/>
              <a:t>:</a:t>
            </a:r>
            <a:r>
              <a:rPr lang="zh-CN" altLang="en-US" sz="1400" dirty="0"/>
              <a:t> </a:t>
            </a:r>
            <a:r>
              <a:rPr lang="en" altLang="zh-CN" sz="1400" dirty="0"/>
              <a:t>Types and Forms of Emergence</a:t>
            </a:r>
            <a:endParaRPr lang="en-US" altLang="zh-CN" sz="1400" dirty="0"/>
          </a:p>
          <a:p>
            <a:r>
              <a:rPr lang="en" altLang="zh-CN" sz="1400" dirty="0">
                <a:hlinkClick r:id="rId4"/>
              </a:rPr>
              <a:t>https://arxiv.org/pdf/nlin/0506028.pdf</a:t>
            </a:r>
            <a:endParaRPr lang="en" altLang="zh-CN" sz="1400" dirty="0"/>
          </a:p>
          <a:p>
            <a:endParaRPr lang="zh-CN" altLang="en-US" sz="1400" dirty="0"/>
          </a:p>
        </p:txBody>
      </p:sp>
      <p:pic>
        <p:nvPicPr>
          <p:cNvPr id="4" name="Picture 2" descr="ee the source image">
            <a:extLst>
              <a:ext uri="{FF2B5EF4-FFF2-40B4-BE49-F238E27FC236}">
                <a16:creationId xmlns:a16="http://schemas.microsoft.com/office/drawing/2014/main" id="{6E8F3598-D008-A9A7-217A-C98763332F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1" r="15760" b="-2"/>
          <a:stretch/>
        </p:blipFill>
        <p:spPr bwMode="auto">
          <a:xfrm>
            <a:off x="7135930" y="1695323"/>
            <a:ext cx="4481766" cy="4068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F57B6F61-7240-FF73-CEDC-D60E5D746A33}"/>
              </a:ext>
            </a:extLst>
          </p:cNvPr>
          <p:cNvSpPr txBox="1"/>
          <p:nvPr/>
        </p:nvSpPr>
        <p:spPr>
          <a:xfrm>
            <a:off x="574304" y="1830090"/>
            <a:ext cx="5978896" cy="317009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n" altLang="zh-CN" sz="2000" dirty="0"/>
              <a:t>In a process of emergence, we observe something (for instance the appearance of order or organization) and ask how this is possible, since we assume </a:t>
            </a:r>
            <a:r>
              <a:rPr lang="en" altLang="zh-CN" sz="2000" dirty="0">
                <a:solidFill>
                  <a:srgbClr val="FF0000"/>
                </a:solidFill>
              </a:rPr>
              <a:t>causality</a:t>
            </a:r>
            <a:r>
              <a:rPr lang="en" altLang="zh-CN" sz="2000" dirty="0"/>
              <a:t>: </a:t>
            </a:r>
            <a:r>
              <a:rPr lang="en" altLang="zh-CN" sz="2000" dirty="0">
                <a:solidFill>
                  <a:srgbClr val="FF0000"/>
                </a:solidFill>
              </a:rPr>
              <a:t>every effect should have a cause</a:t>
            </a:r>
            <a:r>
              <a:rPr lang="en" altLang="zh-CN" sz="2000" dirty="0"/>
              <a:t>. </a:t>
            </a:r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n" altLang="zh-CN" sz="2000" dirty="0"/>
              <a:t>The surprising aspect in a process of emergence is </a:t>
            </a:r>
            <a:r>
              <a:rPr lang="en" altLang="zh-CN" sz="2000" dirty="0">
                <a:solidFill>
                  <a:srgbClr val="FF0000"/>
                </a:solidFill>
              </a:rPr>
              <a:t>the observation of an effect without an apparent cause</a:t>
            </a:r>
            <a:r>
              <a:rPr lang="en" altLang="zh-CN" sz="2000" dirty="0"/>
              <a:t>.</a:t>
            </a:r>
          </a:p>
          <a:p>
            <a:pPr marL="571500" indent="-571500" algn="just">
              <a:buFont typeface="Arial" panose="020B0604020202020204" pitchFamily="34" charset="0"/>
              <a:buChar char="•"/>
            </a:pPr>
            <a:endParaRPr lang="en" altLang="zh-CN" sz="2000" dirty="0"/>
          </a:p>
          <a:p>
            <a:pPr marL="571500" indent="-571500" algn="r">
              <a:buFont typeface="Arial" panose="020B0604020202020204" pitchFamily="34" charset="0"/>
              <a:buChar char="•"/>
            </a:pPr>
            <a:r>
              <a:rPr lang="en-US" altLang="zh-CN" sz="2000" dirty="0"/>
              <a:t>-----</a:t>
            </a:r>
            <a:r>
              <a:rPr lang="zh-CN" altLang="en-US" sz="2000" dirty="0"/>
              <a:t> </a:t>
            </a:r>
            <a:r>
              <a:rPr lang="en-US" altLang="zh-CN" sz="2000" dirty="0"/>
              <a:t>Jochen</a:t>
            </a:r>
            <a:r>
              <a:rPr lang="zh-CN" altLang="en-US" sz="2000" dirty="0"/>
              <a:t> </a:t>
            </a:r>
            <a:r>
              <a:rPr lang="en-US" altLang="zh-CN" sz="2000" dirty="0"/>
              <a:t>Fromm</a:t>
            </a:r>
            <a:endParaRPr lang="zh-CN" altLang="en-US" sz="2000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D89C96D5-901C-40CF-618F-5D8CE225E9C8}"/>
              </a:ext>
            </a:extLst>
          </p:cNvPr>
          <p:cNvSpPr txBox="1"/>
          <p:nvPr/>
        </p:nvSpPr>
        <p:spPr>
          <a:xfrm>
            <a:off x="642103" y="8475555"/>
            <a:ext cx="10039662" cy="40011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" altLang="zh-CN" sz="2000" dirty="0"/>
              <a:t>Jochen Fromm</a:t>
            </a:r>
            <a:r>
              <a:rPr lang="en-US" altLang="zh-CN" sz="2000" dirty="0"/>
              <a:t>:</a:t>
            </a:r>
            <a:r>
              <a:rPr lang="zh-CN" altLang="en-US" sz="2000" dirty="0"/>
              <a:t> </a:t>
            </a:r>
            <a:r>
              <a:rPr lang="en" altLang="zh-CN" sz="2000" dirty="0"/>
              <a:t>Types and Forms of Emergence</a:t>
            </a:r>
            <a:r>
              <a:rPr lang="en-US" altLang="zh-CN" sz="2000" dirty="0"/>
              <a:t>,</a:t>
            </a:r>
            <a:r>
              <a:rPr lang="zh-CN" altLang="en-US" sz="2000" dirty="0"/>
              <a:t> </a:t>
            </a:r>
            <a:r>
              <a:rPr lang="en" altLang="zh-CN" sz="2000" dirty="0"/>
              <a:t>https://</a:t>
            </a:r>
            <a:r>
              <a:rPr lang="en" altLang="zh-CN" sz="2000" dirty="0" err="1"/>
              <a:t>arxiv.org</a:t>
            </a:r>
            <a:r>
              <a:rPr lang="en" altLang="zh-CN" sz="2000" dirty="0"/>
              <a:t>/pdf/</a:t>
            </a:r>
            <a:r>
              <a:rPr lang="en" altLang="zh-CN" sz="2000" dirty="0" err="1"/>
              <a:t>nlin</a:t>
            </a:r>
            <a:r>
              <a:rPr lang="en" altLang="zh-CN" sz="2000" dirty="0"/>
              <a:t>/0506028.pdf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56304474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1" y="436469"/>
            <a:ext cx="83103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Causal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Emergence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Theory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6" name="直接箭头连接符 9">
            <a:extLst>
              <a:ext uri="{FF2B5EF4-FFF2-40B4-BE49-F238E27FC236}">
                <a16:creationId xmlns:a16="http://schemas.microsoft.com/office/drawing/2014/main" id="{BE6C72BB-7D2B-BD9A-70D2-B244A87BC451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图片 66">
            <a:extLst>
              <a:ext uri="{FF2B5EF4-FFF2-40B4-BE49-F238E27FC236}">
                <a16:creationId xmlns:a16="http://schemas.microsoft.com/office/drawing/2014/main" id="{BF69EAE7-F8D7-BDBE-F8BA-D082DB6FC37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50491619-9B7B-222F-BD44-CD29719A9A0E}"/>
              </a:ext>
            </a:extLst>
          </p:cNvPr>
          <p:cNvSpPr txBox="1"/>
          <p:nvPr/>
        </p:nvSpPr>
        <p:spPr>
          <a:xfrm>
            <a:off x="635619" y="6327681"/>
            <a:ext cx="868142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9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Hoel</a:t>
            </a:r>
            <a:r>
              <a:rPr lang="en" altLang="zh-CN" sz="9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E.P.; </a:t>
            </a:r>
            <a:r>
              <a:rPr lang="en" altLang="zh-CN" sz="9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Albantakis</a:t>
            </a:r>
            <a:r>
              <a:rPr lang="en" altLang="zh-CN" sz="9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L.; </a:t>
            </a:r>
            <a:r>
              <a:rPr lang="en" altLang="zh-CN" sz="9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Tononi</a:t>
            </a:r>
            <a:r>
              <a:rPr lang="en" altLang="zh-CN" sz="9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G. Quantifying causal emergence shows that macro can beat micro. </a:t>
            </a:r>
            <a:r>
              <a:rPr lang="en" altLang="zh-CN" sz="9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Proc. Natl. Acad. Sci. USA</a:t>
            </a:r>
            <a:r>
              <a:rPr lang="en" altLang="zh-CN" sz="9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" altLang="zh-CN" sz="900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2013</a:t>
            </a:r>
            <a:r>
              <a:rPr lang="en" altLang="zh-CN" sz="9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" altLang="zh-CN" sz="9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110</a:t>
            </a:r>
            <a:r>
              <a:rPr lang="en" altLang="zh-CN" sz="9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19790–19795.</a:t>
            </a:r>
            <a:endParaRPr lang="zh-CN" altLang="en-US" sz="9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7D3047E-599D-7C1E-EFF3-8E58B274E6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899" y="1732598"/>
            <a:ext cx="2300621" cy="3047957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F6852F88-F685-67D5-B120-2E14A5D03D86}"/>
              </a:ext>
            </a:extLst>
          </p:cNvPr>
          <p:cNvSpPr txBox="1"/>
          <p:nvPr/>
        </p:nvSpPr>
        <p:spPr>
          <a:xfrm>
            <a:off x="372024" y="5032454"/>
            <a:ext cx="2990370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ctr"/>
            <a:r>
              <a:rPr lang="zh-CN" altLang="en-US" sz="1200" dirty="0">
                <a:solidFill>
                  <a:schemeClr val="tx1"/>
                </a:solidFill>
                <a:latin typeface="suxingme"/>
              </a:rPr>
              <a:t>埃里克</a:t>
            </a:r>
            <a:r>
              <a:rPr lang="en-US" altLang="zh-CN" sz="1200" dirty="0">
                <a:solidFill>
                  <a:schemeClr val="tx1"/>
                </a:solidFill>
                <a:latin typeface="suxingme"/>
              </a:rPr>
              <a:t>·</a:t>
            </a:r>
            <a:r>
              <a:rPr lang="zh-CN" altLang="en-US" sz="1200" dirty="0">
                <a:solidFill>
                  <a:schemeClr val="tx1"/>
                </a:solidFill>
                <a:latin typeface="suxingme"/>
              </a:rPr>
              <a:t>霍尔 </a:t>
            </a:r>
            <a:r>
              <a:rPr lang="en-US" altLang="zh-CN" sz="1200" dirty="0">
                <a:solidFill>
                  <a:schemeClr val="tx1"/>
                </a:solidFill>
                <a:latin typeface="suxingme"/>
              </a:rPr>
              <a:t>(</a:t>
            </a:r>
            <a:r>
              <a:rPr lang="en" altLang="zh-CN" sz="1200" dirty="0">
                <a:solidFill>
                  <a:schemeClr val="tx1"/>
                </a:solidFill>
                <a:latin typeface="suxingme"/>
              </a:rPr>
              <a:t>Erik </a:t>
            </a:r>
            <a:r>
              <a:rPr lang="en" altLang="zh-CN" sz="1200" dirty="0" err="1">
                <a:solidFill>
                  <a:schemeClr val="tx1"/>
                </a:solidFill>
                <a:latin typeface="suxingme"/>
              </a:rPr>
              <a:t>Hoel</a:t>
            </a:r>
            <a:r>
              <a:rPr lang="en" altLang="zh-CN" sz="1200" dirty="0">
                <a:solidFill>
                  <a:schemeClr val="tx1"/>
                </a:solidFill>
                <a:latin typeface="suxingme"/>
              </a:rPr>
              <a:t>) </a:t>
            </a:r>
            <a:endParaRPr lang="en-US" altLang="zh-CN" sz="1200" dirty="0">
              <a:latin typeface="suxingme"/>
            </a:endParaRPr>
          </a:p>
          <a:p>
            <a:pPr algn="ctr"/>
            <a:r>
              <a:rPr lang="zh-CN" altLang="en-US" sz="1200" dirty="0">
                <a:solidFill>
                  <a:schemeClr val="tx1"/>
                </a:solidFill>
                <a:latin typeface="suxingme"/>
              </a:rPr>
              <a:t>哥伦比亚大学的理论神经科学家</a:t>
            </a:r>
            <a:endParaRPr lang="zh-CN" altLang="en-US" sz="1200" dirty="0">
              <a:solidFill>
                <a:schemeClr val="tx1"/>
              </a:solidFill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19D6B916-BD9B-ECD8-77CE-3CF403220E27}"/>
              </a:ext>
            </a:extLst>
          </p:cNvPr>
          <p:cNvGrpSpPr/>
          <p:nvPr/>
        </p:nvGrpSpPr>
        <p:grpSpPr>
          <a:xfrm>
            <a:off x="3362394" y="1158242"/>
            <a:ext cx="8457582" cy="4718494"/>
            <a:chOff x="1440754" y="3102726"/>
            <a:chExt cx="7258163" cy="3989248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A0115E6D-D572-E612-4F00-4FA0E64AF1A0}"/>
                </a:ext>
              </a:extLst>
            </p:cNvPr>
            <p:cNvSpPr/>
            <p:nvPr/>
          </p:nvSpPr>
          <p:spPr>
            <a:xfrm>
              <a:off x="3443802" y="5548407"/>
              <a:ext cx="1158949" cy="1244010"/>
            </a:xfrm>
            <a:prstGeom prst="rect">
              <a:avLst/>
            </a:prstGeom>
            <a:solidFill>
              <a:srgbClr val="FFFFFF"/>
            </a:solidFill>
            <a:ln w="25400" cap="flat" cmpd="sng" algn="ctr">
              <a:solidFill>
                <a:srgbClr val="263238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  <a:cs typeface="+mn-cs"/>
                <a:sym typeface="Arial"/>
              </a:endParaRPr>
            </a:p>
          </p:txBody>
        </p:sp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66E86DF2-EA56-60CD-DD49-CC0BA37E6736}"/>
                </a:ext>
              </a:extLst>
            </p:cNvPr>
            <p:cNvSpPr/>
            <p:nvPr/>
          </p:nvSpPr>
          <p:spPr>
            <a:xfrm>
              <a:off x="3667085" y="5729161"/>
              <a:ext cx="196702" cy="212651"/>
            </a:xfrm>
            <a:prstGeom prst="ellipse">
              <a:avLst/>
            </a:prstGeom>
            <a:solidFill>
              <a:srgbClr val="0091EA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  <a:cs typeface="+mn-cs"/>
                <a:sym typeface="Arial"/>
              </a:endParaRPr>
            </a:p>
          </p:txBody>
        </p: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DD9A0D07-F8BF-11D8-74D8-DA599D3895D9}"/>
                </a:ext>
              </a:extLst>
            </p:cNvPr>
            <p:cNvSpPr/>
            <p:nvPr/>
          </p:nvSpPr>
          <p:spPr>
            <a:xfrm>
              <a:off x="3667085" y="6260789"/>
              <a:ext cx="196702" cy="212651"/>
            </a:xfrm>
            <a:prstGeom prst="ellipse">
              <a:avLst/>
            </a:prstGeom>
            <a:solidFill>
              <a:srgbClr val="FF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  <a:cs typeface="+mn-cs"/>
                <a:sym typeface="Arial"/>
              </a:endParaRPr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6C1B3424-F362-AF7A-D2AF-7996B277F977}"/>
                </a:ext>
              </a:extLst>
            </p:cNvPr>
            <p:cNvSpPr/>
            <p:nvPr/>
          </p:nvSpPr>
          <p:spPr>
            <a:xfrm>
              <a:off x="4193397" y="6154463"/>
              <a:ext cx="196702" cy="212651"/>
            </a:xfrm>
            <a:prstGeom prst="ellipse">
              <a:avLst/>
            </a:prstGeom>
            <a:solidFill>
              <a:srgbClr val="FFC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  <a:cs typeface="+mn-cs"/>
                <a:sym typeface="Arial"/>
              </a:endParaRPr>
            </a:p>
          </p:txBody>
        </p: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C03FF409-4529-B134-67F5-40701419B80F}"/>
                </a:ext>
              </a:extLst>
            </p:cNvPr>
            <p:cNvSpPr/>
            <p:nvPr/>
          </p:nvSpPr>
          <p:spPr>
            <a:xfrm>
              <a:off x="4036567" y="5835486"/>
              <a:ext cx="196702" cy="212651"/>
            </a:xfrm>
            <a:prstGeom prst="ellipse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  <a:cs typeface="+mn-cs"/>
                <a:sym typeface="Arial"/>
              </a:endParaRPr>
            </a:p>
          </p:txBody>
        </p:sp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B23E42D2-A638-FAAB-6D39-6D29912F7D73}"/>
                </a:ext>
              </a:extLst>
            </p:cNvPr>
            <p:cNvSpPr/>
            <p:nvPr/>
          </p:nvSpPr>
          <p:spPr>
            <a:xfrm>
              <a:off x="3948848" y="6473440"/>
              <a:ext cx="196702" cy="212651"/>
            </a:xfrm>
            <a:prstGeom prst="ellipse">
              <a:avLst/>
            </a:prstGeom>
            <a:solidFill>
              <a:srgbClr val="7030A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  <a:cs typeface="+mn-cs"/>
                <a:sym typeface="Arial"/>
              </a:endParaRPr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24062D9D-9B82-2623-BF75-CC90FB6C98B7}"/>
                </a:ext>
              </a:extLst>
            </p:cNvPr>
            <p:cNvSpPr/>
            <p:nvPr/>
          </p:nvSpPr>
          <p:spPr>
            <a:xfrm>
              <a:off x="6339402" y="5548407"/>
              <a:ext cx="1158949" cy="1244010"/>
            </a:xfrm>
            <a:prstGeom prst="rect">
              <a:avLst/>
            </a:prstGeom>
            <a:solidFill>
              <a:srgbClr val="FFFFFF"/>
            </a:solidFill>
            <a:ln w="25400" cap="flat" cmpd="sng" algn="ctr">
              <a:solidFill>
                <a:srgbClr val="263238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  <a:cs typeface="+mn-cs"/>
                <a:sym typeface="Arial"/>
              </a:endParaRPr>
            </a:p>
          </p:txBody>
        </p: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1F29AE5C-FAFA-29F1-8841-A6E1922F69F2}"/>
                </a:ext>
              </a:extLst>
            </p:cNvPr>
            <p:cNvSpPr/>
            <p:nvPr/>
          </p:nvSpPr>
          <p:spPr>
            <a:xfrm>
              <a:off x="6562685" y="5729161"/>
              <a:ext cx="196702" cy="212651"/>
            </a:xfrm>
            <a:prstGeom prst="ellipse">
              <a:avLst/>
            </a:prstGeom>
            <a:solidFill>
              <a:srgbClr val="0091EA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  <a:cs typeface="+mn-cs"/>
                <a:sym typeface="Arial"/>
              </a:endParaRPr>
            </a:p>
          </p:txBody>
        </p:sp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DE0FFC32-D13E-ABA2-5BAA-0E8686005570}"/>
                </a:ext>
              </a:extLst>
            </p:cNvPr>
            <p:cNvSpPr/>
            <p:nvPr/>
          </p:nvSpPr>
          <p:spPr>
            <a:xfrm>
              <a:off x="6794830" y="6143830"/>
              <a:ext cx="196702" cy="212651"/>
            </a:xfrm>
            <a:prstGeom prst="ellipse">
              <a:avLst/>
            </a:prstGeom>
            <a:solidFill>
              <a:srgbClr val="FF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  <a:cs typeface="+mn-cs"/>
                <a:sym typeface="Arial"/>
              </a:endParaRPr>
            </a:p>
          </p:txBody>
        </p:sp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6A49C32E-ED85-0AB3-5349-FC7557A823D0}"/>
                </a:ext>
              </a:extLst>
            </p:cNvPr>
            <p:cNvSpPr/>
            <p:nvPr/>
          </p:nvSpPr>
          <p:spPr>
            <a:xfrm>
              <a:off x="7088997" y="6154463"/>
              <a:ext cx="196702" cy="212651"/>
            </a:xfrm>
            <a:prstGeom prst="ellipse">
              <a:avLst/>
            </a:prstGeom>
            <a:solidFill>
              <a:srgbClr val="FFC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  <a:cs typeface="+mn-cs"/>
                <a:sym typeface="Arial"/>
              </a:endParaRPr>
            </a:p>
          </p:txBody>
        </p:sp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EF857B80-75C7-34DF-4BEF-FF4795AC0755}"/>
                </a:ext>
              </a:extLst>
            </p:cNvPr>
            <p:cNvSpPr/>
            <p:nvPr/>
          </p:nvSpPr>
          <p:spPr>
            <a:xfrm>
              <a:off x="6932167" y="5835486"/>
              <a:ext cx="196702" cy="212651"/>
            </a:xfrm>
            <a:prstGeom prst="ellipse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  <a:cs typeface="+mn-cs"/>
                <a:sym typeface="Arial"/>
              </a:endParaRPr>
            </a:p>
          </p:txBody>
        </p:sp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897DA6F0-2441-4DF7-662C-61FC79F4973C}"/>
                </a:ext>
              </a:extLst>
            </p:cNvPr>
            <p:cNvSpPr/>
            <p:nvPr/>
          </p:nvSpPr>
          <p:spPr>
            <a:xfrm>
              <a:off x="6659264" y="6489388"/>
              <a:ext cx="196702" cy="212651"/>
            </a:xfrm>
            <a:prstGeom prst="ellipse">
              <a:avLst/>
            </a:prstGeom>
            <a:solidFill>
              <a:srgbClr val="7030A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  <a:cs typeface="+mn-cs"/>
                <a:sym typeface="Arial"/>
              </a:endParaRPr>
            </a:p>
          </p:txBody>
        </p:sp>
        <p:cxnSp>
          <p:nvCxnSpPr>
            <p:cNvPr id="27" name="直线箭头连接符 26">
              <a:extLst>
                <a:ext uri="{FF2B5EF4-FFF2-40B4-BE49-F238E27FC236}">
                  <a16:creationId xmlns:a16="http://schemas.microsoft.com/office/drawing/2014/main" id="{10F98EAE-584E-862A-37C1-A5253C8606A2}"/>
                </a:ext>
              </a:extLst>
            </p:cNvPr>
            <p:cNvCxnSpPr/>
            <p:nvPr/>
          </p:nvCxnSpPr>
          <p:spPr>
            <a:xfrm flipV="1">
              <a:off x="4953625" y="6143830"/>
              <a:ext cx="978195" cy="10633"/>
            </a:xfrm>
            <a:prstGeom prst="straightConnector1">
              <a:avLst/>
            </a:prstGeom>
            <a:noFill/>
            <a:ln w="9525" cap="flat" cmpd="sng" algn="ctr">
              <a:solidFill>
                <a:srgbClr val="0091EA">
                  <a:shade val="95000"/>
                  <a:satMod val="105000"/>
                </a:srgbClr>
              </a:solidFill>
              <a:prstDash val="solid"/>
              <a:tailEnd type="triangle"/>
            </a:ln>
            <a:effectLst/>
          </p:spPr>
        </p:cxn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B7D651AF-738B-C509-5C29-4D1880D1B44B}"/>
                </a:ext>
              </a:extLst>
            </p:cNvPr>
            <p:cNvSpPr txBox="1"/>
            <p:nvPr/>
          </p:nvSpPr>
          <p:spPr>
            <a:xfrm>
              <a:off x="5268171" y="5634034"/>
              <a:ext cx="425303" cy="2862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 defTabSz="914400" hangingPunct="1">
                <a:buClr>
                  <a:srgbClr val="000000"/>
                </a:buClr>
                <a:buFont typeface="Arial"/>
                <a:buNone/>
              </a:pPr>
              <a:r>
                <a:rPr kumimoji="1" lang="en-US" altLang="zh-CN" sz="1600" dirty="0">
                  <a:latin typeface="Arial"/>
                  <a:cs typeface="Arial"/>
                  <a:sym typeface="Arial"/>
                </a:rPr>
                <a:t>f</a:t>
              </a:r>
              <a:endParaRPr kumimoji="1" lang="zh-CN" altLang="en-US" sz="1600" dirty="0">
                <a:latin typeface="Arial"/>
                <a:cs typeface="Arial"/>
                <a:sym typeface="Arial"/>
              </a:endParaRPr>
            </a:p>
          </p:txBody>
        </p:sp>
        <p:sp>
          <p:nvSpPr>
            <p:cNvPr id="29" name="上箭头 28">
              <a:extLst>
                <a:ext uri="{FF2B5EF4-FFF2-40B4-BE49-F238E27FC236}">
                  <a16:creationId xmlns:a16="http://schemas.microsoft.com/office/drawing/2014/main" id="{E1B515B2-38CD-92CA-893D-75A7282B2979}"/>
                </a:ext>
              </a:extLst>
            </p:cNvPr>
            <p:cNvSpPr/>
            <p:nvPr/>
          </p:nvSpPr>
          <p:spPr>
            <a:xfrm>
              <a:off x="3943531" y="4606096"/>
              <a:ext cx="159489" cy="627321"/>
            </a:xfrm>
            <a:prstGeom prst="upArrow">
              <a:avLst/>
            </a:prstGeom>
            <a:solidFill>
              <a:srgbClr val="0091EA"/>
            </a:solidFill>
            <a:ln w="25400" cap="flat" cmpd="sng" algn="ctr">
              <a:solidFill>
                <a:srgbClr val="0091EA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  <a:cs typeface="+mn-cs"/>
                <a:sym typeface="Arial"/>
              </a:endParaRPr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B57CE4C2-2F28-53D3-ECC1-5343B7DA8EAD}"/>
                </a:ext>
              </a:extLst>
            </p:cNvPr>
            <p:cNvSpPr/>
            <p:nvPr/>
          </p:nvSpPr>
          <p:spPr>
            <a:xfrm>
              <a:off x="3443800" y="3213229"/>
              <a:ext cx="1158949" cy="1244010"/>
            </a:xfrm>
            <a:prstGeom prst="rect">
              <a:avLst/>
            </a:prstGeom>
            <a:solidFill>
              <a:srgbClr val="FFFFFF"/>
            </a:solidFill>
            <a:ln w="25400" cap="flat" cmpd="sng" algn="ctr">
              <a:solidFill>
                <a:srgbClr val="263238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  <a:cs typeface="+mn-cs"/>
                <a:sym typeface="Arial"/>
              </a:endParaRP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B98BC0E1-71AA-F78C-F31F-D071D0001B3E}"/>
                </a:ext>
              </a:extLst>
            </p:cNvPr>
            <p:cNvSpPr/>
            <p:nvPr/>
          </p:nvSpPr>
          <p:spPr>
            <a:xfrm>
              <a:off x="3443800" y="3213229"/>
              <a:ext cx="579474" cy="622005"/>
            </a:xfrm>
            <a:prstGeom prst="rect">
              <a:avLst/>
            </a:prstGeom>
            <a:solidFill>
              <a:srgbClr val="0091EA"/>
            </a:solidFill>
            <a:ln w="25400" cap="flat" cmpd="sng" algn="ctr">
              <a:solidFill>
                <a:srgbClr val="0091EA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  <a:cs typeface="+mn-cs"/>
                <a:sym typeface="Arial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4816E72A-C47A-FA5F-7141-14C734487010}"/>
                </a:ext>
              </a:extLst>
            </p:cNvPr>
            <p:cNvSpPr/>
            <p:nvPr/>
          </p:nvSpPr>
          <p:spPr>
            <a:xfrm>
              <a:off x="4036567" y="3213229"/>
              <a:ext cx="579474" cy="622005"/>
            </a:xfrm>
            <a:prstGeom prst="rect">
              <a:avLst/>
            </a:prstGeom>
            <a:solidFill>
              <a:srgbClr val="00B050"/>
            </a:solidFill>
            <a:ln w="25400" cap="flat" cmpd="sng" algn="ctr">
              <a:solidFill>
                <a:srgbClr val="0091EA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  <a:cs typeface="+mn-cs"/>
                <a:sym typeface="Arial"/>
              </a:endParaRPr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11D295D1-F19D-E911-08C7-30EE6E364A3B}"/>
                </a:ext>
              </a:extLst>
            </p:cNvPr>
            <p:cNvSpPr/>
            <p:nvPr/>
          </p:nvSpPr>
          <p:spPr>
            <a:xfrm>
              <a:off x="3450446" y="3839884"/>
              <a:ext cx="579474" cy="622005"/>
            </a:xfrm>
            <a:prstGeom prst="rect">
              <a:avLst/>
            </a:prstGeom>
            <a:solidFill>
              <a:srgbClr val="FF0000"/>
            </a:solidFill>
            <a:ln w="25400" cap="flat" cmpd="sng" algn="ctr">
              <a:solidFill>
                <a:srgbClr val="0091EA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  <a:cs typeface="+mn-cs"/>
                <a:sym typeface="Arial"/>
              </a:endParaRPr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058A804B-EE3E-CD42-DC64-2A64BEC5DFF9}"/>
                </a:ext>
              </a:extLst>
            </p:cNvPr>
            <p:cNvSpPr/>
            <p:nvPr/>
          </p:nvSpPr>
          <p:spPr>
            <a:xfrm>
              <a:off x="4029921" y="3832577"/>
              <a:ext cx="579474" cy="622005"/>
            </a:xfrm>
            <a:prstGeom prst="rect">
              <a:avLst/>
            </a:prstGeom>
            <a:solidFill>
              <a:srgbClr val="FFFF00"/>
            </a:solidFill>
            <a:ln w="25400" cap="flat" cmpd="sng" algn="ctr">
              <a:solidFill>
                <a:srgbClr val="0091EA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  <a:cs typeface="+mn-cs"/>
                <a:sym typeface="Arial"/>
              </a:endParaRPr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EFAEF691-0BF9-6369-B0AA-40FC764E2750}"/>
                </a:ext>
              </a:extLst>
            </p:cNvPr>
            <p:cNvSpPr/>
            <p:nvPr/>
          </p:nvSpPr>
          <p:spPr>
            <a:xfrm>
              <a:off x="6346046" y="3212234"/>
              <a:ext cx="1158949" cy="1244010"/>
            </a:xfrm>
            <a:prstGeom prst="rect">
              <a:avLst/>
            </a:prstGeom>
            <a:solidFill>
              <a:srgbClr val="FFFFFF"/>
            </a:solidFill>
            <a:ln w="25400" cap="flat" cmpd="sng" algn="ctr">
              <a:solidFill>
                <a:srgbClr val="263238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  <a:cs typeface="+mn-cs"/>
                <a:sym typeface="Arial"/>
              </a:endParaRPr>
            </a:p>
          </p:txBody>
        </p: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F9DDC5F2-FC7A-D5F6-9863-D12F242BC35C}"/>
                </a:ext>
              </a:extLst>
            </p:cNvPr>
            <p:cNvSpPr/>
            <p:nvPr/>
          </p:nvSpPr>
          <p:spPr>
            <a:xfrm>
              <a:off x="6346046" y="3212234"/>
              <a:ext cx="579474" cy="622005"/>
            </a:xfrm>
            <a:prstGeom prst="rect">
              <a:avLst/>
            </a:prstGeom>
            <a:solidFill>
              <a:srgbClr val="0091EA"/>
            </a:solidFill>
            <a:ln w="25400" cap="flat" cmpd="sng" algn="ctr">
              <a:solidFill>
                <a:srgbClr val="0091EA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  <a:cs typeface="+mn-cs"/>
                <a:sym typeface="Arial"/>
              </a:endParaRPr>
            </a:p>
          </p:txBody>
        </p: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4FCED31A-195D-B6BE-ACE1-F744520F98F3}"/>
                </a:ext>
              </a:extLst>
            </p:cNvPr>
            <p:cNvSpPr/>
            <p:nvPr/>
          </p:nvSpPr>
          <p:spPr>
            <a:xfrm>
              <a:off x="6938813" y="3212234"/>
              <a:ext cx="579474" cy="622005"/>
            </a:xfrm>
            <a:prstGeom prst="rect">
              <a:avLst/>
            </a:prstGeom>
            <a:solidFill>
              <a:srgbClr val="00B050"/>
            </a:solidFill>
            <a:ln w="25400" cap="flat" cmpd="sng" algn="ctr">
              <a:solidFill>
                <a:srgbClr val="0091EA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  <a:cs typeface="+mn-cs"/>
                <a:sym typeface="Arial"/>
              </a:endParaRPr>
            </a:p>
          </p:txBody>
        </p:sp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3A7FE932-C1C9-EA42-43D6-22852F9AA53C}"/>
                </a:ext>
              </a:extLst>
            </p:cNvPr>
            <p:cNvSpPr/>
            <p:nvPr/>
          </p:nvSpPr>
          <p:spPr>
            <a:xfrm>
              <a:off x="6352692" y="3838889"/>
              <a:ext cx="579474" cy="622005"/>
            </a:xfrm>
            <a:prstGeom prst="rect">
              <a:avLst/>
            </a:prstGeom>
            <a:solidFill>
              <a:srgbClr val="7030A0"/>
            </a:solidFill>
            <a:ln w="25400" cap="flat" cmpd="sng" algn="ctr">
              <a:solidFill>
                <a:srgbClr val="0091EA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  <a:cs typeface="+mn-cs"/>
                <a:sym typeface="Arial"/>
              </a:endParaRPr>
            </a:p>
          </p:txBody>
        </p: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FE0E8D06-C4A0-376F-B056-A9A1F5BD2693}"/>
                </a:ext>
              </a:extLst>
            </p:cNvPr>
            <p:cNvSpPr/>
            <p:nvPr/>
          </p:nvSpPr>
          <p:spPr>
            <a:xfrm>
              <a:off x="6932167" y="3831582"/>
              <a:ext cx="579474" cy="622005"/>
            </a:xfrm>
            <a:prstGeom prst="rect">
              <a:avLst/>
            </a:prstGeom>
            <a:solidFill>
              <a:srgbClr val="FFFF00"/>
            </a:solidFill>
            <a:ln w="25400" cap="flat" cmpd="sng" algn="ctr">
              <a:solidFill>
                <a:srgbClr val="0091EA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  <a:cs typeface="+mn-cs"/>
                <a:sym typeface="Arial"/>
              </a:endParaRPr>
            </a:p>
          </p:txBody>
        </p:sp>
        <p:sp>
          <p:nvSpPr>
            <p:cNvPr id="40" name="上箭头 39">
              <a:extLst>
                <a:ext uri="{FF2B5EF4-FFF2-40B4-BE49-F238E27FC236}">
                  <a16:creationId xmlns:a16="http://schemas.microsoft.com/office/drawing/2014/main" id="{EC76382C-F7A3-D35E-8256-19F3756DFFD0}"/>
                </a:ext>
              </a:extLst>
            </p:cNvPr>
            <p:cNvSpPr/>
            <p:nvPr/>
          </p:nvSpPr>
          <p:spPr>
            <a:xfrm>
              <a:off x="6861282" y="4598123"/>
              <a:ext cx="159489" cy="627321"/>
            </a:xfrm>
            <a:prstGeom prst="upArrow">
              <a:avLst/>
            </a:prstGeom>
            <a:solidFill>
              <a:srgbClr val="0091EA"/>
            </a:solidFill>
            <a:ln w="25400" cap="flat" cmpd="sng" algn="ctr">
              <a:solidFill>
                <a:srgbClr val="0091EA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  <a:cs typeface="+mn-cs"/>
                <a:sym typeface="Arial"/>
              </a:endParaRPr>
            </a:p>
          </p:txBody>
        </p:sp>
        <p:cxnSp>
          <p:nvCxnSpPr>
            <p:cNvPr id="41" name="直线箭头连接符 40">
              <a:extLst>
                <a:ext uri="{FF2B5EF4-FFF2-40B4-BE49-F238E27FC236}">
                  <a16:creationId xmlns:a16="http://schemas.microsoft.com/office/drawing/2014/main" id="{58A41996-6558-BEB1-5EFC-EB25DE0891CC}"/>
                </a:ext>
              </a:extLst>
            </p:cNvPr>
            <p:cNvCxnSpPr/>
            <p:nvPr/>
          </p:nvCxnSpPr>
          <p:spPr>
            <a:xfrm flipV="1">
              <a:off x="4991724" y="3838889"/>
              <a:ext cx="978195" cy="10633"/>
            </a:xfrm>
            <a:prstGeom prst="straightConnector1">
              <a:avLst/>
            </a:prstGeom>
            <a:noFill/>
            <a:ln w="9525" cap="flat" cmpd="sng" algn="ctr">
              <a:solidFill>
                <a:srgbClr val="0091EA">
                  <a:shade val="95000"/>
                  <a:satMod val="105000"/>
                </a:srgbClr>
              </a:solidFill>
              <a:prstDash val="solid"/>
              <a:tailEnd type="triangle"/>
            </a:ln>
            <a:effectLst/>
          </p:spPr>
        </p:cxn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FE96771D-D016-7362-2C11-F3DA482A7664}"/>
                </a:ext>
              </a:extLst>
            </p:cNvPr>
            <p:cNvSpPr txBox="1"/>
            <p:nvPr/>
          </p:nvSpPr>
          <p:spPr>
            <a:xfrm>
              <a:off x="5307819" y="3430102"/>
              <a:ext cx="425303" cy="2862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 defTabSz="914400" hangingPunct="1">
                <a:buClr>
                  <a:srgbClr val="000000"/>
                </a:buClr>
                <a:buFont typeface="Arial"/>
                <a:buNone/>
              </a:pPr>
              <a:r>
                <a:rPr kumimoji="1" lang="en-US" altLang="zh-CN" sz="1600" dirty="0">
                  <a:latin typeface="Arial"/>
                  <a:cs typeface="Arial"/>
                  <a:sym typeface="Arial"/>
                </a:rPr>
                <a:t>F</a:t>
              </a:r>
              <a:endParaRPr kumimoji="1" lang="zh-CN" altLang="en-US" sz="1600" dirty="0">
                <a:latin typeface="Arial"/>
                <a:cs typeface="Arial"/>
                <a:sym typeface="Arial"/>
              </a:endParaRPr>
            </a:p>
          </p:txBody>
        </p: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89CB7190-D9A0-6CE1-A86F-A1D1AD6B0023}"/>
                </a:ext>
              </a:extLst>
            </p:cNvPr>
            <p:cNvSpPr txBox="1"/>
            <p:nvPr/>
          </p:nvSpPr>
          <p:spPr>
            <a:xfrm>
              <a:off x="4765116" y="3986191"/>
              <a:ext cx="1510708" cy="3512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 defTabSz="914400" hangingPunct="1">
                <a:buClr>
                  <a:srgbClr val="000000"/>
                </a:buClr>
                <a:buFont typeface="Arial"/>
                <a:buNone/>
              </a:pPr>
              <a:r>
                <a:rPr kumimoji="1" lang="en-US" altLang="zh-CN" sz="1050" dirty="0">
                  <a:latin typeface="Arial"/>
                  <a:cs typeface="Arial"/>
                  <a:sym typeface="Arial"/>
                </a:rPr>
                <a:t>Dynamical Mechanism on Macro-level</a:t>
              </a:r>
              <a:endParaRPr kumimoji="1" lang="zh-CN" altLang="en-US" sz="1050" dirty="0">
                <a:latin typeface="Arial"/>
                <a:cs typeface="Arial"/>
                <a:sym typeface="Arial"/>
              </a:endParaRPr>
            </a:p>
          </p:txBody>
        </p: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A23B8D7F-58C4-4DDC-B570-6BCA1BD28400}"/>
                </a:ext>
              </a:extLst>
            </p:cNvPr>
            <p:cNvSpPr txBox="1"/>
            <p:nvPr/>
          </p:nvSpPr>
          <p:spPr>
            <a:xfrm>
              <a:off x="4758033" y="6355419"/>
              <a:ext cx="1510708" cy="3512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 defTabSz="914400" hangingPunct="1">
                <a:buClr>
                  <a:srgbClr val="000000"/>
                </a:buClr>
                <a:buFont typeface="Arial"/>
                <a:buNone/>
              </a:pPr>
              <a:r>
                <a:rPr kumimoji="1" lang="en-US" altLang="zh-CN" sz="1050" dirty="0">
                  <a:latin typeface="Arial"/>
                  <a:cs typeface="Arial"/>
                  <a:sym typeface="Arial"/>
                </a:rPr>
                <a:t>Dynamical Mechanism on Micro-level</a:t>
              </a:r>
              <a:endParaRPr kumimoji="1" lang="zh-CN" altLang="en-US" sz="1050" dirty="0">
                <a:latin typeface="Arial"/>
                <a:cs typeface="Arial"/>
                <a:sym typeface="Arial"/>
              </a:endParaRPr>
            </a:p>
          </p:txBody>
        </p:sp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DA4C0171-A983-61B8-C98A-71503F93EEAB}"/>
                </a:ext>
              </a:extLst>
            </p:cNvPr>
            <p:cNvSpPr txBox="1"/>
            <p:nvPr/>
          </p:nvSpPr>
          <p:spPr>
            <a:xfrm>
              <a:off x="2306118" y="3583990"/>
              <a:ext cx="768645" cy="2862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 defTabSz="914400" hangingPunct="1">
                <a:buClr>
                  <a:srgbClr val="000000"/>
                </a:buClr>
                <a:buFont typeface="Arial"/>
                <a:buNone/>
              </a:pPr>
              <a:r>
                <a:rPr kumimoji="1" lang="en-US" altLang="zh-CN" sz="1600" dirty="0">
                  <a:latin typeface="Arial"/>
                  <a:cs typeface="Arial"/>
                  <a:sym typeface="Arial"/>
                </a:rPr>
                <a:t>Macro</a:t>
              </a:r>
              <a:endParaRPr kumimoji="1" lang="zh-CN" altLang="en-US" sz="1600" dirty="0">
                <a:latin typeface="Arial"/>
                <a:cs typeface="Arial"/>
                <a:sym typeface="Arial"/>
              </a:endParaRPr>
            </a:p>
          </p:txBody>
        </p:sp>
        <p:sp>
          <p:nvSpPr>
            <p:cNvPr id="46" name="文本框 45">
              <a:extLst>
                <a:ext uri="{FF2B5EF4-FFF2-40B4-BE49-F238E27FC236}">
                  <a16:creationId xmlns:a16="http://schemas.microsoft.com/office/drawing/2014/main" id="{84E67B22-B55A-10D9-CA7E-2DBF6005155C}"/>
                </a:ext>
              </a:extLst>
            </p:cNvPr>
            <p:cNvSpPr txBox="1"/>
            <p:nvPr/>
          </p:nvSpPr>
          <p:spPr>
            <a:xfrm>
              <a:off x="2320515" y="5989941"/>
              <a:ext cx="768645" cy="2862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 defTabSz="914400" hangingPunct="1">
                <a:buClr>
                  <a:srgbClr val="000000"/>
                </a:buClr>
                <a:buFont typeface="Arial"/>
                <a:buNone/>
              </a:pPr>
              <a:r>
                <a:rPr kumimoji="1" lang="en-US" altLang="zh-CN" sz="1600" dirty="0">
                  <a:latin typeface="Arial"/>
                  <a:cs typeface="Arial"/>
                  <a:sym typeface="Arial"/>
                </a:rPr>
                <a:t>Micro</a:t>
              </a:r>
              <a:endParaRPr kumimoji="1" lang="zh-CN" altLang="en-US" sz="1600" dirty="0">
                <a:latin typeface="Arial"/>
                <a:cs typeface="Arial"/>
                <a:sym typeface="Arial"/>
              </a:endParaRPr>
            </a:p>
          </p:txBody>
        </p:sp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F800563D-C4A8-261B-2F48-20083D433BDA}"/>
                </a:ext>
              </a:extLst>
            </p:cNvPr>
            <p:cNvSpPr txBox="1"/>
            <p:nvPr/>
          </p:nvSpPr>
          <p:spPr>
            <a:xfrm>
              <a:off x="7285699" y="4772230"/>
              <a:ext cx="900224" cy="4943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 defTabSz="914400" hangingPunct="1">
                <a:buClr>
                  <a:srgbClr val="000000"/>
                </a:buClr>
                <a:buFont typeface="Arial"/>
                <a:buNone/>
              </a:pPr>
              <a:r>
                <a:rPr kumimoji="1" lang="en-US" altLang="zh-CN" sz="1600" dirty="0">
                  <a:latin typeface="Arial"/>
                  <a:cs typeface="Arial"/>
                  <a:sym typeface="Arial"/>
                </a:rPr>
                <a:t>Coarse Graining</a:t>
              </a:r>
              <a:endParaRPr kumimoji="1" lang="zh-CN" altLang="en-US" sz="1600" dirty="0">
                <a:latin typeface="Arial"/>
                <a:cs typeface="Arial"/>
                <a:sym typeface="Arial"/>
              </a:endParaRPr>
            </a:p>
          </p:txBody>
        </p: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E909B8ED-94D8-40C1-4088-66361C2E70E9}"/>
                </a:ext>
              </a:extLst>
            </p:cNvPr>
            <p:cNvSpPr txBox="1"/>
            <p:nvPr/>
          </p:nvSpPr>
          <p:spPr>
            <a:xfrm>
              <a:off x="4145550" y="4722159"/>
              <a:ext cx="900224" cy="4943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 defTabSz="914400" hangingPunct="1">
                <a:buClr>
                  <a:srgbClr val="000000"/>
                </a:buClr>
                <a:buFont typeface="Arial"/>
                <a:buNone/>
              </a:pPr>
              <a:r>
                <a:rPr kumimoji="1" lang="en-US" altLang="zh-CN" sz="1600" dirty="0">
                  <a:latin typeface="Arial"/>
                  <a:cs typeface="Arial"/>
                  <a:sym typeface="Arial"/>
                </a:rPr>
                <a:t>Coarse Graining</a:t>
              </a:r>
              <a:endParaRPr kumimoji="1" lang="zh-CN" altLang="en-US" sz="1600" dirty="0">
                <a:latin typeface="Arial"/>
                <a:cs typeface="Arial"/>
                <a:sym typeface="Arial"/>
              </a:endParaRPr>
            </a:p>
          </p:txBody>
        </p:sp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22374F58-4317-5765-1F67-964CFA15BDD7}"/>
                </a:ext>
              </a:extLst>
            </p:cNvPr>
            <p:cNvSpPr txBox="1"/>
            <p:nvPr/>
          </p:nvSpPr>
          <p:spPr>
            <a:xfrm>
              <a:off x="4715722" y="6784197"/>
              <a:ext cx="1510707" cy="2862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 defTabSz="914400" hangingPunct="1">
                <a:buClr>
                  <a:srgbClr val="000000"/>
                </a:buClr>
                <a:buFont typeface="Arial"/>
                <a:buNone/>
              </a:pPr>
              <a:r>
                <a:rPr kumimoji="1" lang="en-US" altLang="zh-CN" sz="1600" dirty="0">
                  <a:solidFill>
                    <a:srgbClr val="FF0000"/>
                  </a:solidFill>
                  <a:latin typeface="Arial"/>
                  <a:cs typeface="Arial"/>
                  <a:sym typeface="Arial"/>
                </a:rPr>
                <a:t>Causality: weak</a:t>
              </a:r>
              <a:endParaRPr kumimoji="1" lang="zh-CN" altLang="en-US" sz="1600" dirty="0">
                <a:solidFill>
                  <a:srgbClr val="FF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0" name="文本框 49">
              <a:extLst>
                <a:ext uri="{FF2B5EF4-FFF2-40B4-BE49-F238E27FC236}">
                  <a16:creationId xmlns:a16="http://schemas.microsoft.com/office/drawing/2014/main" id="{AD78BBD3-EBDA-3D39-BD5E-8383F967F8F8}"/>
                </a:ext>
              </a:extLst>
            </p:cNvPr>
            <p:cNvSpPr txBox="1"/>
            <p:nvPr/>
          </p:nvSpPr>
          <p:spPr>
            <a:xfrm>
              <a:off x="4726133" y="3108956"/>
              <a:ext cx="1510707" cy="2862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 defTabSz="914400" hangingPunct="1">
                <a:buClr>
                  <a:srgbClr val="000000"/>
                </a:buClr>
                <a:buFont typeface="Arial"/>
                <a:buNone/>
              </a:pPr>
              <a:r>
                <a:rPr kumimoji="1" lang="en-US" altLang="zh-CN" sz="1600" dirty="0">
                  <a:solidFill>
                    <a:srgbClr val="FF0000"/>
                  </a:solidFill>
                  <a:latin typeface="Arial"/>
                  <a:cs typeface="Arial"/>
                  <a:sym typeface="Arial"/>
                </a:rPr>
                <a:t>Causality: strong</a:t>
              </a:r>
              <a:endParaRPr kumimoji="1" lang="zh-CN" altLang="en-US" sz="1600" dirty="0">
                <a:solidFill>
                  <a:srgbClr val="FF0000"/>
                </a:solidFill>
                <a:latin typeface="Arial"/>
                <a:cs typeface="Arial"/>
                <a:sym typeface="Arial"/>
              </a:endParaRPr>
            </a:p>
          </p:txBody>
        </p:sp>
        <p:cxnSp>
          <p:nvCxnSpPr>
            <p:cNvPr id="51" name="直线箭头连接符 50">
              <a:extLst>
                <a:ext uri="{FF2B5EF4-FFF2-40B4-BE49-F238E27FC236}">
                  <a16:creationId xmlns:a16="http://schemas.microsoft.com/office/drawing/2014/main" id="{0FB31876-4525-9541-FC1D-F30840516539}"/>
                </a:ext>
              </a:extLst>
            </p:cNvPr>
            <p:cNvCxnSpPr>
              <a:cxnSpLocks/>
            </p:cNvCxnSpPr>
            <p:nvPr/>
          </p:nvCxnSpPr>
          <p:spPr>
            <a:xfrm>
              <a:off x="1825527" y="7063306"/>
              <a:ext cx="6632000" cy="28668"/>
            </a:xfrm>
            <a:prstGeom prst="straightConnector1">
              <a:avLst/>
            </a:prstGeom>
            <a:noFill/>
            <a:ln w="9525" cap="flat" cmpd="sng" algn="ctr">
              <a:solidFill>
                <a:srgbClr val="0091EA">
                  <a:shade val="95000"/>
                  <a:satMod val="105000"/>
                </a:srgbClr>
              </a:solidFill>
              <a:prstDash val="solid"/>
              <a:tailEnd type="triangle"/>
            </a:ln>
            <a:effectLst/>
          </p:spPr>
        </p:cxnSp>
        <p:sp>
          <p:nvSpPr>
            <p:cNvPr id="52" name="文本框 51">
              <a:extLst>
                <a:ext uri="{FF2B5EF4-FFF2-40B4-BE49-F238E27FC236}">
                  <a16:creationId xmlns:a16="http://schemas.microsoft.com/office/drawing/2014/main" id="{588B1975-8C59-4432-076C-5350D3FB80C2}"/>
                </a:ext>
              </a:extLst>
            </p:cNvPr>
            <p:cNvSpPr txBox="1"/>
            <p:nvPr/>
          </p:nvSpPr>
          <p:spPr>
            <a:xfrm>
              <a:off x="7929372" y="6755529"/>
              <a:ext cx="769545" cy="2862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 defTabSz="914400" hangingPunct="1">
                <a:buClr>
                  <a:srgbClr val="000000"/>
                </a:buClr>
                <a:buFont typeface="Arial"/>
                <a:buNone/>
              </a:pPr>
              <a:r>
                <a:rPr kumimoji="1" lang="en-US" altLang="zh-CN" sz="1600" dirty="0">
                  <a:latin typeface="Arial"/>
                  <a:cs typeface="Arial"/>
                  <a:sym typeface="Arial"/>
                </a:rPr>
                <a:t>Time</a:t>
              </a:r>
              <a:endParaRPr kumimoji="1" lang="zh-CN" altLang="en-US" sz="1600" dirty="0">
                <a:latin typeface="Arial"/>
                <a:cs typeface="Arial"/>
                <a:sym typeface="Arial"/>
              </a:endParaRPr>
            </a:p>
          </p:txBody>
        </p:sp>
        <p:cxnSp>
          <p:nvCxnSpPr>
            <p:cNvPr id="53" name="直线箭头连接符 52">
              <a:extLst>
                <a:ext uri="{FF2B5EF4-FFF2-40B4-BE49-F238E27FC236}">
                  <a16:creationId xmlns:a16="http://schemas.microsoft.com/office/drawing/2014/main" id="{B9C8F37F-F3D7-3E20-49A1-8D826F5197B8}"/>
                </a:ext>
              </a:extLst>
            </p:cNvPr>
            <p:cNvCxnSpPr/>
            <p:nvPr/>
          </p:nvCxnSpPr>
          <p:spPr>
            <a:xfrm flipV="1">
              <a:off x="1825527" y="3430102"/>
              <a:ext cx="0" cy="3661872"/>
            </a:xfrm>
            <a:prstGeom prst="straightConnector1">
              <a:avLst/>
            </a:prstGeom>
            <a:noFill/>
            <a:ln w="9525" cap="flat" cmpd="sng" algn="ctr">
              <a:solidFill>
                <a:srgbClr val="0091EA">
                  <a:shade val="95000"/>
                  <a:satMod val="105000"/>
                </a:srgbClr>
              </a:solidFill>
              <a:prstDash val="solid"/>
              <a:tailEnd type="triangle"/>
            </a:ln>
            <a:effectLst/>
          </p:spPr>
        </p:cxnSp>
        <p:sp>
          <p:nvSpPr>
            <p:cNvPr id="54" name="文本框 53">
              <a:extLst>
                <a:ext uri="{FF2B5EF4-FFF2-40B4-BE49-F238E27FC236}">
                  <a16:creationId xmlns:a16="http://schemas.microsoft.com/office/drawing/2014/main" id="{21033917-D265-F0FD-1708-17A2CAF0FEEA}"/>
                </a:ext>
              </a:extLst>
            </p:cNvPr>
            <p:cNvSpPr txBox="1"/>
            <p:nvPr/>
          </p:nvSpPr>
          <p:spPr>
            <a:xfrm>
              <a:off x="1440754" y="3102726"/>
              <a:ext cx="769545" cy="2862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 defTabSz="914400" hangingPunct="1">
                <a:buClr>
                  <a:srgbClr val="000000"/>
                </a:buClr>
                <a:buFont typeface="Arial"/>
                <a:buNone/>
              </a:pPr>
              <a:r>
                <a:rPr kumimoji="1" lang="en-US" altLang="zh-CN" sz="1600" dirty="0">
                  <a:latin typeface="Arial"/>
                  <a:cs typeface="Arial"/>
                  <a:sym typeface="Arial"/>
                </a:rPr>
                <a:t>Scale</a:t>
              </a:r>
              <a:endParaRPr kumimoji="1" lang="zh-CN" altLang="en-US" sz="1600" dirty="0">
                <a:latin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3260237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1" y="436469"/>
            <a:ext cx="83103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Markov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Dynamics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6" name="直接箭头连接符 9">
            <a:extLst>
              <a:ext uri="{FF2B5EF4-FFF2-40B4-BE49-F238E27FC236}">
                <a16:creationId xmlns:a16="http://schemas.microsoft.com/office/drawing/2014/main" id="{BE6C72BB-7D2B-BD9A-70D2-B244A87BC451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图片 66">
            <a:extLst>
              <a:ext uri="{FF2B5EF4-FFF2-40B4-BE49-F238E27FC236}">
                <a16:creationId xmlns:a16="http://schemas.microsoft.com/office/drawing/2014/main" id="{BF69EAE7-F8D7-BDBE-F8BA-D082DB6FC37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50491619-9B7B-222F-BD44-CD29719A9A0E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B2D85818-5108-FE3A-EC42-1C70F87110C5}"/>
              </a:ext>
            </a:extLst>
          </p:cNvPr>
          <p:cNvSpPr/>
          <p:nvPr/>
        </p:nvSpPr>
        <p:spPr>
          <a:xfrm>
            <a:off x="3543228" y="1580667"/>
            <a:ext cx="374754" cy="389745"/>
          </a:xfrm>
          <a:prstGeom prst="ellipse">
            <a:avLst/>
          </a:prstGeom>
          <a:solidFill>
            <a:schemeClr val="accent1">
              <a:satOff val="12166"/>
              <a:lumOff val="-13040"/>
            </a:schemeClr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Light" panose="02000503000000020004"/>
            </a:endParaRP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B000EE96-831C-27B7-D998-5244BF29B056}"/>
              </a:ext>
            </a:extLst>
          </p:cNvPr>
          <p:cNvSpPr/>
          <p:nvPr/>
        </p:nvSpPr>
        <p:spPr>
          <a:xfrm>
            <a:off x="2436454" y="2347685"/>
            <a:ext cx="374754" cy="389745"/>
          </a:xfrm>
          <a:prstGeom prst="ellipse">
            <a:avLst/>
          </a:prstGeom>
          <a:solidFill>
            <a:schemeClr val="accent1">
              <a:satOff val="12166"/>
              <a:lumOff val="-13040"/>
            </a:schemeClr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Light" panose="02000503000000020004"/>
            </a:endParaRP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9B9340A2-67F3-F0C7-E13F-7EDEEF8DB279}"/>
              </a:ext>
            </a:extLst>
          </p:cNvPr>
          <p:cNvSpPr/>
          <p:nvPr/>
        </p:nvSpPr>
        <p:spPr>
          <a:xfrm>
            <a:off x="3558219" y="3089835"/>
            <a:ext cx="374754" cy="389745"/>
          </a:xfrm>
          <a:prstGeom prst="ellipse">
            <a:avLst/>
          </a:prstGeom>
          <a:solidFill>
            <a:schemeClr val="accent1">
              <a:satOff val="12166"/>
              <a:lumOff val="-13040"/>
            </a:schemeClr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Light" panose="02000503000000020004"/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AF1645FC-DBD4-1696-442B-E5A1B1AE13E6}"/>
              </a:ext>
            </a:extLst>
          </p:cNvPr>
          <p:cNvSpPr/>
          <p:nvPr/>
        </p:nvSpPr>
        <p:spPr>
          <a:xfrm>
            <a:off x="4655368" y="2347684"/>
            <a:ext cx="374754" cy="389745"/>
          </a:xfrm>
          <a:prstGeom prst="ellipse">
            <a:avLst/>
          </a:prstGeom>
          <a:solidFill>
            <a:schemeClr val="accent1">
              <a:satOff val="12166"/>
              <a:lumOff val="-13040"/>
            </a:schemeClr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Light" panose="02000503000000020004"/>
            </a:endParaRPr>
          </a:p>
        </p:txBody>
      </p:sp>
      <p:cxnSp>
        <p:nvCxnSpPr>
          <p:cNvPr id="11" name="直线箭头连接符 10">
            <a:extLst>
              <a:ext uri="{FF2B5EF4-FFF2-40B4-BE49-F238E27FC236}">
                <a16:creationId xmlns:a16="http://schemas.microsoft.com/office/drawing/2014/main" id="{9A503426-EC14-4233-DA6B-F5198ABEFF52}"/>
              </a:ext>
            </a:extLst>
          </p:cNvPr>
          <p:cNvCxnSpPr>
            <a:cxnSpLocks/>
            <a:stCxn id="5" idx="4"/>
            <a:endCxn id="9" idx="0"/>
          </p:cNvCxnSpPr>
          <p:nvPr/>
        </p:nvCxnSpPr>
        <p:spPr>
          <a:xfrm>
            <a:off x="3730605" y="1970412"/>
            <a:ext cx="14991" cy="1119423"/>
          </a:xfrm>
          <a:prstGeom prst="straightConnector1">
            <a:avLst/>
          </a:prstGeom>
          <a:noFill/>
          <a:ln w="12700" cap="flat">
            <a:solidFill>
              <a:srgbClr val="ABABAB"/>
            </a:solidFill>
            <a:prstDash val="solid"/>
            <a:miter lim="400000"/>
            <a:tailEnd type="triangle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3AE50798-D4D5-D262-3081-469A9ECC6D6C}"/>
              </a:ext>
            </a:extLst>
          </p:cNvPr>
          <p:cNvSpPr txBox="1"/>
          <p:nvPr/>
        </p:nvSpPr>
        <p:spPr>
          <a:xfrm>
            <a:off x="3775576" y="1218997"/>
            <a:ext cx="524655" cy="410369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 Light" panose="02000503000000020004"/>
              </a:rPr>
              <a:t>A</a:t>
            </a:r>
            <a:endParaRPr kumimoji="0" lang="zh-CN" altLang="en-US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 Light" panose="02000503000000020004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FE3F61E-E7FE-3335-FE9B-A1C0C73CDD61}"/>
              </a:ext>
            </a:extLst>
          </p:cNvPr>
          <p:cNvSpPr txBox="1"/>
          <p:nvPr/>
        </p:nvSpPr>
        <p:spPr>
          <a:xfrm>
            <a:off x="1811604" y="2438019"/>
            <a:ext cx="524655" cy="410369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 Light" panose="02000503000000020004"/>
              </a:rPr>
              <a:t>B</a:t>
            </a:r>
            <a:endParaRPr kumimoji="0" lang="zh-CN" altLang="en-US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 Light" panose="02000503000000020004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CC86AD8-3F06-C882-0319-4AFD0F8F06AD}"/>
              </a:ext>
            </a:extLst>
          </p:cNvPr>
          <p:cNvSpPr txBox="1"/>
          <p:nvPr/>
        </p:nvSpPr>
        <p:spPr>
          <a:xfrm>
            <a:off x="2933369" y="3405116"/>
            <a:ext cx="524655" cy="410369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 Light" panose="02000503000000020004"/>
              </a:rPr>
              <a:t>C</a:t>
            </a:r>
            <a:endParaRPr kumimoji="0" lang="zh-CN" altLang="en-US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 Light" panose="02000503000000020004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4162A540-93AC-9007-D567-2A453CD636B0}"/>
              </a:ext>
            </a:extLst>
          </p:cNvPr>
          <p:cNvSpPr txBox="1"/>
          <p:nvPr/>
        </p:nvSpPr>
        <p:spPr>
          <a:xfrm>
            <a:off x="5073634" y="2327060"/>
            <a:ext cx="524655" cy="410369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 Light" panose="02000503000000020004"/>
              </a:rPr>
              <a:t>D</a:t>
            </a:r>
            <a:endParaRPr kumimoji="0" lang="zh-CN" altLang="en-US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 Light" panose="02000503000000020004"/>
            </a:endParaRPr>
          </a:p>
        </p:txBody>
      </p:sp>
      <p:cxnSp>
        <p:nvCxnSpPr>
          <p:cNvPr id="17" name="直线箭头连接符 16">
            <a:extLst>
              <a:ext uri="{FF2B5EF4-FFF2-40B4-BE49-F238E27FC236}">
                <a16:creationId xmlns:a16="http://schemas.microsoft.com/office/drawing/2014/main" id="{642123B3-A877-2DD8-0EAF-75CFCAD1E4D3}"/>
              </a:ext>
            </a:extLst>
          </p:cNvPr>
          <p:cNvCxnSpPr>
            <a:cxnSpLocks/>
            <a:stCxn id="6" idx="7"/>
            <a:endCxn id="5" idx="3"/>
          </p:cNvCxnSpPr>
          <p:nvPr/>
        </p:nvCxnSpPr>
        <p:spPr>
          <a:xfrm flipV="1">
            <a:off x="2756327" y="1913335"/>
            <a:ext cx="841782" cy="491427"/>
          </a:xfrm>
          <a:prstGeom prst="straightConnector1">
            <a:avLst/>
          </a:prstGeom>
          <a:noFill/>
          <a:ln w="12700" cap="flat">
            <a:solidFill>
              <a:srgbClr val="ABABAB"/>
            </a:solidFill>
            <a:prstDash val="solid"/>
            <a:miter lim="400000"/>
            <a:tailEnd type="triangle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8" name="直线箭头连接符 17">
            <a:extLst>
              <a:ext uri="{FF2B5EF4-FFF2-40B4-BE49-F238E27FC236}">
                <a16:creationId xmlns:a16="http://schemas.microsoft.com/office/drawing/2014/main" id="{3E6A1B77-BE0F-5B65-F8E9-6228C644126A}"/>
              </a:ext>
            </a:extLst>
          </p:cNvPr>
          <p:cNvCxnSpPr>
            <a:cxnSpLocks/>
            <a:stCxn id="9" idx="7"/>
            <a:endCxn id="10" idx="3"/>
          </p:cNvCxnSpPr>
          <p:nvPr/>
        </p:nvCxnSpPr>
        <p:spPr>
          <a:xfrm flipV="1">
            <a:off x="3878092" y="2680352"/>
            <a:ext cx="832157" cy="466560"/>
          </a:xfrm>
          <a:prstGeom prst="straightConnector1">
            <a:avLst/>
          </a:prstGeom>
          <a:noFill/>
          <a:ln w="12700" cap="flat">
            <a:solidFill>
              <a:srgbClr val="ABABAB"/>
            </a:solidFill>
            <a:prstDash val="solid"/>
            <a:miter lim="400000"/>
            <a:tailEnd type="triangle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9" name="直线箭头连接符 18">
            <a:extLst>
              <a:ext uri="{FF2B5EF4-FFF2-40B4-BE49-F238E27FC236}">
                <a16:creationId xmlns:a16="http://schemas.microsoft.com/office/drawing/2014/main" id="{156788D9-DEF4-9733-A187-FF6C61B84FF5}"/>
              </a:ext>
            </a:extLst>
          </p:cNvPr>
          <p:cNvCxnSpPr>
            <a:cxnSpLocks/>
            <a:stCxn id="10" idx="2"/>
            <a:endCxn id="6" idx="6"/>
          </p:cNvCxnSpPr>
          <p:nvPr/>
        </p:nvCxnSpPr>
        <p:spPr>
          <a:xfrm flipH="1">
            <a:off x="2811208" y="2542557"/>
            <a:ext cx="1844160" cy="1"/>
          </a:xfrm>
          <a:prstGeom prst="straightConnector1">
            <a:avLst/>
          </a:prstGeom>
          <a:noFill/>
          <a:ln w="12700" cap="flat">
            <a:solidFill>
              <a:srgbClr val="ABABAB"/>
            </a:solidFill>
            <a:prstDash val="solid"/>
            <a:miter lim="400000"/>
            <a:tailEnd type="triangle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0" name="椭圆 19">
            <a:extLst>
              <a:ext uri="{FF2B5EF4-FFF2-40B4-BE49-F238E27FC236}">
                <a16:creationId xmlns:a16="http://schemas.microsoft.com/office/drawing/2014/main" id="{9ACCAB3E-8330-4652-B719-713E35896366}"/>
              </a:ext>
            </a:extLst>
          </p:cNvPr>
          <p:cNvSpPr/>
          <p:nvPr/>
        </p:nvSpPr>
        <p:spPr>
          <a:xfrm>
            <a:off x="8928966" y="1621903"/>
            <a:ext cx="374754" cy="389745"/>
          </a:xfrm>
          <a:prstGeom prst="ellipse">
            <a:avLst/>
          </a:prstGeom>
          <a:solidFill>
            <a:schemeClr val="accent1">
              <a:satOff val="12166"/>
              <a:lumOff val="-13040"/>
            </a:schemeClr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Light" panose="02000503000000020004"/>
            </a:endParaRPr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96746E48-AE21-9CA6-145A-9164E2D1336D}"/>
              </a:ext>
            </a:extLst>
          </p:cNvPr>
          <p:cNvSpPr/>
          <p:nvPr/>
        </p:nvSpPr>
        <p:spPr>
          <a:xfrm>
            <a:off x="7822192" y="2388921"/>
            <a:ext cx="374754" cy="389745"/>
          </a:xfrm>
          <a:prstGeom prst="ellipse">
            <a:avLst/>
          </a:prstGeom>
          <a:solidFill>
            <a:schemeClr val="accent1">
              <a:satOff val="12166"/>
              <a:lumOff val="-13040"/>
            </a:schemeClr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Light" panose="02000503000000020004"/>
            </a:endParaRPr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7C744469-8BBD-4B36-2FA6-48D203E18F13}"/>
              </a:ext>
            </a:extLst>
          </p:cNvPr>
          <p:cNvSpPr/>
          <p:nvPr/>
        </p:nvSpPr>
        <p:spPr>
          <a:xfrm>
            <a:off x="8943957" y="3131071"/>
            <a:ext cx="374754" cy="389745"/>
          </a:xfrm>
          <a:prstGeom prst="ellipse">
            <a:avLst/>
          </a:prstGeom>
          <a:solidFill>
            <a:schemeClr val="accent1">
              <a:satOff val="12166"/>
              <a:lumOff val="-13040"/>
            </a:schemeClr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Light" panose="02000503000000020004"/>
            </a:endParaRPr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304894CB-11A6-5FEC-1F64-FE56E4507904}"/>
              </a:ext>
            </a:extLst>
          </p:cNvPr>
          <p:cNvSpPr/>
          <p:nvPr/>
        </p:nvSpPr>
        <p:spPr>
          <a:xfrm>
            <a:off x="10041106" y="2388920"/>
            <a:ext cx="374754" cy="389745"/>
          </a:xfrm>
          <a:prstGeom prst="ellipse">
            <a:avLst/>
          </a:prstGeom>
          <a:solidFill>
            <a:schemeClr val="accent1">
              <a:satOff val="12166"/>
              <a:lumOff val="-13040"/>
            </a:schemeClr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Light" panose="02000503000000020004"/>
            </a:endParaRPr>
          </a:p>
        </p:txBody>
      </p:sp>
      <p:cxnSp>
        <p:nvCxnSpPr>
          <p:cNvPr id="24" name="直线箭头连接符 23">
            <a:extLst>
              <a:ext uri="{FF2B5EF4-FFF2-40B4-BE49-F238E27FC236}">
                <a16:creationId xmlns:a16="http://schemas.microsoft.com/office/drawing/2014/main" id="{A1264BD1-4599-BD23-10A0-7DACF3AAEAD9}"/>
              </a:ext>
            </a:extLst>
          </p:cNvPr>
          <p:cNvCxnSpPr>
            <a:cxnSpLocks/>
            <a:stCxn id="20" idx="4"/>
            <a:endCxn id="22" idx="0"/>
          </p:cNvCxnSpPr>
          <p:nvPr/>
        </p:nvCxnSpPr>
        <p:spPr>
          <a:xfrm>
            <a:off x="9116343" y="2011648"/>
            <a:ext cx="14991" cy="1119423"/>
          </a:xfrm>
          <a:prstGeom prst="straightConnector1">
            <a:avLst/>
          </a:prstGeom>
          <a:noFill/>
          <a:ln w="12700" cap="flat">
            <a:solidFill>
              <a:srgbClr val="ABABAB"/>
            </a:solidFill>
            <a:prstDash val="solid"/>
            <a:miter lim="400000"/>
            <a:tailEnd type="triangle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5" name="文本框 24">
            <a:extLst>
              <a:ext uri="{FF2B5EF4-FFF2-40B4-BE49-F238E27FC236}">
                <a16:creationId xmlns:a16="http://schemas.microsoft.com/office/drawing/2014/main" id="{65B7A7A9-65D8-1409-94C9-02134059FC09}"/>
              </a:ext>
            </a:extLst>
          </p:cNvPr>
          <p:cNvSpPr txBox="1"/>
          <p:nvPr/>
        </p:nvSpPr>
        <p:spPr>
          <a:xfrm>
            <a:off x="9161314" y="1260233"/>
            <a:ext cx="524655" cy="410369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 Light" panose="02000503000000020004"/>
              </a:rPr>
              <a:t>A</a:t>
            </a:r>
            <a:endParaRPr kumimoji="0" lang="zh-CN" altLang="en-US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 Light" panose="02000503000000020004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BE06A511-557A-4B8A-2BEB-D07C78A6736C}"/>
              </a:ext>
            </a:extLst>
          </p:cNvPr>
          <p:cNvSpPr txBox="1"/>
          <p:nvPr/>
        </p:nvSpPr>
        <p:spPr>
          <a:xfrm>
            <a:off x="7197342" y="2479255"/>
            <a:ext cx="524655" cy="410369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 Light" panose="02000503000000020004"/>
              </a:rPr>
              <a:t>B</a:t>
            </a:r>
            <a:endParaRPr kumimoji="0" lang="zh-CN" altLang="en-US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 Light" panose="02000503000000020004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CF5AAAB1-C4DE-8ED5-BED8-4D9373807DA4}"/>
              </a:ext>
            </a:extLst>
          </p:cNvPr>
          <p:cNvSpPr txBox="1"/>
          <p:nvPr/>
        </p:nvSpPr>
        <p:spPr>
          <a:xfrm>
            <a:off x="8319107" y="3446352"/>
            <a:ext cx="524655" cy="410369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 Light" panose="02000503000000020004"/>
              </a:rPr>
              <a:t>C</a:t>
            </a:r>
            <a:endParaRPr kumimoji="0" lang="zh-CN" altLang="en-US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 Light" panose="02000503000000020004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FE59497A-304D-E9D4-BA62-0257C4C6CC10}"/>
              </a:ext>
            </a:extLst>
          </p:cNvPr>
          <p:cNvSpPr txBox="1"/>
          <p:nvPr/>
        </p:nvSpPr>
        <p:spPr>
          <a:xfrm>
            <a:off x="10459372" y="2368296"/>
            <a:ext cx="524655" cy="410369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 Light" panose="02000503000000020004"/>
              </a:rPr>
              <a:t>D</a:t>
            </a:r>
            <a:endParaRPr kumimoji="0" lang="zh-CN" altLang="en-US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 Light" panose="02000503000000020004"/>
            </a:endParaRPr>
          </a:p>
        </p:txBody>
      </p:sp>
      <p:cxnSp>
        <p:nvCxnSpPr>
          <p:cNvPr id="29" name="直线箭头连接符 28">
            <a:extLst>
              <a:ext uri="{FF2B5EF4-FFF2-40B4-BE49-F238E27FC236}">
                <a16:creationId xmlns:a16="http://schemas.microsoft.com/office/drawing/2014/main" id="{2D13526B-98DA-58AB-F4F8-1268E2D109CA}"/>
              </a:ext>
            </a:extLst>
          </p:cNvPr>
          <p:cNvCxnSpPr>
            <a:cxnSpLocks/>
            <a:stCxn id="20" idx="3"/>
            <a:endCxn id="21" idx="7"/>
          </p:cNvCxnSpPr>
          <p:nvPr/>
        </p:nvCxnSpPr>
        <p:spPr>
          <a:xfrm flipH="1">
            <a:off x="8142065" y="1954571"/>
            <a:ext cx="841782" cy="491427"/>
          </a:xfrm>
          <a:prstGeom prst="straightConnector1">
            <a:avLst/>
          </a:prstGeom>
          <a:noFill/>
          <a:ln w="12700" cap="flat">
            <a:solidFill>
              <a:srgbClr val="ABABAB"/>
            </a:solidFill>
            <a:prstDash val="solid"/>
            <a:miter lim="400000"/>
            <a:tailEnd type="triangle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0" name="直线箭头连接符 29">
            <a:extLst>
              <a:ext uri="{FF2B5EF4-FFF2-40B4-BE49-F238E27FC236}">
                <a16:creationId xmlns:a16="http://schemas.microsoft.com/office/drawing/2014/main" id="{966E9C7D-3A90-ADB0-7170-9034C9AB9B28}"/>
              </a:ext>
            </a:extLst>
          </p:cNvPr>
          <p:cNvCxnSpPr>
            <a:cxnSpLocks/>
            <a:stCxn id="21" idx="6"/>
            <a:endCxn id="20" idx="4"/>
          </p:cNvCxnSpPr>
          <p:nvPr/>
        </p:nvCxnSpPr>
        <p:spPr>
          <a:xfrm flipV="1">
            <a:off x="8196946" y="2011648"/>
            <a:ext cx="919397" cy="572146"/>
          </a:xfrm>
          <a:prstGeom prst="straightConnector1">
            <a:avLst/>
          </a:prstGeom>
          <a:noFill/>
          <a:ln w="12700" cap="flat">
            <a:solidFill>
              <a:srgbClr val="ABABAB"/>
            </a:solidFill>
            <a:prstDash val="solid"/>
            <a:miter lim="400000"/>
            <a:tailEnd type="triangle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1" name="直线箭头连接符 30">
            <a:extLst>
              <a:ext uri="{FF2B5EF4-FFF2-40B4-BE49-F238E27FC236}">
                <a16:creationId xmlns:a16="http://schemas.microsoft.com/office/drawing/2014/main" id="{9D8FBB13-34EC-7509-8EF8-96E7672B13D9}"/>
              </a:ext>
            </a:extLst>
          </p:cNvPr>
          <p:cNvCxnSpPr>
            <a:cxnSpLocks/>
            <a:stCxn id="21" idx="5"/>
            <a:endCxn id="22" idx="2"/>
          </p:cNvCxnSpPr>
          <p:nvPr/>
        </p:nvCxnSpPr>
        <p:spPr>
          <a:xfrm>
            <a:off x="8142065" y="2721589"/>
            <a:ext cx="801892" cy="604355"/>
          </a:xfrm>
          <a:prstGeom prst="straightConnector1">
            <a:avLst/>
          </a:prstGeom>
          <a:noFill/>
          <a:ln w="12700" cap="flat">
            <a:solidFill>
              <a:srgbClr val="ABABAB"/>
            </a:solidFill>
            <a:prstDash val="solid"/>
            <a:miter lim="400000"/>
            <a:tailEnd type="triangle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2" name="任意形状 31">
            <a:extLst>
              <a:ext uri="{FF2B5EF4-FFF2-40B4-BE49-F238E27FC236}">
                <a16:creationId xmlns:a16="http://schemas.microsoft.com/office/drawing/2014/main" id="{56AB11FA-D782-434C-6BEB-B822B30C4267}"/>
              </a:ext>
            </a:extLst>
          </p:cNvPr>
          <p:cNvSpPr/>
          <p:nvPr/>
        </p:nvSpPr>
        <p:spPr>
          <a:xfrm rot="10800000">
            <a:off x="9116343" y="3416727"/>
            <a:ext cx="510309" cy="497891"/>
          </a:xfrm>
          <a:custGeom>
            <a:avLst/>
            <a:gdLst>
              <a:gd name="connsiteX0" fmla="*/ 330427 w 510309"/>
              <a:gd name="connsiteY0" fmla="*/ 497891 h 497891"/>
              <a:gd name="connsiteX1" fmla="*/ 644 w 510309"/>
              <a:gd name="connsiteY1" fmla="*/ 243059 h 497891"/>
              <a:gd name="connsiteX2" fmla="*/ 405378 w 510309"/>
              <a:gd name="connsiteY2" fmla="*/ 3216 h 497891"/>
              <a:gd name="connsiteX3" fmla="*/ 510309 w 510309"/>
              <a:gd name="connsiteY3" fmla="*/ 422941 h 497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0309" h="497891">
                <a:moveTo>
                  <a:pt x="330427" y="497891"/>
                </a:moveTo>
                <a:cubicBezTo>
                  <a:pt x="159289" y="411698"/>
                  <a:pt x="-11848" y="325505"/>
                  <a:pt x="644" y="243059"/>
                </a:cubicBezTo>
                <a:cubicBezTo>
                  <a:pt x="13136" y="160613"/>
                  <a:pt x="320434" y="-26764"/>
                  <a:pt x="405378" y="3216"/>
                </a:cubicBezTo>
                <a:cubicBezTo>
                  <a:pt x="490322" y="33196"/>
                  <a:pt x="500315" y="228068"/>
                  <a:pt x="510309" y="422941"/>
                </a:cubicBezTo>
              </a:path>
            </a:pathLst>
          </a:custGeom>
          <a:noFill/>
          <a:ln w="12700" cap="flat">
            <a:solidFill>
              <a:schemeClr val="tx1"/>
            </a:solidFill>
            <a:miter lim="400000"/>
            <a:tailEnd type="triangle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33" name="任意形状 32">
            <a:extLst>
              <a:ext uri="{FF2B5EF4-FFF2-40B4-BE49-F238E27FC236}">
                <a16:creationId xmlns:a16="http://schemas.microsoft.com/office/drawing/2014/main" id="{3569F4D0-D76E-1665-DF55-A3AF87254A66}"/>
              </a:ext>
            </a:extLst>
          </p:cNvPr>
          <p:cNvSpPr/>
          <p:nvPr/>
        </p:nvSpPr>
        <p:spPr>
          <a:xfrm>
            <a:off x="7427212" y="2001988"/>
            <a:ext cx="510309" cy="497891"/>
          </a:xfrm>
          <a:custGeom>
            <a:avLst/>
            <a:gdLst>
              <a:gd name="connsiteX0" fmla="*/ 330427 w 510309"/>
              <a:gd name="connsiteY0" fmla="*/ 497891 h 497891"/>
              <a:gd name="connsiteX1" fmla="*/ 644 w 510309"/>
              <a:gd name="connsiteY1" fmla="*/ 243059 h 497891"/>
              <a:gd name="connsiteX2" fmla="*/ 405378 w 510309"/>
              <a:gd name="connsiteY2" fmla="*/ 3216 h 497891"/>
              <a:gd name="connsiteX3" fmla="*/ 510309 w 510309"/>
              <a:gd name="connsiteY3" fmla="*/ 422941 h 497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0309" h="497891">
                <a:moveTo>
                  <a:pt x="330427" y="497891"/>
                </a:moveTo>
                <a:cubicBezTo>
                  <a:pt x="159289" y="411698"/>
                  <a:pt x="-11848" y="325505"/>
                  <a:pt x="644" y="243059"/>
                </a:cubicBezTo>
                <a:cubicBezTo>
                  <a:pt x="13136" y="160613"/>
                  <a:pt x="320434" y="-26764"/>
                  <a:pt x="405378" y="3216"/>
                </a:cubicBezTo>
                <a:cubicBezTo>
                  <a:pt x="490322" y="33196"/>
                  <a:pt x="500315" y="228068"/>
                  <a:pt x="510309" y="422941"/>
                </a:cubicBezTo>
              </a:path>
            </a:pathLst>
          </a:custGeom>
          <a:noFill/>
          <a:ln w="12700" cap="flat">
            <a:solidFill>
              <a:schemeClr val="tx1"/>
            </a:solidFill>
            <a:miter lim="400000"/>
            <a:tailEnd type="triangle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34" name="任意形状 33">
            <a:extLst>
              <a:ext uri="{FF2B5EF4-FFF2-40B4-BE49-F238E27FC236}">
                <a16:creationId xmlns:a16="http://schemas.microsoft.com/office/drawing/2014/main" id="{3E5B8862-91A0-0884-16FE-11984D67BABE}"/>
              </a:ext>
            </a:extLst>
          </p:cNvPr>
          <p:cNvSpPr/>
          <p:nvPr/>
        </p:nvSpPr>
        <p:spPr>
          <a:xfrm>
            <a:off x="8588607" y="1219782"/>
            <a:ext cx="510309" cy="497891"/>
          </a:xfrm>
          <a:custGeom>
            <a:avLst/>
            <a:gdLst>
              <a:gd name="connsiteX0" fmla="*/ 330427 w 510309"/>
              <a:gd name="connsiteY0" fmla="*/ 497891 h 497891"/>
              <a:gd name="connsiteX1" fmla="*/ 644 w 510309"/>
              <a:gd name="connsiteY1" fmla="*/ 243059 h 497891"/>
              <a:gd name="connsiteX2" fmla="*/ 405378 w 510309"/>
              <a:gd name="connsiteY2" fmla="*/ 3216 h 497891"/>
              <a:gd name="connsiteX3" fmla="*/ 510309 w 510309"/>
              <a:gd name="connsiteY3" fmla="*/ 422941 h 497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0309" h="497891">
                <a:moveTo>
                  <a:pt x="330427" y="497891"/>
                </a:moveTo>
                <a:cubicBezTo>
                  <a:pt x="159289" y="411698"/>
                  <a:pt x="-11848" y="325505"/>
                  <a:pt x="644" y="243059"/>
                </a:cubicBezTo>
                <a:cubicBezTo>
                  <a:pt x="13136" y="160613"/>
                  <a:pt x="320434" y="-26764"/>
                  <a:pt x="405378" y="3216"/>
                </a:cubicBezTo>
                <a:cubicBezTo>
                  <a:pt x="490322" y="33196"/>
                  <a:pt x="500315" y="228068"/>
                  <a:pt x="510309" y="422941"/>
                </a:cubicBezTo>
              </a:path>
            </a:pathLst>
          </a:custGeom>
          <a:noFill/>
          <a:ln w="12700" cap="flat">
            <a:solidFill>
              <a:schemeClr val="tx1"/>
            </a:solidFill>
            <a:miter lim="400000"/>
            <a:tailEnd type="triangle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35" name="任意形状 34">
            <a:extLst>
              <a:ext uri="{FF2B5EF4-FFF2-40B4-BE49-F238E27FC236}">
                <a16:creationId xmlns:a16="http://schemas.microsoft.com/office/drawing/2014/main" id="{CCC19427-805B-B764-54AF-9AAA9801CCA7}"/>
              </a:ext>
            </a:extLst>
          </p:cNvPr>
          <p:cNvSpPr/>
          <p:nvPr/>
        </p:nvSpPr>
        <p:spPr>
          <a:xfrm rot="1905488">
            <a:off x="9941189" y="1877083"/>
            <a:ext cx="510309" cy="497891"/>
          </a:xfrm>
          <a:custGeom>
            <a:avLst/>
            <a:gdLst>
              <a:gd name="connsiteX0" fmla="*/ 330427 w 510309"/>
              <a:gd name="connsiteY0" fmla="*/ 497891 h 497891"/>
              <a:gd name="connsiteX1" fmla="*/ 644 w 510309"/>
              <a:gd name="connsiteY1" fmla="*/ 243059 h 497891"/>
              <a:gd name="connsiteX2" fmla="*/ 405378 w 510309"/>
              <a:gd name="connsiteY2" fmla="*/ 3216 h 497891"/>
              <a:gd name="connsiteX3" fmla="*/ 510309 w 510309"/>
              <a:gd name="connsiteY3" fmla="*/ 422941 h 497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0309" h="497891">
                <a:moveTo>
                  <a:pt x="330427" y="497891"/>
                </a:moveTo>
                <a:cubicBezTo>
                  <a:pt x="159289" y="411698"/>
                  <a:pt x="-11848" y="325505"/>
                  <a:pt x="644" y="243059"/>
                </a:cubicBezTo>
                <a:cubicBezTo>
                  <a:pt x="13136" y="160613"/>
                  <a:pt x="320434" y="-26764"/>
                  <a:pt x="405378" y="3216"/>
                </a:cubicBezTo>
                <a:cubicBezTo>
                  <a:pt x="490322" y="33196"/>
                  <a:pt x="500315" y="228068"/>
                  <a:pt x="510309" y="422941"/>
                </a:cubicBezTo>
              </a:path>
            </a:pathLst>
          </a:custGeom>
          <a:noFill/>
          <a:ln w="12700" cap="flat">
            <a:solidFill>
              <a:schemeClr val="tx1"/>
            </a:solidFill>
            <a:miter lim="400000"/>
            <a:tailEnd type="triangle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5CF08AA0-177A-336B-0FF9-F0D641251C44}"/>
              </a:ext>
            </a:extLst>
          </p:cNvPr>
          <p:cNvSpPr txBox="1"/>
          <p:nvPr/>
        </p:nvSpPr>
        <p:spPr>
          <a:xfrm>
            <a:off x="2771105" y="1775539"/>
            <a:ext cx="524655" cy="410369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 Light" panose="02000503000000020004"/>
              </a:rPr>
              <a:t>1</a:t>
            </a:r>
            <a:endParaRPr kumimoji="0" lang="zh-CN" altLang="en-US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 Light" panose="02000503000000020004"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4F066A18-C7AF-519B-424D-ECD49E5ACAB9}"/>
              </a:ext>
            </a:extLst>
          </p:cNvPr>
          <p:cNvSpPr txBox="1"/>
          <p:nvPr/>
        </p:nvSpPr>
        <p:spPr>
          <a:xfrm>
            <a:off x="3997848" y="2199576"/>
            <a:ext cx="524655" cy="410369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 Light" panose="02000503000000020004"/>
              </a:rPr>
              <a:t>1</a:t>
            </a:r>
            <a:endParaRPr kumimoji="0" lang="zh-CN" altLang="en-US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 Light" panose="02000503000000020004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D8F4A8BB-116D-2F07-DB72-045F8FF6CF4D}"/>
              </a:ext>
            </a:extLst>
          </p:cNvPr>
          <p:cNvSpPr txBox="1"/>
          <p:nvPr/>
        </p:nvSpPr>
        <p:spPr>
          <a:xfrm>
            <a:off x="3277417" y="2127711"/>
            <a:ext cx="524655" cy="410369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 Light" panose="02000503000000020004"/>
              </a:rPr>
              <a:t>1</a:t>
            </a:r>
            <a:endParaRPr kumimoji="0" lang="zh-CN" altLang="en-US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 Light" panose="02000503000000020004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C99E5904-685D-F190-9C54-1F67B754FF6C}"/>
              </a:ext>
            </a:extLst>
          </p:cNvPr>
          <p:cNvSpPr txBox="1"/>
          <p:nvPr/>
        </p:nvSpPr>
        <p:spPr>
          <a:xfrm>
            <a:off x="8383803" y="825515"/>
            <a:ext cx="524655" cy="410369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 Light" panose="02000503000000020004"/>
              </a:rPr>
              <a:t>1/3</a:t>
            </a:r>
            <a:endParaRPr kumimoji="0" lang="zh-CN" altLang="en-US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 Light" panose="02000503000000020004"/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45A70DC0-9050-29FF-4D9F-820202B9E661}"/>
              </a:ext>
            </a:extLst>
          </p:cNvPr>
          <p:cNvSpPr txBox="1"/>
          <p:nvPr/>
        </p:nvSpPr>
        <p:spPr>
          <a:xfrm>
            <a:off x="7127649" y="1715834"/>
            <a:ext cx="524655" cy="410369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 Light" panose="02000503000000020004"/>
              </a:rPr>
              <a:t>1/3</a:t>
            </a:r>
            <a:endParaRPr kumimoji="0" lang="zh-CN" altLang="en-US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 Light" panose="02000503000000020004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E69AE6BA-F0EF-13CA-15BB-CC0CA9BBA067}"/>
              </a:ext>
            </a:extLst>
          </p:cNvPr>
          <p:cNvSpPr txBox="1"/>
          <p:nvPr/>
        </p:nvSpPr>
        <p:spPr>
          <a:xfrm>
            <a:off x="9692513" y="3315631"/>
            <a:ext cx="524655" cy="410369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 Light" panose="02000503000000020004"/>
              </a:rPr>
              <a:t>1</a:t>
            </a:r>
            <a:endParaRPr kumimoji="0" lang="zh-CN" altLang="en-US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 Light" panose="02000503000000020004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748F9DA7-6287-C06B-7EE8-BCD5F1633489}"/>
              </a:ext>
            </a:extLst>
          </p:cNvPr>
          <p:cNvSpPr txBox="1"/>
          <p:nvPr/>
        </p:nvSpPr>
        <p:spPr>
          <a:xfrm>
            <a:off x="10153532" y="1541969"/>
            <a:ext cx="524655" cy="410369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 Light" panose="02000503000000020004"/>
              </a:rPr>
              <a:t>1</a:t>
            </a:r>
            <a:endParaRPr kumimoji="0" lang="zh-CN" altLang="en-US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 Light" panose="02000503000000020004"/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46C80A3E-F97B-E655-4274-4876571EF10C}"/>
              </a:ext>
            </a:extLst>
          </p:cNvPr>
          <p:cNvSpPr txBox="1"/>
          <p:nvPr/>
        </p:nvSpPr>
        <p:spPr>
          <a:xfrm>
            <a:off x="8113972" y="1772517"/>
            <a:ext cx="524655" cy="410369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 Light" panose="02000503000000020004"/>
              </a:rPr>
              <a:t>1/3</a:t>
            </a:r>
            <a:endParaRPr kumimoji="0" lang="zh-CN" altLang="en-US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 Light" panose="02000503000000020004"/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C6D33DC1-A5E4-0506-7008-2CCF41E77413}"/>
              </a:ext>
            </a:extLst>
          </p:cNvPr>
          <p:cNvSpPr txBox="1"/>
          <p:nvPr/>
        </p:nvSpPr>
        <p:spPr>
          <a:xfrm>
            <a:off x="7970802" y="2982963"/>
            <a:ext cx="524655" cy="410369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 Light" panose="02000503000000020004"/>
              </a:rPr>
              <a:t>1/3</a:t>
            </a:r>
            <a:endParaRPr kumimoji="0" lang="zh-CN" altLang="en-US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 Light" panose="02000503000000020004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B8C5AE35-0FEF-2F12-97FA-42859A6F9C7D}"/>
              </a:ext>
            </a:extLst>
          </p:cNvPr>
          <p:cNvSpPr txBox="1"/>
          <p:nvPr/>
        </p:nvSpPr>
        <p:spPr>
          <a:xfrm>
            <a:off x="8571700" y="2455314"/>
            <a:ext cx="524655" cy="410369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 Light" panose="02000503000000020004"/>
              </a:rPr>
              <a:t>1/3</a:t>
            </a:r>
            <a:endParaRPr kumimoji="0" lang="zh-CN" altLang="en-US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 Light" panose="02000503000000020004"/>
            </a:endParaRPr>
          </a:p>
        </p:txBody>
      </p:sp>
      <p:pic>
        <p:nvPicPr>
          <p:cNvPr id="46" name="图片 45">
            <a:extLst>
              <a:ext uri="{FF2B5EF4-FFF2-40B4-BE49-F238E27FC236}">
                <a16:creationId xmlns:a16="http://schemas.microsoft.com/office/drawing/2014/main" id="{98044739-1B48-7696-EB8D-C28D708409A9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79819" y="4038393"/>
            <a:ext cx="3262926" cy="2063011"/>
          </a:xfrm>
          <a:prstGeom prst="rect">
            <a:avLst/>
          </a:prstGeom>
        </p:spPr>
      </p:pic>
      <p:pic>
        <p:nvPicPr>
          <p:cNvPr id="47" name="图片 46">
            <a:extLst>
              <a:ext uri="{FF2B5EF4-FFF2-40B4-BE49-F238E27FC236}">
                <a16:creationId xmlns:a16="http://schemas.microsoft.com/office/drawing/2014/main" id="{6A469D5A-98BD-55EF-43A1-458305DDF851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66574" y="4142627"/>
            <a:ext cx="4014188" cy="1937195"/>
          </a:xfrm>
          <a:prstGeom prst="rect">
            <a:avLst/>
          </a:prstGeom>
        </p:spPr>
      </p:pic>
      <p:sp>
        <p:nvSpPr>
          <p:cNvPr id="48" name="文本框 47">
            <a:extLst>
              <a:ext uri="{FF2B5EF4-FFF2-40B4-BE49-F238E27FC236}">
                <a16:creationId xmlns:a16="http://schemas.microsoft.com/office/drawing/2014/main" id="{15274672-D799-BFC2-0A69-B62D16357DE3}"/>
              </a:ext>
            </a:extLst>
          </p:cNvPr>
          <p:cNvSpPr txBox="1"/>
          <p:nvPr/>
        </p:nvSpPr>
        <p:spPr>
          <a:xfrm>
            <a:off x="4147590" y="2969818"/>
            <a:ext cx="524655" cy="410369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 Light" panose="02000503000000020004"/>
              </a:rPr>
              <a:t>1</a:t>
            </a:r>
            <a:endParaRPr kumimoji="0" lang="zh-CN" altLang="en-US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 Light" panose="02000503000000020004"/>
            </a:endParaRPr>
          </a:p>
        </p:txBody>
      </p:sp>
    </p:spTree>
    <p:extLst>
      <p:ext uri="{BB962C8B-B14F-4D97-AF65-F5344CB8AC3E}">
        <p14:creationId xmlns:p14="http://schemas.microsoft.com/office/powerpoint/2010/main" val="98797314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1" y="436469"/>
            <a:ext cx="83103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Effective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Information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6" name="直接箭头连接符 9">
            <a:extLst>
              <a:ext uri="{FF2B5EF4-FFF2-40B4-BE49-F238E27FC236}">
                <a16:creationId xmlns:a16="http://schemas.microsoft.com/office/drawing/2014/main" id="{BE6C72BB-7D2B-BD9A-70D2-B244A87BC451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图片 66">
            <a:extLst>
              <a:ext uri="{FF2B5EF4-FFF2-40B4-BE49-F238E27FC236}">
                <a16:creationId xmlns:a16="http://schemas.microsoft.com/office/drawing/2014/main" id="{BF69EAE7-F8D7-BDBE-F8BA-D082DB6FC37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50491619-9B7B-222F-BD44-CD29719A9A0E}"/>
              </a:ext>
            </a:extLst>
          </p:cNvPr>
          <p:cNvSpPr txBox="1"/>
          <p:nvPr/>
        </p:nvSpPr>
        <p:spPr>
          <a:xfrm>
            <a:off x="635619" y="6216193"/>
            <a:ext cx="85185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14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Hoel</a:t>
            </a:r>
            <a:r>
              <a:rPr lang="en" altLang="zh-CN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E.P.; </a:t>
            </a:r>
            <a:r>
              <a:rPr lang="en" altLang="zh-CN" sz="14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Albantakis</a:t>
            </a:r>
            <a:r>
              <a:rPr lang="en" altLang="zh-CN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L.; </a:t>
            </a:r>
            <a:r>
              <a:rPr lang="en" altLang="zh-CN" sz="14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Tononi</a:t>
            </a:r>
            <a:r>
              <a:rPr lang="en" altLang="zh-CN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G. Quantifying causal emergence shows that macro can beat micro. </a:t>
            </a:r>
            <a:r>
              <a:rPr lang="en" altLang="zh-CN" sz="14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Proc. Natl. Acad. Sci. USA</a:t>
            </a:r>
            <a:r>
              <a:rPr lang="en" altLang="zh-CN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" altLang="zh-CN" sz="1400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2013</a:t>
            </a:r>
            <a:r>
              <a:rPr lang="en" altLang="zh-CN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" altLang="zh-CN" sz="14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110</a:t>
            </a:r>
            <a:r>
              <a:rPr lang="en" altLang="zh-CN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19790–19795.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圆角矩形 4">
            <a:extLst>
              <a:ext uri="{FF2B5EF4-FFF2-40B4-BE49-F238E27FC236}">
                <a16:creationId xmlns:a16="http://schemas.microsoft.com/office/drawing/2014/main" id="{0AD15085-967E-2B8A-A7FE-1A774FC1A458}"/>
              </a:ext>
            </a:extLst>
          </p:cNvPr>
          <p:cNvSpPr/>
          <p:nvPr/>
        </p:nvSpPr>
        <p:spPr>
          <a:xfrm>
            <a:off x="4678357" y="1611683"/>
            <a:ext cx="2643885" cy="12737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733977" hangingPunct="1">
              <a:buClr>
                <a:srgbClr val="000000"/>
              </a:buClr>
            </a:pPr>
            <a:r>
              <a:rPr kumimoji="1" lang="en-US" altLang="zh-CN" dirty="0">
                <a:solidFill>
                  <a:schemeClr val="tx1"/>
                </a:solidFill>
                <a:latin typeface="Arial"/>
                <a:ea typeface="宋体" panose="02010600030101010101" pitchFamily="2" charset="-122"/>
                <a:sym typeface="Arial"/>
              </a:rPr>
              <a:t>System</a:t>
            </a:r>
            <a:r>
              <a:rPr kumimoji="1" lang="zh-CN" altLang="en-US" dirty="0">
                <a:solidFill>
                  <a:schemeClr val="tx1"/>
                </a:solidFill>
                <a:latin typeface="Arial"/>
                <a:ea typeface="宋体" panose="02010600030101010101" pitchFamily="2" charset="-122"/>
                <a:sym typeface="Arial"/>
              </a:rPr>
              <a:t> </a:t>
            </a:r>
            <a:r>
              <a:rPr kumimoji="1" lang="en-US" altLang="zh-CN" dirty="0">
                <a:solidFill>
                  <a:schemeClr val="tx1"/>
                </a:solidFill>
                <a:latin typeface="Arial"/>
                <a:ea typeface="宋体" panose="02010600030101010101" pitchFamily="2" charset="-122"/>
                <a:sym typeface="Arial"/>
              </a:rPr>
              <a:t>modelled</a:t>
            </a:r>
            <a:r>
              <a:rPr kumimoji="1" lang="zh-CN" altLang="en-US" dirty="0">
                <a:solidFill>
                  <a:schemeClr val="tx1"/>
                </a:solidFill>
                <a:latin typeface="Arial"/>
                <a:ea typeface="宋体" panose="02010600030101010101" pitchFamily="2" charset="-122"/>
                <a:sym typeface="Arial"/>
              </a:rPr>
              <a:t> </a:t>
            </a:r>
            <a:r>
              <a:rPr kumimoji="1" lang="en-US" altLang="zh-CN" dirty="0">
                <a:solidFill>
                  <a:schemeClr val="tx1"/>
                </a:solidFill>
                <a:latin typeface="Arial"/>
                <a:ea typeface="宋体" panose="02010600030101010101" pitchFamily="2" charset="-122"/>
                <a:sym typeface="Arial"/>
              </a:rPr>
              <a:t>by</a:t>
            </a:r>
            <a:r>
              <a:rPr kumimoji="1" lang="zh-CN" altLang="en-US" dirty="0">
                <a:solidFill>
                  <a:schemeClr val="tx1"/>
                </a:solidFill>
                <a:latin typeface="Arial"/>
                <a:ea typeface="宋体" panose="02010600030101010101" pitchFamily="2" charset="-122"/>
                <a:sym typeface="Arial"/>
              </a:rPr>
              <a:t> </a:t>
            </a:r>
            <a:r>
              <a:rPr kumimoji="1" lang="en-US" altLang="zh-CN" dirty="0">
                <a:solidFill>
                  <a:schemeClr val="tx1"/>
                </a:solidFill>
                <a:latin typeface="Arial"/>
                <a:ea typeface="宋体" panose="02010600030101010101" pitchFamily="2" charset="-122"/>
                <a:sym typeface="Arial"/>
              </a:rPr>
              <a:t>a</a:t>
            </a:r>
            <a:r>
              <a:rPr kumimoji="1" lang="zh-CN" altLang="en-US" dirty="0">
                <a:solidFill>
                  <a:schemeClr val="tx1"/>
                </a:solidFill>
                <a:latin typeface="Arial"/>
                <a:ea typeface="宋体" panose="02010600030101010101" pitchFamily="2" charset="-122"/>
                <a:sym typeface="Arial"/>
              </a:rPr>
              <a:t> </a:t>
            </a:r>
            <a:r>
              <a:rPr kumimoji="1" lang="en-US" altLang="zh-CN" dirty="0">
                <a:solidFill>
                  <a:schemeClr val="tx1"/>
                </a:solidFill>
                <a:latin typeface="Arial"/>
                <a:ea typeface="宋体" panose="02010600030101010101" pitchFamily="2" charset="-122"/>
                <a:sym typeface="Arial"/>
              </a:rPr>
              <a:t>Markov</a:t>
            </a:r>
            <a:r>
              <a:rPr kumimoji="1" lang="zh-CN" altLang="en-US" dirty="0">
                <a:solidFill>
                  <a:schemeClr val="tx1"/>
                </a:solidFill>
                <a:latin typeface="Arial"/>
                <a:ea typeface="宋体" panose="02010600030101010101" pitchFamily="2" charset="-122"/>
                <a:sym typeface="Arial"/>
              </a:rPr>
              <a:t> </a:t>
            </a:r>
            <a:r>
              <a:rPr kumimoji="1" lang="en-US" altLang="zh-CN" dirty="0">
                <a:solidFill>
                  <a:schemeClr val="tx1"/>
                </a:solidFill>
                <a:latin typeface="Arial"/>
                <a:ea typeface="宋体" panose="02010600030101010101" pitchFamily="2" charset="-122"/>
                <a:sym typeface="Arial"/>
              </a:rPr>
              <a:t>Chain</a:t>
            </a:r>
            <a:endParaRPr kumimoji="1" lang="zh-CN" altLang="en-US" dirty="0">
              <a:solidFill>
                <a:schemeClr val="tx1"/>
              </a:solidFill>
              <a:latin typeface="Arial"/>
              <a:ea typeface="宋体" panose="02010600030101010101" pitchFamily="2" charset="-122"/>
              <a:sym typeface="Arial"/>
            </a:endParaRPr>
          </a:p>
        </p:txBody>
      </p:sp>
      <p:cxnSp>
        <p:nvCxnSpPr>
          <p:cNvPr id="6" name="直线箭头连接符 5">
            <a:extLst>
              <a:ext uri="{FF2B5EF4-FFF2-40B4-BE49-F238E27FC236}">
                <a16:creationId xmlns:a16="http://schemas.microsoft.com/office/drawing/2014/main" id="{F59A703D-89C9-E1CE-318F-B333F1B1A6C0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3098800" y="2248562"/>
            <a:ext cx="157955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7FB8F00F-3DB3-4E57-2A43-56C30719C402}"/>
                  </a:ext>
                </a:extLst>
              </p:cNvPr>
              <p:cNvSpPr txBox="1"/>
              <p:nvPr/>
            </p:nvSpPr>
            <p:spPr>
              <a:xfrm>
                <a:off x="1249201" y="1676226"/>
                <a:ext cx="275155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 defTabSz="1733977" hangingPunct="1">
                  <a:buClr>
                    <a:srgbClr val="000000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  <a:sym typeface="Arial"/>
                            </a:rPr>
                            <m:t>𝐼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  <a:sym typeface="Arial"/>
                            </a:rPr>
                            <m:t>𝐷</m:t>
                          </m:r>
                        </m:sub>
                      </m:sSub>
                      <m:r>
                        <a:rPr kumimoji="1" lang="en-US" altLang="zh-CN" i="1">
                          <a:latin typeface="Cambria Math" panose="02040503050406030204" pitchFamily="18" charset="0"/>
                          <a:sym typeface="Arial"/>
                        </a:rPr>
                        <m:t>=</m:t>
                      </m:r>
                      <m:r>
                        <a:rPr kumimoji="1" lang="en-US" altLang="zh-CN" i="1" dirty="0">
                          <a:latin typeface="Cambria Math" panose="02040503050406030204" pitchFamily="18" charset="0"/>
                          <a:sym typeface="Arial"/>
                        </a:rPr>
                        <m:t>𝐷𝑜</m:t>
                      </m:r>
                      <m:r>
                        <a:rPr kumimoji="1" lang="en-US" altLang="zh-CN" i="1" dirty="0">
                          <a:latin typeface="Cambria Math" panose="02040503050406030204" pitchFamily="18" charset="0"/>
                          <a:sym typeface="Arial"/>
                        </a:rPr>
                        <m:t>(</m:t>
                      </m:r>
                      <m:sSub>
                        <m:sSubPr>
                          <m:ctrlPr>
                            <a:rPr kumimoji="1" lang="en-US" altLang="zh-CN" i="1" dirty="0">
                              <a:latin typeface="Cambria Math" panose="02040503050406030204" pitchFamily="18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kumimoji="1" lang="en-US" altLang="zh-CN" i="1" dirty="0">
                              <a:latin typeface="Cambria Math" panose="02040503050406030204" pitchFamily="18" charset="0"/>
                              <a:sym typeface="Arial"/>
                            </a:rPr>
                            <m:t>𝑆</m:t>
                          </m:r>
                        </m:e>
                        <m:sub>
                          <m:r>
                            <a:rPr kumimoji="1" lang="en-US" altLang="zh-CN" i="1" dirty="0">
                              <a:latin typeface="Cambria Math" panose="02040503050406030204" pitchFamily="18" charset="0"/>
                              <a:sym typeface="Arial"/>
                            </a:rPr>
                            <m:t>𝑡</m:t>
                          </m:r>
                          <m:r>
                            <a:rPr kumimoji="1" lang="en-US" altLang="zh-CN" i="1" dirty="0">
                              <a:latin typeface="Cambria Math" panose="02040503050406030204" pitchFamily="18" charset="0"/>
                              <a:sym typeface="Arial"/>
                            </a:rPr>
                            <m:t>−1</m:t>
                          </m:r>
                        </m:sub>
                      </m:sSub>
                      <m:r>
                        <a:rPr kumimoji="1"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Arial"/>
                        </a:rPr>
                        <m:t>~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Arial"/>
                        </a:rPr>
                        <m:t>𝑈</m:t>
                      </m:r>
                      <m:d>
                        <m:dPr>
                          <m:ctrlP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Arial"/>
                            </a:rPr>
                          </m:ctrlPr>
                        </m:d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Arial"/>
                            </a:rPr>
                            <m:t>𝐼</m:t>
                          </m:r>
                        </m:e>
                      </m:d>
                      <m:r>
                        <a:rPr kumimoji="1"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Arial"/>
                        </a:rPr>
                        <m:t>)</m:t>
                      </m:r>
                    </m:oMath>
                  </m:oMathPara>
                </a14:m>
                <a:endParaRPr kumimoji="1" lang="zh-CN" altLang="en-US" dirty="0">
                  <a:latin typeface="Arial"/>
                  <a:cs typeface="Arial"/>
                  <a:sym typeface="Arial"/>
                </a:endParaRPr>
              </a:p>
            </p:txBody>
          </p:sp>
        </mc:Choice>
        <mc:Fallback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7FB8F00F-3DB3-4E57-2A43-56C30719C4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9201" y="1676226"/>
                <a:ext cx="2751554" cy="369332"/>
              </a:xfrm>
              <a:prstGeom prst="rect">
                <a:avLst/>
              </a:prstGeom>
              <a:blipFill>
                <a:blip r:embed="rId4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直线箭头连接符 9">
            <a:extLst>
              <a:ext uri="{FF2B5EF4-FFF2-40B4-BE49-F238E27FC236}">
                <a16:creationId xmlns:a16="http://schemas.microsoft.com/office/drawing/2014/main" id="{C199817C-E1EA-7DD8-423A-779FBF84DD69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7322242" y="2248562"/>
            <a:ext cx="16693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FADD0682-B994-DE00-2C09-B56C167A36BF}"/>
                  </a:ext>
                </a:extLst>
              </p:cNvPr>
              <p:cNvSpPr txBox="1"/>
              <p:nvPr/>
            </p:nvSpPr>
            <p:spPr>
              <a:xfrm>
                <a:off x="7648430" y="1581687"/>
                <a:ext cx="31100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 defTabSz="1733977" hangingPunct="1">
                  <a:buClr>
                    <a:srgbClr val="000000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  <a:sym typeface="Arial"/>
                            </a:rPr>
                            <m:t>𝐸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  <a:sym typeface="Arial"/>
                            </a:rPr>
                            <m:t>𝐷</m:t>
                          </m:r>
                        </m:sub>
                      </m:sSub>
                      <m:r>
                        <a:rPr kumimoji="1" lang="en-US" altLang="zh-CN" i="1">
                          <a:latin typeface="Cambria Math" panose="02040503050406030204" pitchFamily="18" charset="0"/>
                          <a:sym typeface="Arial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i="1" dirty="0">
                              <a:latin typeface="Cambria Math" panose="02040503050406030204" pitchFamily="18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kumimoji="1" lang="en-US" altLang="zh-CN" i="1" dirty="0">
                              <a:latin typeface="Cambria Math" panose="02040503050406030204" pitchFamily="18" charset="0"/>
                              <a:sym typeface="Arial"/>
                            </a:rPr>
                            <m:t>𝑆</m:t>
                          </m:r>
                        </m:e>
                        <m:sub>
                          <m:r>
                            <a:rPr kumimoji="1" lang="en-US" altLang="zh-CN" i="1" dirty="0">
                              <a:latin typeface="Cambria Math" panose="02040503050406030204" pitchFamily="18" charset="0"/>
                              <a:sym typeface="Arial"/>
                            </a:rPr>
                            <m:t>𝑡</m:t>
                          </m:r>
                        </m:sub>
                      </m:sSub>
                      <m:r>
                        <a:rPr kumimoji="1" lang="en-US" altLang="zh-CN" i="1" dirty="0">
                          <a:latin typeface="Cambria Math" panose="02040503050406030204" pitchFamily="18" charset="0"/>
                          <a:sym typeface="Arial"/>
                        </a:rPr>
                        <m:t>|</m:t>
                      </m:r>
                      <m:r>
                        <a:rPr kumimoji="1" lang="en-US" altLang="zh-CN" i="1" dirty="0">
                          <a:latin typeface="Cambria Math" panose="02040503050406030204" pitchFamily="18" charset="0"/>
                          <a:sym typeface="Arial"/>
                        </a:rPr>
                        <m:t>𝐷𝑜</m:t>
                      </m:r>
                      <m:r>
                        <a:rPr kumimoji="1" lang="en-US" altLang="zh-CN" i="1" dirty="0">
                          <a:latin typeface="Cambria Math" panose="02040503050406030204" pitchFamily="18" charset="0"/>
                          <a:sym typeface="Arial"/>
                        </a:rPr>
                        <m:t>(</m:t>
                      </m:r>
                      <m:sSub>
                        <m:sSubPr>
                          <m:ctrlPr>
                            <a:rPr kumimoji="1" lang="en-US" altLang="zh-CN" i="1" dirty="0">
                              <a:latin typeface="Cambria Math" panose="02040503050406030204" pitchFamily="18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kumimoji="1" lang="en-US" altLang="zh-CN" i="1" dirty="0">
                              <a:latin typeface="Cambria Math" panose="02040503050406030204" pitchFamily="18" charset="0"/>
                              <a:sym typeface="Arial"/>
                            </a:rPr>
                            <m:t>𝑆</m:t>
                          </m:r>
                        </m:e>
                        <m:sub>
                          <m:r>
                            <a:rPr kumimoji="1" lang="en-US" altLang="zh-CN" i="1" dirty="0">
                              <a:latin typeface="Cambria Math" panose="02040503050406030204" pitchFamily="18" charset="0"/>
                              <a:sym typeface="Arial"/>
                            </a:rPr>
                            <m:t>𝑡</m:t>
                          </m:r>
                          <m:r>
                            <a:rPr kumimoji="1" lang="en-US" altLang="zh-CN" i="1" dirty="0">
                              <a:latin typeface="Cambria Math" panose="02040503050406030204" pitchFamily="18" charset="0"/>
                              <a:sym typeface="Arial"/>
                            </a:rPr>
                            <m:t>−1</m:t>
                          </m:r>
                        </m:sub>
                      </m:sSub>
                      <m:r>
                        <a:rPr kumimoji="1"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Arial"/>
                        </a:rPr>
                        <m:t>~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Arial"/>
                        </a:rPr>
                        <m:t>𝑈</m:t>
                      </m:r>
                      <m:d>
                        <m:dPr>
                          <m:ctrlP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Arial"/>
                            </a:rPr>
                          </m:ctrlPr>
                        </m:d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Arial"/>
                            </a:rPr>
                            <m:t>𝐼</m:t>
                          </m:r>
                        </m:e>
                      </m:d>
                      <m:r>
                        <a:rPr kumimoji="1" lang="en-US" altLang="zh-CN" i="1" dirty="0">
                          <a:latin typeface="Cambria Math" panose="02040503050406030204" pitchFamily="18" charset="0"/>
                          <a:sym typeface="Arial"/>
                        </a:rPr>
                        <m:t>)</m:t>
                      </m:r>
                    </m:oMath>
                  </m:oMathPara>
                </a14:m>
                <a:endParaRPr kumimoji="1" lang="zh-CN" altLang="en-US" dirty="0">
                  <a:latin typeface="Arial"/>
                  <a:cs typeface="Arial"/>
                  <a:sym typeface="Arial"/>
                </a:endParaRPr>
              </a:p>
            </p:txBody>
          </p:sp>
        </mc:Choice>
        <mc:Fallback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FADD0682-B994-DE00-2C09-B56C167A36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8430" y="1581687"/>
                <a:ext cx="3110070" cy="369332"/>
              </a:xfrm>
              <a:prstGeom prst="rect">
                <a:avLst/>
              </a:prstGeom>
              <a:blipFill>
                <a:blip r:embed="rId5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BB1F505E-61DB-A50D-DAA2-AECB0F61B2A9}"/>
                  </a:ext>
                </a:extLst>
              </p:cNvPr>
              <p:cNvSpPr txBox="1"/>
              <p:nvPr/>
            </p:nvSpPr>
            <p:spPr>
              <a:xfrm>
                <a:off x="4678357" y="3059668"/>
                <a:ext cx="24289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 defTabSz="1733977" hangingPunct="1">
                  <a:buClr>
                    <a:srgbClr val="000000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CN">
                          <a:latin typeface="Cambria Math" panose="02040503050406030204" pitchFamily="18" charset="0"/>
                          <a:sym typeface="Arial"/>
                        </a:rPr>
                        <m:t>Pr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  <a:sym typeface="Arial"/>
                        </a:rPr>
                        <m:t>⁡(</m:t>
                      </m:r>
                      <m:sSub>
                        <m:sSubPr>
                          <m:ctrlPr>
                            <a:rPr kumimoji="1" lang="en-US" altLang="zh-CN" i="1" dirty="0">
                              <a:latin typeface="Cambria Math" panose="02040503050406030204" pitchFamily="18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kumimoji="1" lang="en-US" altLang="zh-CN" i="1" dirty="0">
                              <a:latin typeface="Cambria Math" panose="02040503050406030204" pitchFamily="18" charset="0"/>
                              <a:sym typeface="Arial"/>
                            </a:rPr>
                            <m:t>𝑆</m:t>
                          </m:r>
                        </m:e>
                        <m:sub>
                          <m:r>
                            <a:rPr kumimoji="1" lang="en-US" altLang="zh-CN" i="1" dirty="0">
                              <a:latin typeface="Cambria Math" panose="02040503050406030204" pitchFamily="18" charset="0"/>
                              <a:sym typeface="Arial"/>
                            </a:rPr>
                            <m:t>𝑡</m:t>
                          </m:r>
                        </m:sub>
                      </m:sSub>
                      <m:r>
                        <a:rPr kumimoji="1" lang="en-US" altLang="zh-CN" i="1">
                          <a:latin typeface="Cambria Math" panose="02040503050406030204" pitchFamily="18" charset="0"/>
                          <a:sym typeface="Arial"/>
                        </a:rPr>
                        <m:t>|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  <a:sym typeface="Arial"/>
                        </a:rPr>
                        <m:t>𝐷𝑜</m:t>
                      </m:r>
                      <m:d>
                        <m:dPr>
                          <m:ctrlPr>
                            <a:rPr kumimoji="1" lang="en-US" altLang="zh-CN" i="1">
                              <a:latin typeface="Cambria Math" panose="02040503050406030204" pitchFamily="18" charset="0"/>
                              <a:sym typeface="Arial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i="1" dirty="0">
                                  <a:latin typeface="Cambria Math" panose="02040503050406030204" pitchFamily="18" charset="0"/>
                                  <a:sym typeface="Arial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 dirty="0">
                                  <a:latin typeface="Cambria Math" panose="02040503050406030204" pitchFamily="18" charset="0"/>
                                  <a:sym typeface="Arial"/>
                                </a:rPr>
                                <m:t>𝑆</m:t>
                              </m:r>
                            </m:e>
                            <m:sub>
                              <m:r>
                                <a:rPr kumimoji="1" lang="en-US" altLang="zh-CN" i="1" dirty="0">
                                  <a:latin typeface="Cambria Math" panose="02040503050406030204" pitchFamily="18" charset="0"/>
                                  <a:sym typeface="Arial"/>
                                </a:rPr>
                                <m:t>𝑡</m:t>
                              </m:r>
                              <m:r>
                                <a:rPr kumimoji="1" lang="en-US" altLang="zh-CN" i="1" dirty="0">
                                  <a:latin typeface="Cambria Math" panose="02040503050406030204" pitchFamily="18" charset="0"/>
                                  <a:sym typeface="Arial"/>
                                </a:rPr>
                                <m:t>−1</m:t>
                              </m:r>
                            </m:sub>
                          </m:sSub>
                          <m:r>
                            <a:rPr kumimoji="1" lang="en-US" altLang="zh-CN" i="1">
                              <a:latin typeface="Cambria Math" panose="02040503050406030204" pitchFamily="18" charset="0"/>
                              <a:sym typeface="Arial"/>
                            </a:rPr>
                            <m:t>~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  <a:sym typeface="Arial"/>
                            </a:rPr>
                            <m:t>𝑈</m:t>
                          </m:r>
                        </m:e>
                      </m:d>
                      <m:r>
                        <a:rPr kumimoji="1" lang="en-US" altLang="zh-CN" i="1">
                          <a:latin typeface="Cambria Math" panose="02040503050406030204" pitchFamily="18" charset="0"/>
                          <a:sym typeface="Arial"/>
                        </a:rPr>
                        <m:t>)</m:t>
                      </m:r>
                    </m:oMath>
                  </m:oMathPara>
                </a14:m>
                <a:endParaRPr kumimoji="1" lang="zh-CN" altLang="en-US" dirty="0">
                  <a:latin typeface="Arial"/>
                  <a:cs typeface="Arial"/>
                  <a:sym typeface="Arial"/>
                </a:endParaRPr>
              </a:p>
            </p:txBody>
          </p:sp>
        </mc:Choice>
        <mc:Fallback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BB1F505E-61DB-A50D-DAA2-AECB0F61B2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8357" y="3059668"/>
                <a:ext cx="2428939" cy="369332"/>
              </a:xfrm>
              <a:prstGeom prst="rect">
                <a:avLst/>
              </a:prstGeom>
              <a:blipFill>
                <a:blip r:embed="rId6"/>
                <a:stretch>
                  <a:fillRect b="-161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69E3EFA1-4304-17C2-077B-A05C0EEDEAFD}"/>
                  </a:ext>
                </a:extLst>
              </p:cNvPr>
              <p:cNvSpPr txBox="1"/>
              <p:nvPr/>
            </p:nvSpPr>
            <p:spPr>
              <a:xfrm>
                <a:off x="1286991" y="3926345"/>
                <a:ext cx="8635762" cy="7927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 defTabSz="1733977" hangingPunct="1">
                  <a:buClr>
                    <a:srgbClr val="000000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600" i="1" smtClean="0">
                          <a:latin typeface="Cambria Math" panose="02040503050406030204" pitchFamily="18" charset="0"/>
                          <a:sym typeface="Arial"/>
                        </a:rPr>
                        <m:t>𝐸𝐼</m:t>
                      </m:r>
                      <m:r>
                        <a:rPr kumimoji="1" lang="en-US" altLang="zh-CN" sz="1600" i="1" smtClean="0">
                          <a:latin typeface="Cambria Math" panose="02040503050406030204" pitchFamily="18" charset="0"/>
                          <a:sym typeface="Arial"/>
                        </a:rPr>
                        <m:t>=</m:t>
                      </m:r>
                      <m:r>
                        <a:rPr kumimoji="1" lang="en-US" altLang="zh-CN" sz="1600" i="1" smtClean="0">
                          <a:latin typeface="Cambria Math" panose="02040503050406030204" pitchFamily="18" charset="0"/>
                          <a:sym typeface="Arial"/>
                        </a:rPr>
                        <m:t>𝑀𝐼</m:t>
                      </m:r>
                      <m:d>
                        <m:dPr>
                          <m:ctrlPr>
                            <a:rPr kumimoji="1" lang="en-US" altLang="zh-CN" sz="1600" i="1">
                              <a:latin typeface="Cambria Math" panose="02040503050406030204" pitchFamily="18" charset="0"/>
                              <a:sym typeface="Arial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sz="1600" i="1">
                                  <a:latin typeface="Cambria Math" panose="02040503050406030204" pitchFamily="18" charset="0"/>
                                  <a:sym typeface="Arial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600" i="1">
                                  <a:latin typeface="Cambria Math" panose="02040503050406030204" pitchFamily="18" charset="0"/>
                                  <a:sym typeface="Arial"/>
                                </a:rPr>
                                <m:t>𝐼</m:t>
                              </m:r>
                            </m:e>
                            <m:sub>
                              <m:r>
                                <a:rPr kumimoji="1" lang="en-US" altLang="zh-CN" sz="1600" i="1">
                                  <a:latin typeface="Cambria Math" panose="02040503050406030204" pitchFamily="18" charset="0"/>
                                  <a:sym typeface="Arial"/>
                                </a:rPr>
                                <m:t>𝐷</m:t>
                              </m:r>
                            </m:sub>
                          </m:sSub>
                          <m:r>
                            <a:rPr kumimoji="1" lang="en-US" altLang="zh-CN" sz="1600" i="1">
                              <a:latin typeface="Cambria Math" panose="02040503050406030204" pitchFamily="18" charset="0"/>
                              <a:sym typeface="Arial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zh-CN" sz="1600" i="1">
                                  <a:latin typeface="Cambria Math" panose="02040503050406030204" pitchFamily="18" charset="0"/>
                                  <a:sym typeface="Arial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600" i="1">
                                  <a:latin typeface="Cambria Math" panose="02040503050406030204" pitchFamily="18" charset="0"/>
                                  <a:sym typeface="Arial"/>
                                </a:rPr>
                                <m:t>𝐸</m:t>
                              </m:r>
                            </m:e>
                            <m:sub>
                              <m:r>
                                <a:rPr kumimoji="1" lang="en-US" altLang="zh-CN" sz="1600" i="1">
                                  <a:latin typeface="Cambria Math" panose="02040503050406030204" pitchFamily="18" charset="0"/>
                                  <a:sym typeface="Arial"/>
                                </a:rPr>
                                <m:t>𝐷</m:t>
                              </m:r>
                            </m:sub>
                          </m:sSub>
                        </m:e>
                      </m:d>
                      <m:r>
                        <a:rPr kumimoji="1" lang="en-US" altLang="zh-CN" sz="1600" i="1">
                          <a:latin typeface="Cambria Math" panose="02040503050406030204" pitchFamily="18" charset="0"/>
                          <a:sym typeface="Arial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1" lang="en-US" altLang="zh-CN" sz="1600" i="1">
                              <a:latin typeface="Cambria Math" panose="02040503050406030204" pitchFamily="18" charset="0"/>
                              <a:sym typeface="Arial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zh-CN" sz="1600" i="1">
                              <a:latin typeface="Cambria Math" panose="02040503050406030204" pitchFamily="18" charset="0"/>
                              <a:sym typeface="Arial"/>
                            </a:rPr>
                            <m:t>𝑖</m:t>
                          </m:r>
                          <m:r>
                            <a:rPr kumimoji="1" lang="en-US" altLang="zh-CN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Arial"/>
                            </a:rPr>
                            <m:t>∈</m:t>
                          </m:r>
                          <m:r>
                            <a:rPr kumimoji="1" lang="en-US" altLang="zh-CN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Arial"/>
                            </a:rPr>
                            <m:t>𝑈</m:t>
                          </m:r>
                          <m:r>
                            <a:rPr kumimoji="1" lang="en-US" altLang="zh-CN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Arial"/>
                            </a:rPr>
                            <m:t>(</m:t>
                          </m:r>
                          <m:r>
                            <a:rPr kumimoji="1" lang="en-US" altLang="zh-CN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Arial"/>
                            </a:rPr>
                            <m:t>𝐼</m:t>
                          </m:r>
                          <m:r>
                            <a:rPr kumimoji="1" lang="en-US" altLang="zh-CN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Arial"/>
                            </a:rPr>
                            <m:t>)</m:t>
                          </m:r>
                        </m:sub>
                        <m:sup/>
                        <m:e>
                          <m:r>
                            <a:rPr kumimoji="1" lang="en-US" altLang="zh-CN" sz="1600" i="1">
                              <a:latin typeface="Cambria Math" panose="02040503050406030204" pitchFamily="18" charset="0"/>
                              <a:sym typeface="Arial"/>
                            </a:rPr>
                            <m:t>𝑃</m:t>
                          </m:r>
                          <m:d>
                            <m:dPr>
                              <m:ctrlPr>
                                <a:rPr kumimoji="1" lang="en-US" altLang="zh-CN" sz="1600" i="1">
                                  <a:latin typeface="Cambria Math" panose="02040503050406030204" pitchFamily="18" charset="0"/>
                                  <a:sym typeface="Arial"/>
                                </a:rPr>
                              </m:ctrlPr>
                            </m:dPr>
                            <m:e>
                              <m:r>
                                <a:rPr kumimoji="1" lang="en-US" altLang="zh-CN" sz="1600" i="1">
                                  <a:latin typeface="Cambria Math" panose="02040503050406030204" pitchFamily="18" charset="0"/>
                                  <a:sym typeface="Arial"/>
                                </a:rPr>
                                <m:t>𝑑𝑜</m:t>
                              </m:r>
                              <m:r>
                                <a:rPr kumimoji="1" lang="en-US" altLang="zh-CN" sz="1600" i="1">
                                  <a:latin typeface="Cambria Math" panose="02040503050406030204" pitchFamily="18" charset="0"/>
                                  <a:sym typeface="Arial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kumimoji="1" lang="en-US" altLang="zh-CN" sz="1600" i="1" dirty="0">
                                      <a:latin typeface="Cambria Math" panose="02040503050406030204" pitchFamily="18" charset="0"/>
                                      <a:sym typeface="Arial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1600" b="0" i="1" dirty="0" smtClean="0">
                                      <a:latin typeface="Cambria Math" panose="02040503050406030204" pitchFamily="18" charset="0"/>
                                      <a:sym typeface="Arial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kumimoji="1" lang="en-US" altLang="zh-CN" sz="1600" i="1" dirty="0">
                                      <a:latin typeface="Cambria Math" panose="02040503050406030204" pitchFamily="18" charset="0"/>
                                      <a:sym typeface="Arial"/>
                                    </a:rPr>
                                    <m:t>𝑡</m:t>
                                  </m:r>
                                  <m:r>
                                    <a:rPr kumimoji="1" lang="en-US" altLang="zh-CN" sz="1600" i="1" dirty="0">
                                      <a:latin typeface="Cambria Math" panose="02040503050406030204" pitchFamily="18" charset="0"/>
                                      <a:sym typeface="Arial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kumimoji="1" lang="en-US" altLang="zh-CN" sz="1600" i="1" dirty="0">
                                  <a:latin typeface="Cambria Math" panose="02040503050406030204" pitchFamily="18" charset="0"/>
                                  <a:sym typeface="Arial"/>
                                </a:rPr>
                                <m:t>=</m:t>
                              </m:r>
                              <m:r>
                                <a:rPr kumimoji="1" lang="en-US" altLang="zh-CN" sz="1600" i="1">
                                  <a:latin typeface="Cambria Math" panose="02040503050406030204" pitchFamily="18" charset="0"/>
                                  <a:sym typeface="Arial"/>
                                </a:rPr>
                                <m:t>𝑖</m:t>
                              </m:r>
                              <m:r>
                                <a:rPr kumimoji="1" lang="en-US" altLang="zh-CN" sz="1600" i="1">
                                  <a:latin typeface="Cambria Math" panose="02040503050406030204" pitchFamily="18" charset="0"/>
                                  <a:sym typeface="Arial"/>
                                </a:rPr>
                                <m:t>)</m:t>
                              </m:r>
                            </m:e>
                          </m:d>
                          <m:d>
                            <m:dPr>
                              <m:ctrlPr>
                                <a:rPr kumimoji="1" lang="en-US" altLang="zh-CN" sz="1600" i="1">
                                  <a:latin typeface="Cambria Math" panose="02040503050406030204" pitchFamily="18" charset="0"/>
                                  <a:sym typeface="Arial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ctrlPr>
                                    <a:rPr kumimoji="1" lang="en-US" altLang="zh-CN" sz="1600" i="1">
                                      <a:latin typeface="Cambria Math" panose="02040503050406030204" pitchFamily="18" charset="0"/>
                                      <a:sym typeface="Arial"/>
                                    </a:rPr>
                                  </m:ctrlPr>
                                </m:naryPr>
                                <m:sub>
                                  <m:sSub>
                                    <m:sSubPr>
                                      <m:ctrlPr>
                                        <a:rPr kumimoji="1" lang="en-US" altLang="zh-CN" sz="1600" i="1" dirty="0">
                                          <a:latin typeface="Cambria Math" panose="02040503050406030204" pitchFamily="18" charset="0"/>
                                          <a:sym typeface="Arial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sz="1600" b="0" i="1" dirty="0" smtClean="0">
                                          <a:latin typeface="Cambria Math" panose="02040503050406030204" pitchFamily="18" charset="0"/>
                                          <a:sym typeface="Arial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kumimoji="1" lang="en-US" altLang="zh-CN" sz="1600" i="1" dirty="0">
                                          <a:latin typeface="Cambria Math" panose="02040503050406030204" pitchFamily="18" charset="0"/>
                                          <a:sym typeface="Arial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kumimoji="1" lang="en-US" altLang="zh-CN" sz="1600" b="0" i="1" dirty="0" smtClean="0">
                                      <a:latin typeface="Cambria Math" panose="02040503050406030204" pitchFamily="18" charset="0"/>
                                      <a:sym typeface="Arial"/>
                                    </a:rPr>
                                    <m:t>=</m:t>
                                  </m:r>
                                  <m:r>
                                    <a:rPr kumimoji="1" lang="en-US" altLang="zh-CN" sz="1600" b="0" i="1" dirty="0" smtClean="0">
                                      <a:latin typeface="Cambria Math" panose="02040503050406030204" pitchFamily="18" charset="0"/>
                                      <a:sym typeface="Arial"/>
                                    </a:rPr>
                                    <m:t>𝑒</m:t>
                                  </m:r>
                                </m:sub>
                                <m:sup/>
                                <m:e>
                                  <m:r>
                                    <a:rPr kumimoji="1" lang="en-US" altLang="zh-CN" sz="1600" i="1">
                                      <a:latin typeface="Cambria Math" panose="02040503050406030204" pitchFamily="18" charset="0"/>
                                      <a:sym typeface="Arial"/>
                                    </a:rPr>
                                    <m:t>𝑃</m:t>
                                  </m:r>
                                  <m:d>
                                    <m:dPr>
                                      <m:ctrlPr>
                                        <a:rPr kumimoji="1" lang="en-US" altLang="zh-CN" sz="1600" i="1">
                                          <a:latin typeface="Cambria Math" panose="02040503050406030204" pitchFamily="18" charset="0"/>
                                          <a:sym typeface="Arial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zh-CN" sz="1600" i="1" dirty="0">
                                              <a:latin typeface="Cambria Math" panose="02040503050406030204" pitchFamily="18" charset="0"/>
                                              <a:sym typeface="Arial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sz="1600" b="0" i="1" dirty="0" smtClean="0">
                                              <a:latin typeface="Cambria Math" panose="02040503050406030204" pitchFamily="18" charset="0"/>
                                              <a:sym typeface="Arial"/>
                                            </a:rPr>
                                            <m:t>𝑆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sz="1600" i="1" dirty="0">
                                              <a:latin typeface="Cambria Math" panose="02040503050406030204" pitchFamily="18" charset="0"/>
                                              <a:sym typeface="Arial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  <m:r>
                                        <a:rPr kumimoji="1" lang="en-US" altLang="zh-CN" sz="1600" b="0" i="1" dirty="0" smtClean="0">
                                          <a:latin typeface="Cambria Math" panose="02040503050406030204" pitchFamily="18" charset="0"/>
                                          <a:sym typeface="Arial"/>
                                        </a:rPr>
                                        <m:t>=</m:t>
                                      </m:r>
                                      <m:r>
                                        <a:rPr kumimoji="1" lang="en-US" altLang="zh-CN" sz="1600" b="0" i="1" dirty="0" smtClean="0">
                                          <a:latin typeface="Cambria Math" panose="02040503050406030204" pitchFamily="18" charset="0"/>
                                          <a:sym typeface="Arial"/>
                                        </a:rPr>
                                        <m:t>𝑒</m:t>
                                      </m:r>
                                    </m:e>
                                    <m:e>
                                      <m:r>
                                        <a:rPr kumimoji="1" lang="en-US" altLang="zh-CN" sz="1600" i="1">
                                          <a:latin typeface="Cambria Math" panose="02040503050406030204" pitchFamily="18" charset="0"/>
                                          <a:sym typeface="Arial"/>
                                        </a:rPr>
                                        <m:t>𝑑𝑜</m:t>
                                      </m:r>
                                      <m:r>
                                        <a:rPr kumimoji="1" lang="en-US" altLang="zh-CN" sz="1600" i="1">
                                          <a:latin typeface="Cambria Math" panose="02040503050406030204" pitchFamily="18" charset="0"/>
                                          <a:sym typeface="Arial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zh-CN" sz="1600" i="1" dirty="0">
                                              <a:latin typeface="Cambria Math" panose="02040503050406030204" pitchFamily="18" charset="0"/>
                                              <a:sym typeface="Arial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sz="1600" b="0" i="1" dirty="0" smtClean="0">
                                              <a:latin typeface="Cambria Math" panose="02040503050406030204" pitchFamily="18" charset="0"/>
                                              <a:sym typeface="Arial"/>
                                            </a:rPr>
                                            <m:t>𝑆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sz="1600" i="1" dirty="0">
                                              <a:latin typeface="Cambria Math" panose="02040503050406030204" pitchFamily="18" charset="0"/>
                                              <a:sym typeface="Arial"/>
                                            </a:rPr>
                                            <m:t>𝑡</m:t>
                                          </m:r>
                                          <m:r>
                                            <a:rPr kumimoji="1" lang="en-US" altLang="zh-CN" sz="1600" i="1" dirty="0">
                                              <a:latin typeface="Cambria Math" panose="02040503050406030204" pitchFamily="18" charset="0"/>
                                              <a:sym typeface="Arial"/>
                                            </a:rPr>
                                            <m:t>−1</m:t>
                                          </m:r>
                                        </m:sub>
                                      </m:sSub>
                                      <m:r>
                                        <a:rPr kumimoji="1" lang="en-US" altLang="zh-CN" sz="1600" i="1" dirty="0">
                                          <a:latin typeface="Cambria Math" panose="02040503050406030204" pitchFamily="18" charset="0"/>
                                          <a:sym typeface="Arial"/>
                                        </a:rPr>
                                        <m:t>=</m:t>
                                      </m:r>
                                      <m:r>
                                        <a:rPr kumimoji="1" lang="en-US" altLang="zh-CN" sz="1600" i="1">
                                          <a:latin typeface="Cambria Math" panose="02040503050406030204" pitchFamily="18" charset="0"/>
                                          <a:sym typeface="Arial"/>
                                        </a:rPr>
                                        <m:t>𝑖</m:t>
                                      </m:r>
                                      <m:r>
                                        <a:rPr kumimoji="1" lang="en-US" altLang="zh-CN" sz="1600" i="1">
                                          <a:latin typeface="Cambria Math" panose="02040503050406030204" pitchFamily="18" charset="0"/>
                                          <a:sym typeface="Arial"/>
                                        </a:rPr>
                                        <m:t>)</m:t>
                                      </m:r>
                                    </m:e>
                                  </m:d>
                                </m:e>
                              </m:nary>
                              <m:func>
                                <m:funcPr>
                                  <m:ctrlPr>
                                    <a:rPr kumimoji="1" lang="zh-CN" altLang="en-US" sz="1600" i="1">
                                      <a:latin typeface="Cambria Math" panose="02040503050406030204" pitchFamily="18" charset="0"/>
                                      <a:sym typeface="Arial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1" lang="en-US" altLang="zh-CN" sz="1600">
                                      <a:latin typeface="Cambria Math" panose="02040503050406030204" pitchFamily="18" charset="0"/>
                                      <a:sym typeface="Arial"/>
                                    </a:rPr>
                                    <m:t>ln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kumimoji="1" lang="en-US" altLang="zh-CN" sz="1600" i="1">
                                          <a:latin typeface="Cambria Math" panose="02040503050406030204" pitchFamily="18" charset="0"/>
                                          <a:sym typeface="Arial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kumimoji="1" lang="en-US" altLang="zh-CN" sz="1600" i="1">
                                          <a:latin typeface="Cambria Math" panose="02040503050406030204" pitchFamily="18" charset="0"/>
                                          <a:sym typeface="Arial"/>
                                        </a:rPr>
                                        <m:t>𝑃</m:t>
                                      </m:r>
                                      <m:r>
                                        <a:rPr kumimoji="1" lang="en-US" altLang="zh-CN" sz="1600" i="1">
                                          <a:latin typeface="Cambria Math" panose="02040503050406030204" pitchFamily="18" charset="0"/>
                                          <a:sym typeface="Arial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zh-CN" sz="1600" i="1" dirty="0">
                                              <a:latin typeface="Cambria Math" panose="02040503050406030204" pitchFamily="18" charset="0"/>
                                              <a:sym typeface="Arial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sz="1600" b="0" i="1" dirty="0" smtClean="0">
                                              <a:latin typeface="Cambria Math" panose="02040503050406030204" pitchFamily="18" charset="0"/>
                                              <a:sym typeface="Arial"/>
                                            </a:rPr>
                                            <m:t>𝑆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sz="1600" i="1" dirty="0">
                                              <a:latin typeface="Cambria Math" panose="02040503050406030204" pitchFamily="18" charset="0"/>
                                              <a:sym typeface="Arial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  <m:r>
                                        <a:rPr kumimoji="1" lang="en-US" altLang="zh-CN" sz="1600" b="0" i="1" dirty="0" smtClean="0">
                                          <a:latin typeface="Cambria Math" panose="02040503050406030204" pitchFamily="18" charset="0"/>
                                          <a:sym typeface="Arial"/>
                                        </a:rPr>
                                        <m:t>=</m:t>
                                      </m:r>
                                      <m:r>
                                        <a:rPr kumimoji="1" lang="en-US" altLang="zh-CN" sz="1600" b="0" i="1" dirty="0" smtClean="0">
                                          <a:latin typeface="Cambria Math" panose="02040503050406030204" pitchFamily="18" charset="0"/>
                                          <a:sym typeface="Arial"/>
                                        </a:rPr>
                                        <m:t>𝑒</m:t>
                                      </m:r>
                                      <m:r>
                                        <a:rPr kumimoji="1" lang="en-US" altLang="zh-CN" sz="1600" i="1">
                                          <a:latin typeface="Cambria Math" panose="02040503050406030204" pitchFamily="18" charset="0"/>
                                          <a:sym typeface="Arial"/>
                                        </a:rPr>
                                        <m:t>|</m:t>
                                      </m:r>
                                      <m:r>
                                        <a:rPr kumimoji="1" lang="en-US" altLang="zh-CN" sz="1600" i="1">
                                          <a:latin typeface="Cambria Math" panose="02040503050406030204" pitchFamily="18" charset="0"/>
                                          <a:sym typeface="Arial"/>
                                        </a:rPr>
                                        <m:t>𝑑𝑜</m:t>
                                      </m:r>
                                      <m:r>
                                        <a:rPr kumimoji="1" lang="en-US" altLang="zh-CN" sz="1600" i="1">
                                          <a:latin typeface="Cambria Math" panose="02040503050406030204" pitchFamily="18" charset="0"/>
                                          <a:sym typeface="Arial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zh-CN" sz="1600" i="1" dirty="0">
                                              <a:latin typeface="Cambria Math" panose="02040503050406030204" pitchFamily="18" charset="0"/>
                                              <a:sym typeface="Arial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sz="1600" b="0" i="1" dirty="0" smtClean="0">
                                              <a:latin typeface="Cambria Math" panose="02040503050406030204" pitchFamily="18" charset="0"/>
                                              <a:sym typeface="Arial"/>
                                            </a:rPr>
                                            <m:t>𝑆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sz="1600" i="1" dirty="0">
                                              <a:latin typeface="Cambria Math" panose="02040503050406030204" pitchFamily="18" charset="0"/>
                                              <a:sym typeface="Arial"/>
                                            </a:rPr>
                                            <m:t>𝑡</m:t>
                                          </m:r>
                                          <m:r>
                                            <a:rPr kumimoji="1" lang="en-US" altLang="zh-CN" sz="1600" i="1" dirty="0">
                                              <a:latin typeface="Cambria Math" panose="02040503050406030204" pitchFamily="18" charset="0"/>
                                              <a:sym typeface="Arial"/>
                                            </a:rPr>
                                            <m:t>−1</m:t>
                                          </m:r>
                                        </m:sub>
                                      </m:sSub>
                                      <m:r>
                                        <a:rPr kumimoji="1" lang="en-US" altLang="zh-CN" sz="1600" i="1" dirty="0">
                                          <a:latin typeface="Cambria Math" panose="02040503050406030204" pitchFamily="18" charset="0"/>
                                          <a:sym typeface="Arial"/>
                                        </a:rPr>
                                        <m:t>=</m:t>
                                      </m:r>
                                      <m:r>
                                        <a:rPr kumimoji="1" lang="en-US" altLang="zh-CN" sz="1600" i="1">
                                          <a:latin typeface="Cambria Math" panose="02040503050406030204" pitchFamily="18" charset="0"/>
                                          <a:sym typeface="Arial"/>
                                        </a:rPr>
                                        <m:t>𝑖</m:t>
                                      </m:r>
                                      <m:r>
                                        <a:rPr kumimoji="1" lang="en-US" altLang="zh-CN" sz="1600" i="1">
                                          <a:latin typeface="Cambria Math" panose="02040503050406030204" pitchFamily="18" charset="0"/>
                                          <a:sym typeface="Arial"/>
                                        </a:rPr>
                                        <m:t>))</m:t>
                                      </m:r>
                                    </m:num>
                                    <m:den>
                                      <m:r>
                                        <a:rPr kumimoji="1" lang="en-US" altLang="zh-CN" sz="1600" i="1">
                                          <a:latin typeface="Cambria Math" panose="02040503050406030204" pitchFamily="18" charset="0"/>
                                          <a:sym typeface="Arial"/>
                                        </a:rPr>
                                        <m:t>𝑃</m:t>
                                      </m:r>
                                      <m:r>
                                        <a:rPr kumimoji="1" lang="en-US" altLang="zh-CN" sz="1600" i="1">
                                          <a:latin typeface="Cambria Math" panose="02040503050406030204" pitchFamily="18" charset="0"/>
                                          <a:sym typeface="Arial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zh-CN" sz="1600" i="1" dirty="0">
                                              <a:latin typeface="Cambria Math" panose="02040503050406030204" pitchFamily="18" charset="0"/>
                                              <a:sym typeface="Arial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sz="1600" b="0" i="1" dirty="0" smtClean="0">
                                              <a:latin typeface="Cambria Math" panose="02040503050406030204" pitchFamily="18" charset="0"/>
                                              <a:sym typeface="Arial"/>
                                            </a:rPr>
                                            <m:t>𝑆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sz="1600" i="1" dirty="0">
                                              <a:latin typeface="Cambria Math" panose="02040503050406030204" pitchFamily="18" charset="0"/>
                                              <a:sym typeface="Arial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  <m:r>
                                        <a:rPr kumimoji="1" lang="en-US" altLang="zh-CN" sz="1600" b="0" i="1" dirty="0" smtClean="0">
                                          <a:latin typeface="Cambria Math" panose="02040503050406030204" pitchFamily="18" charset="0"/>
                                          <a:sym typeface="Arial"/>
                                        </a:rPr>
                                        <m:t>=</m:t>
                                      </m:r>
                                      <m:r>
                                        <a:rPr kumimoji="1" lang="en-US" altLang="zh-CN" sz="1600" b="0" i="1" dirty="0" smtClean="0">
                                          <a:latin typeface="Cambria Math" panose="02040503050406030204" pitchFamily="18" charset="0"/>
                                          <a:sym typeface="Arial"/>
                                        </a:rPr>
                                        <m:t>𝑒</m:t>
                                      </m:r>
                                      <m:r>
                                        <a:rPr kumimoji="1" lang="en-US" altLang="zh-CN" sz="1600" i="1">
                                          <a:latin typeface="Cambria Math" panose="02040503050406030204" pitchFamily="18" charset="0"/>
                                          <a:sym typeface="Arial"/>
                                        </a:rPr>
                                        <m:t>)</m:t>
                                      </m:r>
                                    </m:den>
                                  </m:f>
                                </m:e>
                              </m:func>
                            </m:e>
                          </m:d>
                        </m:e>
                      </m:nary>
                    </m:oMath>
                  </m:oMathPara>
                </a14:m>
                <a:endParaRPr kumimoji="1" lang="zh-CN" altLang="en-US" sz="1600" dirty="0">
                  <a:latin typeface="Arial"/>
                  <a:cs typeface="Arial"/>
                  <a:sym typeface="Arial"/>
                </a:endParaRPr>
              </a:p>
            </p:txBody>
          </p:sp>
        </mc:Choice>
        <mc:Fallback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69E3EFA1-4304-17C2-077B-A05C0EEDEA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6991" y="3926345"/>
                <a:ext cx="8635762" cy="792718"/>
              </a:xfrm>
              <a:prstGeom prst="rect">
                <a:avLst/>
              </a:prstGeom>
              <a:blipFill>
                <a:blip r:embed="rId7"/>
                <a:stretch>
                  <a:fillRect t="-95238" b="-15079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5339A071-F010-B477-DC12-B9109EC03B74}"/>
                  </a:ext>
                </a:extLst>
              </p:cNvPr>
              <p:cNvSpPr txBox="1"/>
              <p:nvPr/>
            </p:nvSpPr>
            <p:spPr>
              <a:xfrm>
                <a:off x="1535090" y="5017417"/>
                <a:ext cx="7619069" cy="33855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CN" sz="1600" b="0" i="1" smtClean="0">
                          <a:latin typeface="Cambria Math" panose="02040503050406030204" pitchFamily="18" charset="0"/>
                          <a:sym typeface="Arial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CN" sz="1600" b="0" i="1" smtClean="0">
                              <a:latin typeface="Cambria Math" panose="02040503050406030204" pitchFamily="18" charset="0"/>
                              <a:sym typeface="Arial"/>
                            </a:rPr>
                          </m:ctrlPr>
                        </m:dPr>
                        <m:e>
                          <m:r>
                            <a:rPr kumimoji="1" lang="en-US" altLang="zh-CN" sz="1600" i="1">
                              <a:latin typeface="Cambria Math" panose="02040503050406030204" pitchFamily="18" charset="0"/>
                              <a:sym typeface="Arial"/>
                            </a:rPr>
                            <m:t>−</m:t>
                          </m:r>
                          <m:r>
                            <a:rPr kumimoji="1" lang="en-US" altLang="zh-CN" sz="1600" i="1">
                              <a:latin typeface="Cambria Math" panose="02040503050406030204" pitchFamily="18" charset="0"/>
                              <a:sym typeface="Arial"/>
                            </a:rPr>
                            <m:t>𝐻</m:t>
                          </m:r>
                          <m:r>
                            <a:rPr kumimoji="1" lang="en-US" altLang="zh-CN" sz="1600" i="1">
                              <a:latin typeface="Cambria Math" panose="02040503050406030204" pitchFamily="18" charset="0"/>
                              <a:sym typeface="Arial"/>
                            </a:rPr>
                            <m:t>(</m:t>
                          </m:r>
                          <m:sSub>
                            <m:sSubPr>
                              <m:ctrlPr>
                                <a:rPr kumimoji="1" lang="en-US" altLang="zh-CN" sz="1600" i="1" dirty="0">
                                  <a:latin typeface="Cambria Math" panose="02040503050406030204" pitchFamily="18" charset="0"/>
                                  <a:sym typeface="Arial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600" i="1" dirty="0">
                                  <a:latin typeface="Cambria Math" panose="02040503050406030204" pitchFamily="18" charset="0"/>
                                  <a:sym typeface="Arial"/>
                                </a:rPr>
                                <m:t>𝐸</m:t>
                              </m:r>
                            </m:e>
                            <m:sub>
                              <m:r>
                                <a:rPr kumimoji="1" lang="en-US" altLang="zh-CN" sz="1600" i="1" dirty="0">
                                  <a:latin typeface="Cambria Math" panose="02040503050406030204" pitchFamily="18" charset="0"/>
                                  <a:sym typeface="Arial"/>
                                </a:rPr>
                                <m:t>𝐷</m:t>
                              </m:r>
                            </m:sub>
                          </m:sSub>
                          <m:r>
                            <a:rPr kumimoji="1" lang="en-US" altLang="zh-CN" sz="1600" i="1" dirty="0">
                              <a:latin typeface="Cambria Math" panose="02040503050406030204" pitchFamily="18" charset="0"/>
                              <a:sym typeface="Arial"/>
                            </a:rPr>
                            <m:t>|</m:t>
                          </m:r>
                          <m:sSub>
                            <m:sSubPr>
                              <m:ctrlPr>
                                <a:rPr kumimoji="1" lang="en-US" altLang="zh-CN" sz="1600" i="1">
                                  <a:latin typeface="Cambria Math" panose="02040503050406030204" pitchFamily="18" charset="0"/>
                                  <a:sym typeface="Arial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600" i="1">
                                  <a:latin typeface="Cambria Math" panose="02040503050406030204" pitchFamily="18" charset="0"/>
                                  <a:sym typeface="Arial"/>
                                </a:rPr>
                                <m:t>𝐼</m:t>
                              </m:r>
                            </m:e>
                            <m:sub>
                              <m:r>
                                <a:rPr kumimoji="1" lang="en-US" altLang="zh-CN" sz="1600" i="1">
                                  <a:latin typeface="Cambria Math" panose="02040503050406030204" pitchFamily="18" charset="0"/>
                                  <a:sym typeface="Arial"/>
                                </a:rPr>
                                <m:t>𝐷</m:t>
                              </m:r>
                            </m:sub>
                          </m:sSub>
                          <m:r>
                            <a:rPr kumimoji="1" lang="en-US" altLang="zh-CN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Arial"/>
                            </a:rPr>
                            <m:t>)</m:t>
                          </m:r>
                        </m:e>
                      </m:d>
                      <m:r>
                        <a:rPr kumimoji="1" lang="en-US" altLang="zh-CN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Arial"/>
                        </a:rPr>
                        <m:t>−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CN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Arial"/>
                            </a:rPr>
                          </m:ctrlPr>
                        </m:dPr>
                        <m:e>
                          <m:r>
                            <a:rPr kumimoji="1" lang="en-US" altLang="zh-CN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Arial"/>
                            </a:rPr>
                            <m:t>−</m:t>
                          </m:r>
                          <m:r>
                            <a:rPr kumimoji="1" lang="en-US" altLang="zh-CN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Arial"/>
                            </a:rPr>
                            <m:t>𝐻</m:t>
                          </m:r>
                          <m:d>
                            <m:dPr>
                              <m:ctrlPr>
                                <a:rPr kumimoji="1" lang="en-US" altLang="zh-CN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Arial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sz="1600" i="1" dirty="0">
                                      <a:latin typeface="Cambria Math" panose="02040503050406030204" pitchFamily="18" charset="0"/>
                                      <a:sym typeface="Arial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1600" i="1" dirty="0">
                                      <a:latin typeface="Cambria Math" panose="02040503050406030204" pitchFamily="18" charset="0"/>
                                      <a:sym typeface="Arial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kumimoji="1" lang="en-US" altLang="zh-CN" sz="1600" i="1" dirty="0">
                                      <a:latin typeface="Cambria Math" panose="02040503050406030204" pitchFamily="18" charset="0"/>
                                      <a:sym typeface="Arial"/>
                                    </a:rPr>
                                    <m:t>𝐷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kumimoji="1" lang="en-US" altLang="zh-CN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Arial"/>
                        </a:rPr>
                        <m:t>=</m:t>
                      </m:r>
                      <m:d>
                        <m:dPr>
                          <m:ctrlPr>
                            <a:rPr kumimoji="1" lang="en-US" altLang="zh-CN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Arial"/>
                            </a:rPr>
                          </m:ctrlPr>
                        </m:dPr>
                        <m:e>
                          <m:r>
                            <a:rPr kumimoji="1" lang="en-US" altLang="zh-CN" sz="1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Arial"/>
                            </a:rPr>
                            <m:t>𝐷𝑒𝑡𝑒𝑟𝑚𝑖𝑛𝑖𝑠𝑚</m:t>
                          </m:r>
                          <m:r>
                            <a:rPr kumimoji="1" lang="en-US" altLang="zh-CN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Arial"/>
                            </a:rPr>
                            <m:t>+</m:t>
                          </m:r>
                          <m:func>
                            <m:funcPr>
                              <m:ctrlPr>
                                <a:rPr kumimoji="1" lang="zh-CN" alt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Arial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zh-CN" sz="16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Arial"/>
                                </a:rPr>
                                <m:t>log</m:t>
                              </m:r>
                              <m:r>
                                <a:rPr kumimoji="1" lang="zh-CN" alt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Arial"/>
                                </a:rPr>
                                <m:t> </m:t>
                              </m:r>
                            </m:fName>
                            <m:e>
                              <m:r>
                                <a:rPr kumimoji="1" lang="en-US" altLang="zh-CN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Arial"/>
                                </a:rPr>
                                <m:t>𝑁</m:t>
                              </m:r>
                            </m:e>
                          </m:func>
                        </m:e>
                      </m:d>
                      <m:r>
                        <a:rPr kumimoji="1" lang="en-US" altLang="zh-CN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Arial"/>
                        </a:rPr>
                        <m:t>−</m:t>
                      </m:r>
                      <m:d>
                        <m:dPr>
                          <m:ctrlPr>
                            <a:rPr kumimoji="1" lang="en-US" altLang="zh-CN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Arial"/>
                            </a:rPr>
                          </m:ctrlPr>
                        </m:dPr>
                        <m:e>
                          <m:r>
                            <a:rPr kumimoji="1" lang="en-US" altLang="zh-CN" sz="1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Arial"/>
                            </a:rPr>
                            <m:t>𝐷𝑒𝑔𝑒𝑛𝑒𝑟𝑎𝑐𝑦</m:t>
                          </m:r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Arial"/>
                            </a:rPr>
                            <m:t>+</m:t>
                          </m:r>
                          <m:func>
                            <m:funcPr>
                              <m:ctrlPr>
                                <a:rPr kumimoji="1" lang="zh-CN" alt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Arial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zh-CN" sz="16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Arial"/>
                                </a:rPr>
                                <m:t>log</m:t>
                              </m:r>
                            </m:fName>
                            <m:e>
                              <m:r>
                                <a:rPr kumimoji="1" lang="en-US" altLang="zh-CN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Arial"/>
                                </a:rPr>
                                <m:t>𝑁</m:t>
                              </m:r>
                            </m:e>
                          </m:func>
                        </m:e>
                      </m:d>
                    </m:oMath>
                  </m:oMathPara>
                </a14:m>
                <a:endParaRPr lang="zh-CN" altLang="en-US" sz="1600" dirty="0"/>
              </a:p>
            </p:txBody>
          </p:sp>
        </mc:Choice>
        <mc:Fallback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5339A071-F010-B477-DC12-B9109EC03B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5090" y="5017417"/>
                <a:ext cx="7619069" cy="338554"/>
              </a:xfrm>
              <a:prstGeom prst="rect">
                <a:avLst/>
              </a:prstGeom>
              <a:blipFill>
                <a:blip r:embed="rId8"/>
                <a:stretch>
                  <a:fillRect b="-1481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8065086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1" y="436469"/>
            <a:ext cx="107455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Example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6" name="直接箭头连接符 9">
            <a:extLst>
              <a:ext uri="{FF2B5EF4-FFF2-40B4-BE49-F238E27FC236}">
                <a16:creationId xmlns:a16="http://schemas.microsoft.com/office/drawing/2014/main" id="{BE6C72BB-7D2B-BD9A-70D2-B244A87BC451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图片 66">
            <a:extLst>
              <a:ext uri="{FF2B5EF4-FFF2-40B4-BE49-F238E27FC236}">
                <a16:creationId xmlns:a16="http://schemas.microsoft.com/office/drawing/2014/main" id="{BF69EAE7-F8D7-BDBE-F8BA-D082DB6FC37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D29D5A57-10D7-35DF-C0EB-C3511EA2C542}"/>
              </a:ext>
            </a:extLst>
          </p:cNvPr>
          <p:cNvSpPr txBox="1"/>
          <p:nvPr/>
        </p:nvSpPr>
        <p:spPr>
          <a:xfrm>
            <a:off x="635619" y="6378871"/>
            <a:ext cx="854872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1000" dirty="0">
                <a:solidFill>
                  <a:srgbClr val="3D464D"/>
                </a:solidFill>
                <a:latin typeface="suxingme"/>
              </a:rPr>
              <a:t>Erik </a:t>
            </a:r>
            <a:r>
              <a:rPr lang="en" altLang="zh-CN" sz="1000" dirty="0" err="1">
                <a:solidFill>
                  <a:srgbClr val="3D464D"/>
                </a:solidFill>
                <a:latin typeface="suxingme"/>
              </a:rPr>
              <a:t>Hoel</a:t>
            </a:r>
            <a:r>
              <a:rPr lang="en" altLang="zh-CN" sz="1000" dirty="0">
                <a:solidFill>
                  <a:srgbClr val="3D464D"/>
                </a:solidFill>
                <a:latin typeface="suxingme"/>
              </a:rPr>
              <a:t>. “When the Map Is Better Than the Territory.” Entropy 19, no. 5 (April 26, 2017): 188. </a:t>
            </a:r>
            <a:endParaRPr lang="zh-CN" altLang="en-US" sz="1000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294DDDE-F9E5-7F48-EC6B-E4F3BBD9795A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4039" y="1718832"/>
            <a:ext cx="5638800" cy="3132667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37B525AB-1D27-A5DC-1380-1BD4B3947F34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4836" y="2647409"/>
            <a:ext cx="1862667" cy="948267"/>
          </a:xfrm>
          <a:prstGeom prst="rect">
            <a:avLst/>
          </a:prstGeom>
        </p:spPr>
      </p:pic>
      <p:sp>
        <p:nvSpPr>
          <p:cNvPr id="11" name="右箭头 10">
            <a:extLst>
              <a:ext uri="{FF2B5EF4-FFF2-40B4-BE49-F238E27FC236}">
                <a16:creationId xmlns:a16="http://schemas.microsoft.com/office/drawing/2014/main" id="{E7676000-F388-3E3C-CEDA-0E50FE2FBD1B}"/>
              </a:ext>
            </a:extLst>
          </p:cNvPr>
          <p:cNvSpPr/>
          <p:nvPr/>
        </p:nvSpPr>
        <p:spPr>
          <a:xfrm>
            <a:off x="6789660" y="3017505"/>
            <a:ext cx="652129" cy="3018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CFB6B62E-3C80-28EB-F5A9-1771ED6F7FD6}"/>
              </a:ext>
            </a:extLst>
          </p:cNvPr>
          <p:cNvSpPr/>
          <p:nvPr/>
        </p:nvSpPr>
        <p:spPr>
          <a:xfrm>
            <a:off x="3520786" y="5004807"/>
            <a:ext cx="17796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sz="2400" i="1" dirty="0">
                <a:solidFill>
                  <a:srgbClr val="222222"/>
                </a:solidFill>
                <a:latin typeface="Arial" panose="020B0604020202020204" pitchFamily="34" charset="0"/>
              </a:rPr>
              <a:t>EI</a:t>
            </a:r>
            <a:r>
              <a:rPr lang="en" altLang="zh-CN" sz="2400" dirty="0">
                <a:solidFill>
                  <a:srgbClr val="222222"/>
                </a:solidFill>
                <a:latin typeface="Arial" panose="020B0604020202020204" pitchFamily="34" charset="0"/>
              </a:rPr>
              <a:t>(</a:t>
            </a:r>
            <a:r>
              <a:rPr lang="en" altLang="zh-CN" sz="2400" i="1" dirty="0" err="1">
                <a:solidFill>
                  <a:srgbClr val="222222"/>
                </a:solidFill>
                <a:latin typeface="Arial" panose="020B0604020202020204" pitchFamily="34" charset="0"/>
              </a:rPr>
              <a:t>S</a:t>
            </a:r>
            <a:r>
              <a:rPr lang="en" altLang="zh-CN" sz="2400" i="1" baseline="-25000" dirty="0" err="1">
                <a:solidFill>
                  <a:srgbClr val="222222"/>
                </a:solidFill>
                <a:latin typeface="Arial" panose="020B0604020202020204" pitchFamily="34" charset="0"/>
              </a:rPr>
              <a:t>m</a:t>
            </a:r>
            <a:r>
              <a:rPr lang="en" altLang="zh-CN" sz="2400" dirty="0">
                <a:solidFill>
                  <a:srgbClr val="222222"/>
                </a:solidFill>
                <a:latin typeface="Arial" panose="020B0604020202020204" pitchFamily="34" charset="0"/>
              </a:rPr>
              <a:t>)=</a:t>
            </a:r>
            <a:r>
              <a:rPr lang="en-US" altLang="zh-CN" sz="2400" dirty="0"/>
              <a:t>0.55</a:t>
            </a:r>
            <a:endParaRPr lang="zh-CN" altLang="en-US" sz="24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151828BB-3DC9-289D-1D03-3F6B72D89FD4}"/>
              </a:ext>
            </a:extLst>
          </p:cNvPr>
          <p:cNvSpPr/>
          <p:nvPr/>
        </p:nvSpPr>
        <p:spPr>
          <a:xfrm>
            <a:off x="8152926" y="5004806"/>
            <a:ext cx="13917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sz="2400" i="1" dirty="0">
                <a:solidFill>
                  <a:srgbClr val="222222"/>
                </a:solidFill>
                <a:latin typeface="Arial" panose="020B0604020202020204" pitchFamily="34" charset="0"/>
              </a:rPr>
              <a:t>EI</a:t>
            </a:r>
            <a:r>
              <a:rPr lang="en" altLang="zh-CN" sz="2400" dirty="0">
                <a:solidFill>
                  <a:srgbClr val="222222"/>
                </a:solidFill>
                <a:latin typeface="Arial" panose="020B0604020202020204" pitchFamily="34" charset="0"/>
              </a:rPr>
              <a:t>(</a:t>
            </a:r>
            <a:r>
              <a:rPr lang="en" altLang="zh-CN" sz="2400" i="1" dirty="0">
                <a:solidFill>
                  <a:srgbClr val="222222"/>
                </a:solidFill>
                <a:latin typeface="Arial" panose="020B0604020202020204" pitchFamily="34" charset="0"/>
              </a:rPr>
              <a:t>S</a:t>
            </a:r>
            <a:r>
              <a:rPr lang="en" altLang="zh-CN" sz="2400" i="1" baseline="-25000" dirty="0">
                <a:solidFill>
                  <a:srgbClr val="222222"/>
                </a:solidFill>
                <a:latin typeface="Arial" panose="020B0604020202020204" pitchFamily="34" charset="0"/>
              </a:rPr>
              <a:t>M</a:t>
            </a:r>
            <a:r>
              <a:rPr lang="en" altLang="zh-CN" sz="2400" dirty="0">
                <a:solidFill>
                  <a:srgbClr val="222222"/>
                </a:solidFill>
                <a:latin typeface="Arial" panose="020B0604020202020204" pitchFamily="34" charset="0"/>
              </a:rPr>
              <a:t>)=</a:t>
            </a:r>
            <a:r>
              <a:rPr lang="en-US" altLang="zh-CN" sz="2400" dirty="0"/>
              <a:t>1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5414803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105304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Mechanism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and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Causality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20CD1C65-A430-DDC3-769C-402C48470D5D}"/>
              </a:ext>
            </a:extLst>
          </p:cNvPr>
          <p:cNvSpPr txBox="1"/>
          <p:nvPr/>
        </p:nvSpPr>
        <p:spPr>
          <a:xfrm>
            <a:off x="574304" y="6328260"/>
            <a:ext cx="90961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Yumi Iwasaki, Herbert A. Simon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Causality and model abstraction,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Artificial Intelligence,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Volume 67, Issue 1,1994,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Pages 143-194,</a:t>
            </a:r>
            <a:endParaRPr lang="zh-CN" altLang="en-US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E81B23D-6B74-EF7A-4410-922A3AB3815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310AA8EC-8D71-244A-081A-C66DAD9FF5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4938" y="336571"/>
            <a:ext cx="4691070" cy="5513589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133B878C-EAA9-46E2-7795-FD3F6E7CEF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992" y="1700907"/>
            <a:ext cx="3416300" cy="17272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6CF421E2-6004-50C5-A16D-84D6EE48F2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30339" y="1560098"/>
            <a:ext cx="2895600" cy="21971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937E7772-F416-4995-C586-45A0F74A75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6395" y="4463699"/>
            <a:ext cx="3255897" cy="1251905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2FE7FA1A-B40C-650B-3310-32B608DBB3B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37644" y="4463699"/>
            <a:ext cx="3080989" cy="114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08936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1" y="436469"/>
            <a:ext cx="83103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Tasks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6" name="直接箭头连接符 9">
            <a:extLst>
              <a:ext uri="{FF2B5EF4-FFF2-40B4-BE49-F238E27FC236}">
                <a16:creationId xmlns:a16="http://schemas.microsoft.com/office/drawing/2014/main" id="{BE6C72BB-7D2B-BD9A-70D2-B244A87BC451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图片 66">
            <a:extLst>
              <a:ext uri="{FF2B5EF4-FFF2-40B4-BE49-F238E27FC236}">
                <a16:creationId xmlns:a16="http://schemas.microsoft.com/office/drawing/2014/main" id="{BF69EAE7-F8D7-BDBE-F8BA-D082DB6FC37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92C7DFD5-2EA2-A73E-61B6-00FCC6B52B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26083"/>
            <a:ext cx="12192000" cy="6689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375107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1" y="436469"/>
            <a:ext cx="83103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Problems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6" name="直接箭头连接符 9">
            <a:extLst>
              <a:ext uri="{FF2B5EF4-FFF2-40B4-BE49-F238E27FC236}">
                <a16:creationId xmlns:a16="http://schemas.microsoft.com/office/drawing/2014/main" id="{BE6C72BB-7D2B-BD9A-70D2-B244A87BC451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图片 66">
            <a:extLst>
              <a:ext uri="{FF2B5EF4-FFF2-40B4-BE49-F238E27FC236}">
                <a16:creationId xmlns:a16="http://schemas.microsoft.com/office/drawing/2014/main" id="{BF69EAE7-F8D7-BDBE-F8BA-D082DB6FC37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770B234E-3D78-36FE-2DAB-BC819CBD622A}"/>
              </a:ext>
            </a:extLst>
          </p:cNvPr>
          <p:cNvSpPr txBox="1"/>
          <p:nvPr/>
        </p:nvSpPr>
        <p:spPr>
          <a:xfrm>
            <a:off x="724829" y="1878876"/>
            <a:ext cx="6405880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800" dirty="0"/>
              <a:t>Discrete</a:t>
            </a:r>
            <a:r>
              <a:rPr lang="zh-CN" altLang="en-US" sz="2800" dirty="0"/>
              <a:t> </a:t>
            </a:r>
            <a:r>
              <a:rPr lang="en-US" altLang="zh-CN" sz="2800" dirty="0"/>
              <a:t>Systems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800" dirty="0"/>
              <a:t>Predefined</a:t>
            </a:r>
            <a:r>
              <a:rPr lang="zh-CN" altLang="en-US" sz="2800" dirty="0"/>
              <a:t> </a:t>
            </a:r>
            <a:r>
              <a:rPr lang="en-US" altLang="zh-CN" sz="2800" dirty="0"/>
              <a:t>Coarse-graining</a:t>
            </a:r>
            <a:r>
              <a:rPr lang="zh-CN" altLang="en-US" sz="2800" dirty="0"/>
              <a:t> </a:t>
            </a:r>
            <a:r>
              <a:rPr lang="en-US" altLang="zh-CN" sz="2800" dirty="0"/>
              <a:t>Strategy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800" dirty="0"/>
              <a:t>Predefined</a:t>
            </a:r>
            <a:r>
              <a:rPr lang="zh-CN" altLang="en-US" sz="2800" dirty="0"/>
              <a:t> </a:t>
            </a:r>
            <a:r>
              <a:rPr lang="en-US" altLang="zh-CN" sz="2800" dirty="0"/>
              <a:t>Scale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800" dirty="0"/>
              <a:t>Causal</a:t>
            </a:r>
            <a:r>
              <a:rPr lang="zh-CN" altLang="en-US" sz="2800" dirty="0"/>
              <a:t> </a:t>
            </a:r>
            <a:r>
              <a:rPr lang="en-US" altLang="zh-CN" sz="2800" dirty="0"/>
              <a:t>Emergence</a:t>
            </a:r>
            <a:r>
              <a:rPr lang="zh-CN" altLang="en-US" sz="2800" dirty="0"/>
              <a:t> </a:t>
            </a:r>
            <a:r>
              <a:rPr lang="en-US" altLang="zh-CN" sz="2800" dirty="0"/>
              <a:t>Identification</a:t>
            </a:r>
          </a:p>
        </p:txBody>
      </p:sp>
    </p:spTree>
    <p:extLst>
      <p:ext uri="{BB962C8B-B14F-4D97-AF65-F5344CB8AC3E}">
        <p14:creationId xmlns:p14="http://schemas.microsoft.com/office/powerpoint/2010/main" val="170593971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1" y="436469"/>
            <a:ext cx="83103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NIS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6" name="直接箭头连接符 9">
            <a:extLst>
              <a:ext uri="{FF2B5EF4-FFF2-40B4-BE49-F238E27FC236}">
                <a16:creationId xmlns:a16="http://schemas.microsoft.com/office/drawing/2014/main" id="{BE6C72BB-7D2B-BD9A-70D2-B244A87BC451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图片 66">
            <a:extLst>
              <a:ext uri="{FF2B5EF4-FFF2-40B4-BE49-F238E27FC236}">
                <a16:creationId xmlns:a16="http://schemas.microsoft.com/office/drawing/2014/main" id="{BF69EAE7-F8D7-BDBE-F8BA-D082DB6FC37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00ADA5CA-F10D-6035-90BE-E52EF83722A8}"/>
              </a:ext>
            </a:extLst>
          </p:cNvPr>
          <p:cNvSpPr txBox="1"/>
          <p:nvPr/>
        </p:nvSpPr>
        <p:spPr>
          <a:xfrm>
            <a:off x="612659" y="6229669"/>
            <a:ext cx="854872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" altLang="zh-CN" sz="10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Neural Information Squeezer for Causal Emergence</a:t>
            </a:r>
            <a:r>
              <a:rPr lang="en-US" altLang="zh-CN" sz="1000" b="1" dirty="0">
                <a:solidFill>
                  <a:srgbClr val="000000"/>
                </a:solidFill>
                <a:latin typeface="Arial" panose="020B0604020202020204" pitchFamily="34" charset="0"/>
              </a:rPr>
              <a:t>,</a:t>
            </a:r>
            <a:r>
              <a:rPr lang="zh-CN" altLang="en-US" sz="1000" b="1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" altLang="zh-CN" sz="10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Entropy</a:t>
            </a:r>
            <a:r>
              <a:rPr lang="en" altLang="zh-CN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" altLang="zh-CN" sz="1000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2023</a:t>
            </a:r>
            <a:r>
              <a:rPr lang="en" altLang="zh-CN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" altLang="zh-CN" sz="10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25</a:t>
            </a:r>
            <a:r>
              <a:rPr lang="en" altLang="zh-CN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(1), 26; </a:t>
            </a:r>
            <a:r>
              <a:rPr lang="en" altLang="zh-CN" sz="1000" b="1" i="0" u="none" strike="noStrike" dirty="0">
                <a:solidFill>
                  <a:srgbClr val="4F5671"/>
                </a:solidFill>
                <a:effectLst/>
                <a:latin typeface="Arial" panose="020B0604020202020204" pitchFamily="34" charset="0"/>
                <a:hlinkClick r:id="rId4"/>
              </a:rPr>
              <a:t>https://doi.org/10.3390/e25010026</a:t>
            </a:r>
            <a:endParaRPr lang="en" altLang="zh-CN" sz="1000" b="1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673713D-9C0C-4807-F19A-53B3D19AE4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619" y="1586331"/>
            <a:ext cx="4793121" cy="328261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6D43AA7-002A-863F-3281-AE66F56F73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53221" y="755494"/>
            <a:ext cx="6437321" cy="4995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81628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1" y="436469"/>
            <a:ext cx="83103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Model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6" name="直接箭头连接符 9">
            <a:extLst>
              <a:ext uri="{FF2B5EF4-FFF2-40B4-BE49-F238E27FC236}">
                <a16:creationId xmlns:a16="http://schemas.microsoft.com/office/drawing/2014/main" id="{BE6C72BB-7D2B-BD9A-70D2-B244A87BC451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图片 66">
            <a:extLst>
              <a:ext uri="{FF2B5EF4-FFF2-40B4-BE49-F238E27FC236}">
                <a16:creationId xmlns:a16="http://schemas.microsoft.com/office/drawing/2014/main" id="{BF69EAE7-F8D7-BDBE-F8BA-D082DB6FC37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30" name="文本框 29">
            <a:extLst>
              <a:ext uri="{FF2B5EF4-FFF2-40B4-BE49-F238E27FC236}">
                <a16:creationId xmlns:a16="http://schemas.microsoft.com/office/drawing/2014/main" id="{09189EF2-EE24-16AF-1676-84137837CD6C}"/>
              </a:ext>
            </a:extLst>
          </p:cNvPr>
          <p:cNvSpPr txBox="1"/>
          <p:nvPr/>
        </p:nvSpPr>
        <p:spPr>
          <a:xfrm>
            <a:off x="612659" y="6229669"/>
            <a:ext cx="854872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" altLang="zh-CN" sz="10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Neural Information Squeezer for Causal Emergence</a:t>
            </a:r>
            <a:r>
              <a:rPr lang="en-US" altLang="zh-CN" sz="1000" b="1" dirty="0">
                <a:solidFill>
                  <a:srgbClr val="000000"/>
                </a:solidFill>
                <a:latin typeface="Arial" panose="020B0604020202020204" pitchFamily="34" charset="0"/>
              </a:rPr>
              <a:t>,</a:t>
            </a:r>
            <a:r>
              <a:rPr lang="zh-CN" altLang="en-US" sz="1000" b="1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" altLang="zh-CN" sz="10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Entropy</a:t>
            </a:r>
            <a:r>
              <a:rPr lang="en" altLang="zh-CN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" altLang="zh-CN" sz="1000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2023</a:t>
            </a:r>
            <a:r>
              <a:rPr lang="en" altLang="zh-CN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" altLang="zh-CN" sz="10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25</a:t>
            </a:r>
            <a:r>
              <a:rPr lang="en" altLang="zh-CN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(1), 26; </a:t>
            </a:r>
            <a:r>
              <a:rPr lang="en" altLang="zh-CN" sz="1000" b="1" i="0" u="none" strike="noStrike" dirty="0">
                <a:solidFill>
                  <a:srgbClr val="4F5671"/>
                </a:solidFill>
                <a:effectLst/>
                <a:latin typeface="Arial" panose="020B0604020202020204" pitchFamily="34" charset="0"/>
                <a:hlinkClick r:id="rId4"/>
              </a:rPr>
              <a:t>https://doi.org/10.3390/e25010026</a:t>
            </a:r>
            <a:endParaRPr lang="en" altLang="zh-CN" sz="1000" b="1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文本占位符 2">
            <a:extLst>
              <a:ext uri="{FF2B5EF4-FFF2-40B4-BE49-F238E27FC236}">
                <a16:creationId xmlns:a16="http://schemas.microsoft.com/office/drawing/2014/main" id="{033D3335-F55A-B767-CD11-5E99A14A5118}"/>
              </a:ext>
            </a:extLst>
          </p:cNvPr>
          <p:cNvSpPr txBox="1">
            <a:spLocks/>
          </p:cNvSpPr>
          <p:nvPr/>
        </p:nvSpPr>
        <p:spPr>
          <a:xfrm>
            <a:off x="724829" y="1679356"/>
            <a:ext cx="10308589" cy="395804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given</a:t>
            </a:r>
            <a:r>
              <a:rPr lang="zh-CN" altLang="en-US" dirty="0"/>
              <a:t> </a:t>
            </a:r>
            <a:r>
              <a:rPr lang="en-US" altLang="zh-CN" dirty="0"/>
              <a:t>stochastic</a:t>
            </a:r>
            <a:r>
              <a:rPr lang="zh-CN" altLang="en-US" dirty="0"/>
              <a:t> </a:t>
            </a:r>
            <a:r>
              <a:rPr lang="en-US" altLang="zh-CN" dirty="0"/>
              <a:t>dynamical</a:t>
            </a:r>
            <a:r>
              <a:rPr lang="zh-CN" altLang="en-US" dirty="0"/>
              <a:t> </a:t>
            </a:r>
            <a:r>
              <a:rPr lang="en-US" altLang="zh-CN" dirty="0"/>
              <a:t>system:</a:t>
            </a:r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What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be</a:t>
            </a:r>
            <a:r>
              <a:rPr lang="zh-CN" altLang="en-US" dirty="0"/>
              <a:t> </a:t>
            </a:r>
            <a:r>
              <a:rPr lang="en-US" altLang="zh-CN" dirty="0"/>
              <a:t>observed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time</a:t>
            </a:r>
            <a:r>
              <a:rPr lang="zh-CN" altLang="en-US" dirty="0"/>
              <a:t> </a:t>
            </a:r>
            <a:r>
              <a:rPr lang="en-US" altLang="zh-CN" dirty="0"/>
              <a:t>series</a:t>
            </a:r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FBBAB5B-237B-4C95-148F-9F28432D67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50066" y="3538072"/>
            <a:ext cx="1682843" cy="41229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99DF5B3-11C5-AD34-DE4D-10E1226523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50066" y="2116551"/>
            <a:ext cx="1682843" cy="791080"/>
          </a:xfrm>
          <a:prstGeom prst="rect">
            <a:avLst/>
          </a:prstGeom>
        </p:spPr>
      </p:pic>
      <p:sp>
        <p:nvSpPr>
          <p:cNvPr id="2" name="下箭头 1">
            <a:extLst>
              <a:ext uri="{FF2B5EF4-FFF2-40B4-BE49-F238E27FC236}">
                <a16:creationId xmlns:a16="http://schemas.microsoft.com/office/drawing/2014/main" id="{AD770A11-2817-20E2-8D1D-5C931C972761}"/>
              </a:ext>
            </a:extLst>
          </p:cNvPr>
          <p:cNvSpPr/>
          <p:nvPr/>
        </p:nvSpPr>
        <p:spPr>
          <a:xfrm>
            <a:off x="2617203" y="4141196"/>
            <a:ext cx="334107" cy="439615"/>
          </a:xfrm>
          <a:prstGeom prst="downArrow">
            <a:avLst/>
          </a:prstGeom>
          <a:solidFill>
            <a:schemeClr val="accent1">
              <a:satOff val="12166"/>
              <a:lumOff val="-13040"/>
            </a:schemeClr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Light" panose="02000503000000020004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1C5BA359-9DC4-3612-4BBA-34F453241998}"/>
                  </a:ext>
                </a:extLst>
              </p:cNvPr>
              <p:cNvSpPr txBox="1"/>
              <p:nvPr/>
            </p:nvSpPr>
            <p:spPr>
              <a:xfrm>
                <a:off x="2703422" y="4707974"/>
                <a:ext cx="247888" cy="39010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>
                <a:spAutoFit/>
              </a:bodyPr>
              <a:lstStyle/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kumimoji="0" lang="zh-CN" alt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 Light" panose="02000503000000020004"/>
                            </a:rPr>
                          </m:ctrlPr>
                        </m:accPr>
                        <m:e>
                          <m:r>
                            <a:rPr kumimoji="0" lang="en-US" altLang="zh-CN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 Light" panose="02000503000000020004"/>
                            </a:rPr>
                            <m:t>𝑓</m:t>
                          </m:r>
                        </m:e>
                      </m:acc>
                    </m:oMath>
                  </m:oMathPara>
                </a14:m>
                <a:endParaRPr kumimoji="0" lang="zh-CN" altLang="en-US" sz="24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ea typeface="+mn-ea"/>
                  <a:cs typeface="+mn-cs"/>
                  <a:sym typeface="Helvetica Neue Light" panose="02000503000000020004"/>
                </a:endParaRPr>
              </a:p>
            </p:txBody>
          </p:sp>
        </mc:Choice>
        <mc:Fallback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1C5BA359-9DC4-3612-4BBA-34F4532419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3422" y="4707974"/>
                <a:ext cx="247888" cy="390107"/>
              </a:xfrm>
              <a:prstGeom prst="rect">
                <a:avLst/>
              </a:prstGeom>
              <a:blipFill>
                <a:blip r:embed="rId7"/>
                <a:stretch>
                  <a:fillRect l="-52381" t="-21875" r="-23810" b="-28125"/>
                </a:stretch>
              </a:blipFill>
              <a:ln w="12700" cap="flat">
                <a:noFill/>
                <a:miter lim="4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本框 8">
            <a:extLst>
              <a:ext uri="{FF2B5EF4-FFF2-40B4-BE49-F238E27FC236}">
                <a16:creationId xmlns:a16="http://schemas.microsoft.com/office/drawing/2014/main" id="{A7961962-432E-10F2-E340-1C32A80DC2E4}"/>
              </a:ext>
            </a:extLst>
          </p:cNvPr>
          <p:cNvSpPr txBox="1"/>
          <p:nvPr/>
        </p:nvSpPr>
        <p:spPr>
          <a:xfrm>
            <a:off x="294424" y="5254067"/>
            <a:ext cx="5065884" cy="379591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lt"/>
                <a:ea typeface="+mn-ea"/>
                <a:cs typeface="+mn-cs"/>
                <a:sym typeface="Helvetica Neue Light" panose="02000503000000020004"/>
              </a:rPr>
              <a:t>It</a:t>
            </a:r>
            <a:r>
              <a:rPr kumimoji="0" lang="zh-CN" altLang="en-US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lt"/>
                <a:ea typeface="+mn-ea"/>
                <a:cs typeface="+mn-cs"/>
                <a:sym typeface="Helvetica Neue Light" panose="02000503000000020004"/>
              </a:rPr>
              <a:t> </a:t>
            </a:r>
            <a:r>
              <a:rPr kumimoji="0" lang="en-US" altLang="zh-CN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lt"/>
                <a:ea typeface="+mn-ea"/>
                <a:cs typeface="+mn-cs"/>
                <a:sym typeface="Helvetica Neue Light" panose="02000503000000020004"/>
              </a:rPr>
              <a:t>may</a:t>
            </a:r>
            <a:r>
              <a:rPr kumimoji="0" lang="zh-CN" altLang="en-US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lt"/>
                <a:ea typeface="+mn-ea"/>
                <a:cs typeface="+mn-cs"/>
                <a:sym typeface="Helvetica Neue Light" panose="02000503000000020004"/>
              </a:rPr>
              <a:t> </a:t>
            </a:r>
            <a:r>
              <a:rPr kumimoji="0" lang="en-US" altLang="zh-CN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lt"/>
                <a:ea typeface="+mn-ea"/>
                <a:cs typeface="+mn-cs"/>
                <a:sym typeface="Helvetica Neue Light" panose="02000503000000020004"/>
              </a:rPr>
              <a:t>be</a:t>
            </a:r>
            <a:r>
              <a:rPr kumimoji="0" lang="zh-CN" altLang="en-US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lt"/>
                <a:ea typeface="+mn-ea"/>
                <a:cs typeface="+mn-cs"/>
                <a:sym typeface="Helvetica Neue Light" panose="02000503000000020004"/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stochastic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and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degenerate</a:t>
            </a:r>
            <a:endParaRPr kumimoji="0" lang="zh-CN" altLang="en-US" b="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+mn-lt"/>
              <a:ea typeface="+mn-ea"/>
              <a:cs typeface="+mn-cs"/>
              <a:sym typeface="Helvetica Neue Light" panose="02000503000000020004"/>
            </a:endParaRPr>
          </a:p>
        </p:txBody>
      </p:sp>
    </p:spTree>
    <p:extLst>
      <p:ext uri="{BB962C8B-B14F-4D97-AF65-F5344CB8AC3E}">
        <p14:creationId xmlns:p14="http://schemas.microsoft.com/office/powerpoint/2010/main" val="93393076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1" y="436469"/>
            <a:ext cx="83103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Model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6" name="直接箭头连接符 9">
            <a:extLst>
              <a:ext uri="{FF2B5EF4-FFF2-40B4-BE49-F238E27FC236}">
                <a16:creationId xmlns:a16="http://schemas.microsoft.com/office/drawing/2014/main" id="{BE6C72BB-7D2B-BD9A-70D2-B244A87BC451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图片 66">
            <a:extLst>
              <a:ext uri="{FF2B5EF4-FFF2-40B4-BE49-F238E27FC236}">
                <a16:creationId xmlns:a16="http://schemas.microsoft.com/office/drawing/2014/main" id="{BF69EAE7-F8D7-BDBE-F8BA-D082DB6FC37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30" name="文本框 29">
            <a:extLst>
              <a:ext uri="{FF2B5EF4-FFF2-40B4-BE49-F238E27FC236}">
                <a16:creationId xmlns:a16="http://schemas.microsoft.com/office/drawing/2014/main" id="{09189EF2-EE24-16AF-1676-84137837CD6C}"/>
              </a:ext>
            </a:extLst>
          </p:cNvPr>
          <p:cNvSpPr txBox="1"/>
          <p:nvPr/>
        </p:nvSpPr>
        <p:spPr>
          <a:xfrm>
            <a:off x="612659" y="6229669"/>
            <a:ext cx="854872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" altLang="zh-CN" sz="10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Neural Information Squeezer for Causal Emergence</a:t>
            </a:r>
            <a:r>
              <a:rPr lang="en-US" altLang="zh-CN" sz="1000" b="1" dirty="0">
                <a:solidFill>
                  <a:srgbClr val="000000"/>
                </a:solidFill>
                <a:latin typeface="Arial" panose="020B0604020202020204" pitchFamily="34" charset="0"/>
              </a:rPr>
              <a:t>,</a:t>
            </a:r>
            <a:r>
              <a:rPr lang="zh-CN" altLang="en-US" sz="1000" b="1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" altLang="zh-CN" sz="10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Entropy</a:t>
            </a:r>
            <a:r>
              <a:rPr lang="en" altLang="zh-CN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" altLang="zh-CN" sz="1000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2023</a:t>
            </a:r>
            <a:r>
              <a:rPr lang="en" altLang="zh-CN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" altLang="zh-CN" sz="10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25</a:t>
            </a:r>
            <a:r>
              <a:rPr lang="en" altLang="zh-CN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(1), 26; </a:t>
            </a:r>
            <a:r>
              <a:rPr lang="en" altLang="zh-CN" sz="1000" b="1" i="0" u="none" strike="noStrike" dirty="0">
                <a:solidFill>
                  <a:srgbClr val="4F5671"/>
                </a:solidFill>
                <a:effectLst/>
                <a:latin typeface="Arial" panose="020B0604020202020204" pitchFamily="34" charset="0"/>
                <a:hlinkClick r:id="rId4"/>
              </a:rPr>
              <a:t>https://doi.org/10.3390/e25010026</a:t>
            </a:r>
            <a:endParaRPr lang="en" altLang="zh-CN" sz="1000" b="1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文本占位符 2">
            <a:extLst>
              <a:ext uri="{FF2B5EF4-FFF2-40B4-BE49-F238E27FC236}">
                <a16:creationId xmlns:a16="http://schemas.microsoft.com/office/drawing/2014/main" id="{033D3335-F55A-B767-CD11-5E99A14A5118}"/>
              </a:ext>
            </a:extLst>
          </p:cNvPr>
          <p:cNvSpPr txBox="1">
            <a:spLocks/>
          </p:cNvSpPr>
          <p:nvPr/>
        </p:nvSpPr>
        <p:spPr>
          <a:xfrm>
            <a:off x="724829" y="1679356"/>
            <a:ext cx="10308589" cy="395804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given</a:t>
            </a:r>
            <a:r>
              <a:rPr lang="zh-CN" altLang="en-US" dirty="0"/>
              <a:t> </a:t>
            </a:r>
            <a:r>
              <a:rPr lang="en-US" altLang="zh-CN" dirty="0"/>
              <a:t>stochastic</a:t>
            </a:r>
            <a:r>
              <a:rPr lang="zh-CN" altLang="en-US" dirty="0"/>
              <a:t> </a:t>
            </a:r>
            <a:r>
              <a:rPr lang="en-US" altLang="zh-CN" dirty="0"/>
              <a:t>dynamical</a:t>
            </a:r>
            <a:r>
              <a:rPr lang="zh-CN" altLang="en-US" dirty="0"/>
              <a:t> </a:t>
            </a:r>
            <a:r>
              <a:rPr lang="en-US" altLang="zh-CN" dirty="0"/>
              <a:t>system:</a:t>
            </a:r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What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be</a:t>
            </a:r>
            <a:r>
              <a:rPr lang="zh-CN" altLang="en-US" dirty="0"/>
              <a:t> </a:t>
            </a:r>
            <a:r>
              <a:rPr lang="en-US" altLang="zh-CN" dirty="0"/>
              <a:t>observed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time</a:t>
            </a:r>
            <a:r>
              <a:rPr lang="zh-CN" altLang="en-US" dirty="0"/>
              <a:t> </a:t>
            </a:r>
            <a:r>
              <a:rPr lang="en-US" altLang="zh-CN" dirty="0"/>
              <a:t>series</a:t>
            </a:r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FBBAB5B-237B-4C95-148F-9F28432D67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50066" y="3538072"/>
            <a:ext cx="1682843" cy="412298"/>
          </a:xfrm>
          <a:prstGeom prst="rect">
            <a:avLst/>
          </a:prstGeom>
        </p:spPr>
      </p:pic>
      <p:sp>
        <p:nvSpPr>
          <p:cNvPr id="2" name="下箭头 1">
            <a:extLst>
              <a:ext uri="{FF2B5EF4-FFF2-40B4-BE49-F238E27FC236}">
                <a16:creationId xmlns:a16="http://schemas.microsoft.com/office/drawing/2014/main" id="{AD770A11-2817-20E2-8D1D-5C931C972761}"/>
              </a:ext>
            </a:extLst>
          </p:cNvPr>
          <p:cNvSpPr/>
          <p:nvPr/>
        </p:nvSpPr>
        <p:spPr>
          <a:xfrm>
            <a:off x="2617203" y="4141196"/>
            <a:ext cx="334107" cy="439615"/>
          </a:xfrm>
          <a:prstGeom prst="downArrow">
            <a:avLst/>
          </a:prstGeom>
          <a:solidFill>
            <a:schemeClr val="accent1">
              <a:satOff val="12166"/>
              <a:lumOff val="-13040"/>
            </a:schemeClr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Light" panose="02000503000000020004"/>
            </a:endParaRPr>
          </a:p>
        </p:txBody>
      </p:sp>
      <p:sp>
        <p:nvSpPr>
          <p:cNvPr id="12" name="右箭头 11">
            <a:extLst>
              <a:ext uri="{FF2B5EF4-FFF2-40B4-BE49-F238E27FC236}">
                <a16:creationId xmlns:a16="http://schemas.microsoft.com/office/drawing/2014/main" id="{2310F80A-E1E3-4172-E6B2-91799C21EB8F}"/>
              </a:ext>
            </a:extLst>
          </p:cNvPr>
          <p:cNvSpPr/>
          <p:nvPr/>
        </p:nvSpPr>
        <p:spPr>
          <a:xfrm>
            <a:off x="5466193" y="3628199"/>
            <a:ext cx="334108" cy="232044"/>
          </a:xfrm>
          <a:prstGeom prst="rightArrow">
            <a:avLst/>
          </a:prstGeom>
          <a:solidFill>
            <a:schemeClr val="accent1">
              <a:satOff val="12166"/>
              <a:lumOff val="-13040"/>
            </a:schemeClr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Light" panose="02000503000000020004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D63C7D8D-C5B8-3040-E9E3-6DF3F0FC08DA}"/>
                  </a:ext>
                </a:extLst>
              </p:cNvPr>
              <p:cNvSpPr txBox="1"/>
              <p:nvPr/>
            </p:nvSpPr>
            <p:spPr>
              <a:xfrm>
                <a:off x="4843684" y="4123322"/>
                <a:ext cx="1901033" cy="39786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Neue Light" panose="02000503000000020004"/>
                            </a:rPr>
                          </m:ctrlPr>
                        </m:sSubPr>
                        <m:e>
                          <m:r>
                            <a:rPr kumimoji="0" lang="en-US" altLang="zh-CN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Helvetica Neue Light" panose="02000503000000020004"/>
                            </a:rPr>
                            <m:t>𝜙</m:t>
                          </m:r>
                        </m:e>
                        <m:sub>
                          <m:r>
                            <a:rPr kumimoji="0" lang="en-US" altLang="zh-CN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Neue Light" panose="02000503000000020004"/>
                            </a:rPr>
                            <m:t>𝑞</m:t>
                          </m:r>
                        </m:sub>
                      </m:sSub>
                      <m:r>
                        <a:rPr kumimoji="0" lang="en-US" altLang="zh-CN" sz="24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Helvetica Neue Light" panose="02000503000000020004"/>
                        </a:rPr>
                        <m:t>:</m:t>
                      </m:r>
                      <m:sSup>
                        <m:sSupPr>
                          <m:ctrlPr>
                            <a:rPr kumimoji="0" lang="en-US" altLang="zh-CN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Neue Light" panose="02000503000000020004"/>
                            </a:rPr>
                          </m:ctrlPr>
                        </m:sSupPr>
                        <m:e>
                          <m:r>
                            <a:rPr kumimoji="0" lang="en-US" altLang="zh-CN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Helvetica Neue Light" panose="02000503000000020004"/>
                            </a:rPr>
                            <m:t>ℛ</m:t>
                          </m:r>
                        </m:e>
                        <m:sup>
                          <m:r>
                            <a:rPr kumimoji="0" lang="en-US" altLang="zh-CN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 Neue Light" panose="02000503000000020004"/>
                            </a:rPr>
                            <m:t>𝑝</m:t>
                          </m:r>
                        </m:sup>
                      </m:sSup>
                      <m:r>
                        <a:rPr kumimoji="0" lang="en-US" altLang="zh-CN" sz="24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Helvetica Neue Light" panose="02000503000000020004"/>
                        </a:rPr>
                        <m:t>⟶</m:t>
                      </m:r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ℛ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sup>
                      </m:sSup>
                    </m:oMath>
                  </m:oMathPara>
                </a14:m>
                <a:endParaRPr kumimoji="0" lang="zh-CN" altLang="en-US" sz="24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sym typeface="Helvetica Neue Light" panose="02000503000000020004"/>
                </a:endParaRPr>
              </a:p>
            </p:txBody>
          </p:sp>
        </mc:Choice>
        <mc:Fallback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D63C7D8D-C5B8-3040-E9E3-6DF3F0FC08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3684" y="4123322"/>
                <a:ext cx="1901033" cy="397866"/>
              </a:xfrm>
              <a:prstGeom prst="rect">
                <a:avLst/>
              </a:prstGeom>
              <a:blipFill>
                <a:blip r:embed="rId6"/>
                <a:stretch>
                  <a:fillRect l="-4667" r="-667" b="-21212"/>
                </a:stretch>
              </a:blipFill>
              <a:ln w="12700" cap="flat">
                <a:noFill/>
                <a:miter lim="4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下箭头 13">
            <a:extLst>
              <a:ext uri="{FF2B5EF4-FFF2-40B4-BE49-F238E27FC236}">
                <a16:creationId xmlns:a16="http://schemas.microsoft.com/office/drawing/2014/main" id="{9F4EFD27-D405-879B-40BC-02801BB6AD4E}"/>
              </a:ext>
            </a:extLst>
          </p:cNvPr>
          <p:cNvSpPr/>
          <p:nvPr/>
        </p:nvSpPr>
        <p:spPr>
          <a:xfrm>
            <a:off x="9476828" y="3909979"/>
            <a:ext cx="334107" cy="439615"/>
          </a:xfrm>
          <a:prstGeom prst="downArrow">
            <a:avLst/>
          </a:prstGeom>
          <a:solidFill>
            <a:schemeClr val="accent1">
              <a:satOff val="12166"/>
              <a:lumOff val="-13040"/>
            </a:schemeClr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Light" panose="02000503000000020004"/>
            </a:endParaRPr>
          </a:p>
        </p:txBody>
      </p:sp>
      <p:sp>
        <p:nvSpPr>
          <p:cNvPr id="16" name="下箭头 15">
            <a:extLst>
              <a:ext uri="{FF2B5EF4-FFF2-40B4-BE49-F238E27FC236}">
                <a16:creationId xmlns:a16="http://schemas.microsoft.com/office/drawing/2014/main" id="{EF760FF0-3FB8-12C0-413E-BA2DDEC173AA}"/>
              </a:ext>
            </a:extLst>
          </p:cNvPr>
          <p:cNvSpPr/>
          <p:nvPr/>
        </p:nvSpPr>
        <p:spPr>
          <a:xfrm>
            <a:off x="9478933" y="4994079"/>
            <a:ext cx="334107" cy="439615"/>
          </a:xfrm>
          <a:prstGeom prst="downArrow">
            <a:avLst/>
          </a:prstGeom>
          <a:solidFill>
            <a:schemeClr val="accent1">
              <a:satOff val="12166"/>
              <a:lumOff val="-13040"/>
            </a:schemeClr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Light" panose="02000503000000020004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A81D0FA3-97CF-A752-E59B-1260A42DD09D}"/>
                  </a:ext>
                </a:extLst>
              </p:cNvPr>
              <p:cNvSpPr txBox="1"/>
              <p:nvPr/>
            </p:nvSpPr>
            <p:spPr>
              <a:xfrm>
                <a:off x="8386075" y="5456681"/>
                <a:ext cx="2284050" cy="4829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 defTabSz="914400" hangingPunct="1">
                  <a:buClr>
                    <a:srgbClr val="000000"/>
                  </a:buClr>
                  <a:buFont typeface="Arial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kumimoji="1" lang="zh-CN" altLang="en-US" sz="2000" i="1" smtClean="0">
                              <a:latin typeface="Cambria Math" panose="02040503050406030204" pitchFamily="18" charset="0"/>
                              <a:sym typeface="Arial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2000" smtClean="0">
                              <a:latin typeface="Cambria Math" panose="02040503050406030204" pitchFamily="18" charset="0"/>
                              <a:sym typeface="Arial"/>
                            </a:rPr>
                            <m:t>max</m:t>
                          </m:r>
                        </m:fName>
                        <m:e>
                          <m:r>
                            <a:rPr kumimoji="1" lang="en-US" altLang="zh-CN" sz="2000" b="0" i="1" smtClean="0">
                              <a:latin typeface="Cambria Math" panose="02040503050406030204" pitchFamily="18" charset="0"/>
                              <a:sym typeface="Arial"/>
                            </a:rPr>
                            <m:t>𝐸</m:t>
                          </m:r>
                          <m:r>
                            <a:rPr kumimoji="1" lang="en-US" altLang="zh-CN" sz="2000" i="1" smtClean="0">
                              <a:latin typeface="Cambria Math" panose="02040503050406030204" pitchFamily="18" charset="0"/>
                              <a:sym typeface="Arial"/>
                            </a:rPr>
                            <m:t>𝐼</m:t>
                          </m:r>
                          <m:r>
                            <a:rPr kumimoji="1" lang="en-US" altLang="zh-CN" sz="2000" i="1" smtClean="0">
                              <a:latin typeface="Cambria Math" panose="02040503050406030204" pitchFamily="18" charset="0"/>
                              <a:sym typeface="Arial"/>
                            </a:rPr>
                            <m:t>(</m:t>
                          </m:r>
                          <m:sSub>
                            <m:sSubPr>
                              <m:ctrlPr>
                                <a:rPr kumimoji="1" lang="en-US" altLang="zh-CN" sz="2000" i="1">
                                  <a:latin typeface="Cambria Math" panose="02040503050406030204" pitchFamily="18" charset="0"/>
                                  <a:sym typeface="Arial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kumimoji="1" lang="en-US" altLang="zh-CN" sz="2000" i="1">
                                      <a:latin typeface="Cambria Math" panose="02040503050406030204" pitchFamily="18" charset="0"/>
                                      <a:sym typeface="Arial"/>
                                    </a:rPr>
                                  </m:ctrlPr>
                                </m:accPr>
                                <m:e>
                                  <m:r>
                                    <a:rPr kumimoji="1" lang="en-US" altLang="zh-CN" sz="2000" i="1">
                                      <a:latin typeface="Cambria Math" panose="02040503050406030204" pitchFamily="18" charset="0"/>
                                      <a:sym typeface="Arial"/>
                                    </a:rPr>
                                    <m:t>𝑓</m:t>
                                  </m:r>
                                </m:e>
                              </m:acc>
                            </m:e>
                            <m:sub>
                              <m:sSub>
                                <m:sSubPr>
                                  <m:ctrlPr>
                                    <a:rPr kumimoji="1" lang="en-US" altLang="zh-CN" sz="2000" i="1">
                                      <a:latin typeface="Cambria Math" panose="02040503050406030204" pitchFamily="18" charset="0"/>
                                      <a:sym typeface="Arial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Arial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kumimoji="1" lang="en-US" altLang="zh-CN" sz="2000" i="1">
                                      <a:latin typeface="Cambria Math" panose="02040503050406030204" pitchFamily="18" charset="0"/>
                                      <a:sym typeface="Arial"/>
                                    </a:rPr>
                                    <m:t>𝑞</m:t>
                                  </m:r>
                                </m:sub>
                              </m:sSub>
                            </m:sub>
                          </m:sSub>
                          <m:r>
                            <a:rPr kumimoji="1" lang="en-US" altLang="zh-CN" sz="2000" i="1" smtClean="0">
                              <a:latin typeface="Cambria Math" panose="02040503050406030204" pitchFamily="18" charset="0"/>
                              <a:sym typeface="Arial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zh-CN" altLang="en-US" sz="2000" dirty="0">
                  <a:latin typeface="Arial"/>
                  <a:cs typeface="Arial"/>
                  <a:sym typeface="Arial"/>
                </a:endParaRPr>
              </a:p>
            </p:txBody>
          </p:sp>
        </mc:Choice>
        <mc:Fallback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A81D0FA3-97CF-A752-E59B-1260A42DD0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6075" y="5456681"/>
                <a:ext cx="2284050" cy="482953"/>
              </a:xfrm>
              <a:prstGeom prst="rect">
                <a:avLst/>
              </a:prstGeom>
              <a:blipFill>
                <a:blip r:embed="rId7"/>
                <a:stretch>
                  <a:fillRect b="-25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0B5C15AE-7610-5C29-3294-68392F21EC93}"/>
                  </a:ext>
                </a:extLst>
              </p:cNvPr>
              <p:cNvSpPr txBox="1"/>
              <p:nvPr/>
            </p:nvSpPr>
            <p:spPr>
              <a:xfrm>
                <a:off x="1901302" y="2309651"/>
                <a:ext cx="1580369" cy="5259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kumimoji="1" lang="en-US" altLang="zh-CN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num>
                        <m:den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b="1" i="0" smtClean="0">
                          <a:latin typeface="Cambria Math" panose="02040503050406030204" pitchFamily="18" charset="0"/>
                        </a:rPr>
                        <m:t>𝐱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0B5C15AE-7610-5C29-3294-68392F21EC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1302" y="2309651"/>
                <a:ext cx="1580369" cy="525913"/>
              </a:xfrm>
              <a:prstGeom prst="rect">
                <a:avLst/>
              </a:prstGeom>
              <a:blipFill>
                <a:blip r:embed="rId8"/>
                <a:stretch>
                  <a:fillRect l="-2381" t="-2326" r="-3968" b="-1395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5F2367B8-9451-9CD1-6322-6BDDC24923A3}"/>
                  </a:ext>
                </a:extLst>
              </p:cNvPr>
              <p:cNvSpPr txBox="1"/>
              <p:nvPr/>
            </p:nvSpPr>
            <p:spPr>
              <a:xfrm>
                <a:off x="1994071" y="4651454"/>
                <a:ext cx="1614480" cy="5259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kumimoji="1" lang="en-US" altLang="zh-CN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num>
                        <m:den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acc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kumimoji="1" lang="en-US" altLang="zh-CN" b="1" i="0" smtClean="0">
                          <a:latin typeface="Cambria Math" panose="02040503050406030204" pitchFamily="18" charset="0"/>
                        </a:rPr>
                        <m:t>𝐱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5F2367B8-9451-9CD1-6322-6BDDC24923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4071" y="4651454"/>
                <a:ext cx="1614480" cy="525913"/>
              </a:xfrm>
              <a:prstGeom prst="rect">
                <a:avLst/>
              </a:prstGeom>
              <a:blipFill>
                <a:blip r:embed="rId9"/>
                <a:stretch>
                  <a:fillRect l="-2326" t="-2381" r="-3876" b="-1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8A0D1081-3AB2-FF21-37F8-AD6F2EE8F0C1}"/>
                  </a:ext>
                </a:extLst>
              </p:cNvPr>
              <p:cNvSpPr txBox="1"/>
              <p:nvPr/>
            </p:nvSpPr>
            <p:spPr>
              <a:xfrm>
                <a:off x="7061255" y="3561828"/>
                <a:ext cx="4200252" cy="2984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1" i="0" smtClean="0">
                              <a:latin typeface="Cambria Math" panose="02040503050406030204" pitchFamily="18" charset="0"/>
                            </a:rPr>
                            <m:t>𝐲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1" i="0" smtClean="0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1">
                              <a:latin typeface="Cambria Math" panose="02040503050406030204" pitchFamily="18" charset="0"/>
                            </a:rPr>
                            <m:t>𝐲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  <m:d>
                        <m:d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1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1">
                              <a:latin typeface="Cambria Math" panose="02040503050406030204" pitchFamily="18" charset="0"/>
                            </a:rPr>
                            <m:t>𝐲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1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8A0D1081-3AB2-FF21-37F8-AD6F2EE8F0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1255" y="3561828"/>
                <a:ext cx="4200252" cy="298415"/>
              </a:xfrm>
              <a:prstGeom prst="rect">
                <a:avLst/>
              </a:prstGeom>
              <a:blipFill>
                <a:blip r:embed="rId10"/>
                <a:stretch>
                  <a:fillRect l="-904" t="-4167" r="-1506" b="-291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89EBD861-1BE8-A980-25FB-505C1EABA76C}"/>
                  </a:ext>
                </a:extLst>
              </p:cNvPr>
              <p:cNvSpPr txBox="1"/>
              <p:nvPr/>
            </p:nvSpPr>
            <p:spPr>
              <a:xfrm>
                <a:off x="8501857" y="4346648"/>
                <a:ext cx="1851276" cy="5259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kumimoji="1" lang="en-US" altLang="zh-CN" b="1" i="0" smtClean="0">
                              <a:latin typeface="Cambria Math" panose="02040503050406030204" pitchFamily="18" charset="0"/>
                            </a:rPr>
                            <m:t>𝐲</m:t>
                          </m:r>
                        </m:num>
                        <m:den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</m:e>
                        <m:sub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sub>
                          </m:sSub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kumimoji="1" lang="en-US" altLang="zh-CN" b="1" i="0" smtClean="0">
                          <a:latin typeface="Cambria Math" panose="02040503050406030204" pitchFamily="18" charset="0"/>
                        </a:rPr>
                        <m:t>𝐲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′)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89EBD861-1BE8-A980-25FB-505C1EABA7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1857" y="4346648"/>
                <a:ext cx="1851276" cy="525913"/>
              </a:xfrm>
              <a:prstGeom prst="rect">
                <a:avLst/>
              </a:prstGeom>
              <a:blipFill>
                <a:blip r:embed="rId11"/>
                <a:stretch>
                  <a:fillRect l="-2721" t="-2381" r="-4082" b="-1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1392258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1" y="436469"/>
            <a:ext cx="83103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Causal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Representation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6" name="直接箭头连接符 9">
            <a:extLst>
              <a:ext uri="{FF2B5EF4-FFF2-40B4-BE49-F238E27FC236}">
                <a16:creationId xmlns:a16="http://schemas.microsoft.com/office/drawing/2014/main" id="{BE6C72BB-7D2B-BD9A-70D2-B244A87BC451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图片 66">
            <a:extLst>
              <a:ext uri="{FF2B5EF4-FFF2-40B4-BE49-F238E27FC236}">
                <a16:creationId xmlns:a16="http://schemas.microsoft.com/office/drawing/2014/main" id="{BF69EAE7-F8D7-BDBE-F8BA-D082DB6FC37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30" name="文本框 29">
            <a:extLst>
              <a:ext uri="{FF2B5EF4-FFF2-40B4-BE49-F238E27FC236}">
                <a16:creationId xmlns:a16="http://schemas.microsoft.com/office/drawing/2014/main" id="{09189EF2-EE24-16AF-1676-84137837CD6C}"/>
              </a:ext>
            </a:extLst>
          </p:cNvPr>
          <p:cNvSpPr txBox="1"/>
          <p:nvPr/>
        </p:nvSpPr>
        <p:spPr>
          <a:xfrm>
            <a:off x="612659" y="6229669"/>
            <a:ext cx="854872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" altLang="zh-CN" sz="10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Neural Information Squeezer for Causal Emergence</a:t>
            </a:r>
            <a:r>
              <a:rPr lang="en-US" altLang="zh-CN" sz="1000" b="1" dirty="0">
                <a:solidFill>
                  <a:srgbClr val="000000"/>
                </a:solidFill>
                <a:latin typeface="Arial" panose="020B0604020202020204" pitchFamily="34" charset="0"/>
              </a:rPr>
              <a:t>,</a:t>
            </a:r>
            <a:r>
              <a:rPr lang="zh-CN" altLang="en-US" sz="1000" b="1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" altLang="zh-CN" sz="10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Entropy</a:t>
            </a:r>
            <a:r>
              <a:rPr lang="en" altLang="zh-CN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" altLang="zh-CN" sz="1000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2023</a:t>
            </a:r>
            <a:r>
              <a:rPr lang="en" altLang="zh-CN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" altLang="zh-CN" sz="10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25</a:t>
            </a:r>
            <a:r>
              <a:rPr lang="en" altLang="zh-CN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(1), 26; </a:t>
            </a:r>
            <a:r>
              <a:rPr lang="en" altLang="zh-CN" sz="1000" b="1" i="0" u="none" strike="noStrike" dirty="0">
                <a:solidFill>
                  <a:srgbClr val="4F5671"/>
                </a:solidFill>
                <a:effectLst/>
                <a:latin typeface="Arial" panose="020B0604020202020204" pitchFamily="34" charset="0"/>
                <a:hlinkClick r:id="rId4"/>
              </a:rPr>
              <a:t>https://doi.org/10.3390/e25010026</a:t>
            </a:r>
            <a:endParaRPr lang="en" altLang="zh-CN" sz="1000" b="1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2823F885-24DB-D745-D543-00378782C02D}"/>
              </a:ext>
            </a:extLst>
          </p:cNvPr>
          <p:cNvGrpSpPr/>
          <p:nvPr/>
        </p:nvGrpSpPr>
        <p:grpSpPr>
          <a:xfrm>
            <a:off x="1464322" y="1121274"/>
            <a:ext cx="8457582" cy="4718494"/>
            <a:chOff x="1440754" y="3102726"/>
            <a:chExt cx="7258163" cy="3989248"/>
          </a:xfrm>
        </p:grpSpPr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4F737540-2CC9-6AB4-E14D-297E3AACB5D5}"/>
                </a:ext>
              </a:extLst>
            </p:cNvPr>
            <p:cNvSpPr/>
            <p:nvPr/>
          </p:nvSpPr>
          <p:spPr>
            <a:xfrm>
              <a:off x="3443802" y="5548407"/>
              <a:ext cx="1158949" cy="1244010"/>
            </a:xfrm>
            <a:prstGeom prst="rect">
              <a:avLst/>
            </a:prstGeom>
            <a:solidFill>
              <a:srgbClr val="FFFFFF"/>
            </a:solidFill>
            <a:ln w="25400" cap="flat" cmpd="sng" algn="ctr">
              <a:solidFill>
                <a:srgbClr val="263238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  <a:cs typeface="+mn-cs"/>
                <a:sym typeface="Arial"/>
              </a:endParaRPr>
            </a:p>
          </p:txBody>
        </p:sp>
        <p:sp>
          <p:nvSpPr>
            <p:cNvPr id="48" name="椭圆 47">
              <a:extLst>
                <a:ext uri="{FF2B5EF4-FFF2-40B4-BE49-F238E27FC236}">
                  <a16:creationId xmlns:a16="http://schemas.microsoft.com/office/drawing/2014/main" id="{DC8AF676-D4BB-CEF3-83AB-25065B379A18}"/>
                </a:ext>
              </a:extLst>
            </p:cNvPr>
            <p:cNvSpPr/>
            <p:nvPr/>
          </p:nvSpPr>
          <p:spPr>
            <a:xfrm>
              <a:off x="3667085" y="5729161"/>
              <a:ext cx="196702" cy="212651"/>
            </a:xfrm>
            <a:prstGeom prst="ellipse">
              <a:avLst/>
            </a:prstGeom>
            <a:solidFill>
              <a:srgbClr val="0091EA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  <a:cs typeface="+mn-cs"/>
                <a:sym typeface="Arial"/>
              </a:endParaRPr>
            </a:p>
          </p:txBody>
        </p:sp>
        <p:sp>
          <p:nvSpPr>
            <p:cNvPr id="49" name="椭圆 48">
              <a:extLst>
                <a:ext uri="{FF2B5EF4-FFF2-40B4-BE49-F238E27FC236}">
                  <a16:creationId xmlns:a16="http://schemas.microsoft.com/office/drawing/2014/main" id="{094DADD2-4ACC-FC0D-7E1D-FD00B4C326AB}"/>
                </a:ext>
              </a:extLst>
            </p:cNvPr>
            <p:cNvSpPr/>
            <p:nvPr/>
          </p:nvSpPr>
          <p:spPr>
            <a:xfrm>
              <a:off x="3667085" y="6260789"/>
              <a:ext cx="196702" cy="212651"/>
            </a:xfrm>
            <a:prstGeom prst="ellipse">
              <a:avLst/>
            </a:prstGeom>
            <a:solidFill>
              <a:srgbClr val="FF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  <a:cs typeface="+mn-cs"/>
                <a:sym typeface="Arial"/>
              </a:endParaRPr>
            </a:p>
          </p:txBody>
        </p:sp>
        <p:sp>
          <p:nvSpPr>
            <p:cNvPr id="50" name="椭圆 49">
              <a:extLst>
                <a:ext uri="{FF2B5EF4-FFF2-40B4-BE49-F238E27FC236}">
                  <a16:creationId xmlns:a16="http://schemas.microsoft.com/office/drawing/2014/main" id="{C9F0133C-1454-483C-7C21-155427DCA218}"/>
                </a:ext>
              </a:extLst>
            </p:cNvPr>
            <p:cNvSpPr/>
            <p:nvPr/>
          </p:nvSpPr>
          <p:spPr>
            <a:xfrm>
              <a:off x="4193397" y="6154463"/>
              <a:ext cx="196702" cy="212651"/>
            </a:xfrm>
            <a:prstGeom prst="ellipse">
              <a:avLst/>
            </a:prstGeom>
            <a:solidFill>
              <a:srgbClr val="FFC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  <a:cs typeface="+mn-cs"/>
                <a:sym typeface="Arial"/>
              </a:endParaRPr>
            </a:p>
          </p:txBody>
        </p:sp>
        <p:sp>
          <p:nvSpPr>
            <p:cNvPr id="51" name="椭圆 50">
              <a:extLst>
                <a:ext uri="{FF2B5EF4-FFF2-40B4-BE49-F238E27FC236}">
                  <a16:creationId xmlns:a16="http://schemas.microsoft.com/office/drawing/2014/main" id="{413D7B59-6C13-6D01-4678-E76C8FFDEEE7}"/>
                </a:ext>
              </a:extLst>
            </p:cNvPr>
            <p:cNvSpPr/>
            <p:nvPr/>
          </p:nvSpPr>
          <p:spPr>
            <a:xfrm>
              <a:off x="4036567" y="5835486"/>
              <a:ext cx="196702" cy="212651"/>
            </a:xfrm>
            <a:prstGeom prst="ellipse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  <a:cs typeface="+mn-cs"/>
                <a:sym typeface="Arial"/>
              </a:endParaRPr>
            </a:p>
          </p:txBody>
        </p:sp>
        <p:sp>
          <p:nvSpPr>
            <p:cNvPr id="52" name="椭圆 51">
              <a:extLst>
                <a:ext uri="{FF2B5EF4-FFF2-40B4-BE49-F238E27FC236}">
                  <a16:creationId xmlns:a16="http://schemas.microsoft.com/office/drawing/2014/main" id="{D0AA1B2E-5395-DFCA-4767-0330DABB6001}"/>
                </a:ext>
              </a:extLst>
            </p:cNvPr>
            <p:cNvSpPr/>
            <p:nvPr/>
          </p:nvSpPr>
          <p:spPr>
            <a:xfrm>
              <a:off x="3948848" y="6473440"/>
              <a:ext cx="196702" cy="212651"/>
            </a:xfrm>
            <a:prstGeom prst="ellipse">
              <a:avLst/>
            </a:prstGeom>
            <a:solidFill>
              <a:srgbClr val="7030A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  <a:cs typeface="+mn-cs"/>
                <a:sym typeface="Arial"/>
              </a:endParaRPr>
            </a:p>
          </p:txBody>
        </p:sp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C8953663-EB5D-4ECD-3814-DCD50B33B5EA}"/>
                </a:ext>
              </a:extLst>
            </p:cNvPr>
            <p:cNvSpPr/>
            <p:nvPr/>
          </p:nvSpPr>
          <p:spPr>
            <a:xfrm>
              <a:off x="6339402" y="5548407"/>
              <a:ext cx="1158949" cy="1244010"/>
            </a:xfrm>
            <a:prstGeom prst="rect">
              <a:avLst/>
            </a:prstGeom>
            <a:solidFill>
              <a:srgbClr val="FFFFFF"/>
            </a:solidFill>
            <a:ln w="25400" cap="flat" cmpd="sng" algn="ctr">
              <a:solidFill>
                <a:srgbClr val="263238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  <a:cs typeface="+mn-cs"/>
                <a:sym typeface="Arial"/>
              </a:endParaRPr>
            </a:p>
          </p:txBody>
        </p:sp>
        <p:sp>
          <p:nvSpPr>
            <p:cNvPr id="54" name="椭圆 53">
              <a:extLst>
                <a:ext uri="{FF2B5EF4-FFF2-40B4-BE49-F238E27FC236}">
                  <a16:creationId xmlns:a16="http://schemas.microsoft.com/office/drawing/2014/main" id="{78FBE4CA-5D28-6C2C-19BB-7590A294D36A}"/>
                </a:ext>
              </a:extLst>
            </p:cNvPr>
            <p:cNvSpPr/>
            <p:nvPr/>
          </p:nvSpPr>
          <p:spPr>
            <a:xfrm>
              <a:off x="6562685" y="5729161"/>
              <a:ext cx="196702" cy="212651"/>
            </a:xfrm>
            <a:prstGeom prst="ellipse">
              <a:avLst/>
            </a:prstGeom>
            <a:solidFill>
              <a:srgbClr val="0091EA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  <a:cs typeface="+mn-cs"/>
                <a:sym typeface="Arial"/>
              </a:endParaRPr>
            </a:p>
          </p:txBody>
        </p:sp>
        <p:sp>
          <p:nvSpPr>
            <p:cNvPr id="55" name="椭圆 54">
              <a:extLst>
                <a:ext uri="{FF2B5EF4-FFF2-40B4-BE49-F238E27FC236}">
                  <a16:creationId xmlns:a16="http://schemas.microsoft.com/office/drawing/2014/main" id="{6919386C-316C-9B1E-5220-71290363B19D}"/>
                </a:ext>
              </a:extLst>
            </p:cNvPr>
            <p:cNvSpPr/>
            <p:nvPr/>
          </p:nvSpPr>
          <p:spPr>
            <a:xfrm>
              <a:off x="6794830" y="6143830"/>
              <a:ext cx="196702" cy="212651"/>
            </a:xfrm>
            <a:prstGeom prst="ellipse">
              <a:avLst/>
            </a:prstGeom>
            <a:solidFill>
              <a:srgbClr val="FF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  <a:cs typeface="+mn-cs"/>
                <a:sym typeface="Arial"/>
              </a:endParaRPr>
            </a:p>
          </p:txBody>
        </p:sp>
        <p:sp>
          <p:nvSpPr>
            <p:cNvPr id="56" name="椭圆 55">
              <a:extLst>
                <a:ext uri="{FF2B5EF4-FFF2-40B4-BE49-F238E27FC236}">
                  <a16:creationId xmlns:a16="http://schemas.microsoft.com/office/drawing/2014/main" id="{E8989E11-2282-B78D-9B68-91397F8AE122}"/>
                </a:ext>
              </a:extLst>
            </p:cNvPr>
            <p:cNvSpPr/>
            <p:nvPr/>
          </p:nvSpPr>
          <p:spPr>
            <a:xfrm>
              <a:off x="7088997" y="6154463"/>
              <a:ext cx="196702" cy="212651"/>
            </a:xfrm>
            <a:prstGeom prst="ellipse">
              <a:avLst/>
            </a:prstGeom>
            <a:solidFill>
              <a:srgbClr val="FFC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  <a:cs typeface="+mn-cs"/>
                <a:sym typeface="Arial"/>
              </a:endParaRPr>
            </a:p>
          </p:txBody>
        </p:sp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1D26280B-5D2C-1FFB-55D2-DAEF94B16C71}"/>
                </a:ext>
              </a:extLst>
            </p:cNvPr>
            <p:cNvSpPr/>
            <p:nvPr/>
          </p:nvSpPr>
          <p:spPr>
            <a:xfrm>
              <a:off x="6932167" y="5835486"/>
              <a:ext cx="196702" cy="212651"/>
            </a:xfrm>
            <a:prstGeom prst="ellipse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  <a:cs typeface="+mn-cs"/>
                <a:sym typeface="Arial"/>
              </a:endParaRPr>
            </a:p>
          </p:txBody>
        </p:sp>
        <p:sp>
          <p:nvSpPr>
            <p:cNvPr id="58" name="椭圆 57">
              <a:extLst>
                <a:ext uri="{FF2B5EF4-FFF2-40B4-BE49-F238E27FC236}">
                  <a16:creationId xmlns:a16="http://schemas.microsoft.com/office/drawing/2014/main" id="{8ECE1E8C-ED13-0BF6-04F1-F3FA3BB37EC9}"/>
                </a:ext>
              </a:extLst>
            </p:cNvPr>
            <p:cNvSpPr/>
            <p:nvPr/>
          </p:nvSpPr>
          <p:spPr>
            <a:xfrm>
              <a:off x="6659264" y="6489388"/>
              <a:ext cx="196702" cy="212651"/>
            </a:xfrm>
            <a:prstGeom prst="ellipse">
              <a:avLst/>
            </a:prstGeom>
            <a:solidFill>
              <a:srgbClr val="7030A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  <a:cs typeface="+mn-cs"/>
                <a:sym typeface="Arial"/>
              </a:endParaRPr>
            </a:p>
          </p:txBody>
        </p:sp>
        <p:cxnSp>
          <p:nvCxnSpPr>
            <p:cNvPr id="59" name="直线箭头连接符 58">
              <a:extLst>
                <a:ext uri="{FF2B5EF4-FFF2-40B4-BE49-F238E27FC236}">
                  <a16:creationId xmlns:a16="http://schemas.microsoft.com/office/drawing/2014/main" id="{BBCE04A7-3085-518F-5C09-9094435F2F05}"/>
                </a:ext>
              </a:extLst>
            </p:cNvPr>
            <p:cNvCxnSpPr/>
            <p:nvPr/>
          </p:nvCxnSpPr>
          <p:spPr>
            <a:xfrm flipV="1">
              <a:off x="4953625" y="6143830"/>
              <a:ext cx="978195" cy="10633"/>
            </a:xfrm>
            <a:prstGeom prst="straightConnector1">
              <a:avLst/>
            </a:prstGeom>
            <a:noFill/>
            <a:ln w="9525" cap="flat" cmpd="sng" algn="ctr">
              <a:solidFill>
                <a:srgbClr val="0091EA">
                  <a:shade val="95000"/>
                  <a:satMod val="105000"/>
                </a:srgbClr>
              </a:solidFill>
              <a:prstDash val="solid"/>
              <a:tailEnd type="triangle"/>
            </a:ln>
            <a:effectLst/>
          </p:spPr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0" name="文本框 59">
                  <a:extLst>
                    <a:ext uri="{FF2B5EF4-FFF2-40B4-BE49-F238E27FC236}">
                      <a16:creationId xmlns:a16="http://schemas.microsoft.com/office/drawing/2014/main" id="{6E6C51DD-721E-53DF-AA1E-FC89F39E79B8}"/>
                    </a:ext>
                  </a:extLst>
                </p:cNvPr>
                <p:cNvSpPr txBox="1"/>
                <p:nvPr/>
              </p:nvSpPr>
              <p:spPr>
                <a:xfrm>
                  <a:off x="5268171" y="5634034"/>
                  <a:ext cx="425303" cy="2862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 defTabSz="914400" hangingPunct="1">
                    <a:buClr>
                      <a:srgbClr val="000000"/>
                    </a:buClr>
                    <a:buFont typeface="Arial"/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kumimoji="1" lang="en-US" altLang="zh-CN" sz="16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kumimoji="1" lang="en-US" altLang="zh-CN" sz="1600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</m:acc>
                      </m:oMath>
                    </m:oMathPara>
                  </a14:m>
                  <a:endParaRPr kumimoji="1" lang="zh-CN" altLang="en-US" sz="1600" dirty="0">
                    <a:latin typeface="Arial"/>
                    <a:cs typeface="Arial"/>
                    <a:sym typeface="Arial"/>
                  </a:endParaRPr>
                </a:p>
              </p:txBody>
            </p:sp>
          </mc:Choice>
          <mc:Fallback>
            <p:sp>
              <p:nvSpPr>
                <p:cNvPr id="60" name="文本框 59">
                  <a:extLst>
                    <a:ext uri="{FF2B5EF4-FFF2-40B4-BE49-F238E27FC236}">
                      <a16:creationId xmlns:a16="http://schemas.microsoft.com/office/drawing/2014/main" id="{6E6C51DD-721E-53DF-AA1E-FC89F39E79B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68171" y="5634034"/>
                  <a:ext cx="425303" cy="286230"/>
                </a:xfrm>
                <a:prstGeom prst="rect">
                  <a:avLst/>
                </a:prstGeom>
                <a:blipFill>
                  <a:blip r:embed="rId5"/>
                  <a:stretch>
                    <a:fillRect b="-740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1" name="上箭头 60">
              <a:extLst>
                <a:ext uri="{FF2B5EF4-FFF2-40B4-BE49-F238E27FC236}">
                  <a16:creationId xmlns:a16="http://schemas.microsoft.com/office/drawing/2014/main" id="{39166580-F111-6D99-7E40-11D1EBA67CCE}"/>
                </a:ext>
              </a:extLst>
            </p:cNvPr>
            <p:cNvSpPr/>
            <p:nvPr/>
          </p:nvSpPr>
          <p:spPr>
            <a:xfrm>
              <a:off x="3943531" y="4606096"/>
              <a:ext cx="159489" cy="627321"/>
            </a:xfrm>
            <a:prstGeom prst="upArrow">
              <a:avLst/>
            </a:prstGeom>
            <a:solidFill>
              <a:srgbClr val="0091EA"/>
            </a:solidFill>
            <a:ln w="25400" cap="flat" cmpd="sng" algn="ctr">
              <a:solidFill>
                <a:srgbClr val="0091EA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  <a:cs typeface="+mn-cs"/>
                <a:sym typeface="Arial"/>
              </a:endParaRPr>
            </a:p>
          </p:txBody>
        </p:sp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303DF501-A6B0-A2EB-4B02-40BC0E644FB7}"/>
                </a:ext>
              </a:extLst>
            </p:cNvPr>
            <p:cNvSpPr/>
            <p:nvPr/>
          </p:nvSpPr>
          <p:spPr>
            <a:xfrm>
              <a:off x="3443800" y="3213229"/>
              <a:ext cx="1158949" cy="1244010"/>
            </a:xfrm>
            <a:prstGeom prst="rect">
              <a:avLst/>
            </a:prstGeom>
            <a:solidFill>
              <a:srgbClr val="FFFFFF"/>
            </a:solidFill>
            <a:ln w="25400" cap="flat" cmpd="sng" algn="ctr">
              <a:solidFill>
                <a:srgbClr val="263238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  <a:cs typeface="+mn-cs"/>
                <a:sym typeface="Arial"/>
              </a:endParaRPr>
            </a:p>
          </p:txBody>
        </p:sp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EE7F0245-02FE-157C-C6A1-C2B03D9965B1}"/>
                </a:ext>
              </a:extLst>
            </p:cNvPr>
            <p:cNvSpPr/>
            <p:nvPr/>
          </p:nvSpPr>
          <p:spPr>
            <a:xfrm>
              <a:off x="3443800" y="3213229"/>
              <a:ext cx="579474" cy="622005"/>
            </a:xfrm>
            <a:prstGeom prst="rect">
              <a:avLst/>
            </a:prstGeom>
            <a:solidFill>
              <a:srgbClr val="0091EA"/>
            </a:solidFill>
            <a:ln w="25400" cap="flat" cmpd="sng" algn="ctr">
              <a:solidFill>
                <a:srgbClr val="0091EA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  <a:cs typeface="+mn-cs"/>
                <a:sym typeface="Arial"/>
              </a:endParaRPr>
            </a:p>
          </p:txBody>
        </p:sp>
        <p:sp>
          <p:nvSpPr>
            <p:cNvPr id="64" name="矩形 63">
              <a:extLst>
                <a:ext uri="{FF2B5EF4-FFF2-40B4-BE49-F238E27FC236}">
                  <a16:creationId xmlns:a16="http://schemas.microsoft.com/office/drawing/2014/main" id="{0EE3BCE8-C6DC-2ECA-5555-4ED43AE4AAF6}"/>
                </a:ext>
              </a:extLst>
            </p:cNvPr>
            <p:cNvSpPr/>
            <p:nvPr/>
          </p:nvSpPr>
          <p:spPr>
            <a:xfrm>
              <a:off x="4036567" y="3213229"/>
              <a:ext cx="579474" cy="622005"/>
            </a:xfrm>
            <a:prstGeom prst="rect">
              <a:avLst/>
            </a:prstGeom>
            <a:solidFill>
              <a:srgbClr val="00B050"/>
            </a:solidFill>
            <a:ln w="25400" cap="flat" cmpd="sng" algn="ctr">
              <a:solidFill>
                <a:srgbClr val="0091EA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  <a:cs typeface="+mn-cs"/>
                <a:sym typeface="Arial"/>
              </a:endParaRPr>
            </a:p>
          </p:txBody>
        </p:sp>
        <p:sp>
          <p:nvSpPr>
            <p:cNvPr id="65" name="矩形 64">
              <a:extLst>
                <a:ext uri="{FF2B5EF4-FFF2-40B4-BE49-F238E27FC236}">
                  <a16:creationId xmlns:a16="http://schemas.microsoft.com/office/drawing/2014/main" id="{763B26CD-B367-03BB-1DB1-8CA58016815A}"/>
                </a:ext>
              </a:extLst>
            </p:cNvPr>
            <p:cNvSpPr/>
            <p:nvPr/>
          </p:nvSpPr>
          <p:spPr>
            <a:xfrm>
              <a:off x="3450446" y="3839884"/>
              <a:ext cx="579474" cy="622005"/>
            </a:xfrm>
            <a:prstGeom prst="rect">
              <a:avLst/>
            </a:prstGeom>
            <a:solidFill>
              <a:srgbClr val="FF0000"/>
            </a:solidFill>
            <a:ln w="25400" cap="flat" cmpd="sng" algn="ctr">
              <a:solidFill>
                <a:srgbClr val="0091EA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  <a:cs typeface="+mn-cs"/>
                <a:sym typeface="Arial"/>
              </a:endParaRPr>
            </a:p>
          </p:txBody>
        </p:sp>
        <p:sp>
          <p:nvSpPr>
            <p:cNvPr id="68" name="矩形 67">
              <a:extLst>
                <a:ext uri="{FF2B5EF4-FFF2-40B4-BE49-F238E27FC236}">
                  <a16:creationId xmlns:a16="http://schemas.microsoft.com/office/drawing/2014/main" id="{97A6EB7E-DBC6-A4AC-58AB-CE1031F1A591}"/>
                </a:ext>
              </a:extLst>
            </p:cNvPr>
            <p:cNvSpPr/>
            <p:nvPr/>
          </p:nvSpPr>
          <p:spPr>
            <a:xfrm>
              <a:off x="4029921" y="3832577"/>
              <a:ext cx="579474" cy="622005"/>
            </a:xfrm>
            <a:prstGeom prst="rect">
              <a:avLst/>
            </a:prstGeom>
            <a:solidFill>
              <a:srgbClr val="FFFF00"/>
            </a:solidFill>
            <a:ln w="25400" cap="flat" cmpd="sng" algn="ctr">
              <a:solidFill>
                <a:srgbClr val="0091EA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  <a:cs typeface="+mn-cs"/>
                <a:sym typeface="Arial"/>
              </a:endParaRPr>
            </a:p>
          </p:txBody>
        </p:sp>
        <p:sp>
          <p:nvSpPr>
            <p:cNvPr id="69" name="矩形 68">
              <a:extLst>
                <a:ext uri="{FF2B5EF4-FFF2-40B4-BE49-F238E27FC236}">
                  <a16:creationId xmlns:a16="http://schemas.microsoft.com/office/drawing/2014/main" id="{FDEAA82D-8F76-BB3E-754F-BE1095D0DDD8}"/>
                </a:ext>
              </a:extLst>
            </p:cNvPr>
            <p:cNvSpPr/>
            <p:nvPr/>
          </p:nvSpPr>
          <p:spPr>
            <a:xfrm>
              <a:off x="6346046" y="3212234"/>
              <a:ext cx="1158949" cy="1244010"/>
            </a:xfrm>
            <a:prstGeom prst="rect">
              <a:avLst/>
            </a:prstGeom>
            <a:solidFill>
              <a:srgbClr val="FFFFFF"/>
            </a:solidFill>
            <a:ln w="25400" cap="flat" cmpd="sng" algn="ctr">
              <a:solidFill>
                <a:srgbClr val="263238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  <a:cs typeface="+mn-cs"/>
                <a:sym typeface="Arial"/>
              </a:endParaRPr>
            </a:p>
          </p:txBody>
        </p:sp>
        <p:sp>
          <p:nvSpPr>
            <p:cNvPr id="70" name="矩形 69">
              <a:extLst>
                <a:ext uri="{FF2B5EF4-FFF2-40B4-BE49-F238E27FC236}">
                  <a16:creationId xmlns:a16="http://schemas.microsoft.com/office/drawing/2014/main" id="{22798FC1-BCB9-A1C7-259A-7ADA1BD2A18C}"/>
                </a:ext>
              </a:extLst>
            </p:cNvPr>
            <p:cNvSpPr/>
            <p:nvPr/>
          </p:nvSpPr>
          <p:spPr>
            <a:xfrm>
              <a:off x="6346046" y="3212234"/>
              <a:ext cx="579474" cy="622005"/>
            </a:xfrm>
            <a:prstGeom prst="rect">
              <a:avLst/>
            </a:prstGeom>
            <a:solidFill>
              <a:srgbClr val="0091EA"/>
            </a:solidFill>
            <a:ln w="25400" cap="flat" cmpd="sng" algn="ctr">
              <a:solidFill>
                <a:srgbClr val="0091EA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  <a:cs typeface="+mn-cs"/>
                <a:sym typeface="Arial"/>
              </a:endParaRPr>
            </a:p>
          </p:txBody>
        </p:sp>
        <p:sp>
          <p:nvSpPr>
            <p:cNvPr id="71" name="矩形 70">
              <a:extLst>
                <a:ext uri="{FF2B5EF4-FFF2-40B4-BE49-F238E27FC236}">
                  <a16:creationId xmlns:a16="http://schemas.microsoft.com/office/drawing/2014/main" id="{A339C8E7-3BC9-B18D-41F8-9FD5D53CF8A9}"/>
                </a:ext>
              </a:extLst>
            </p:cNvPr>
            <p:cNvSpPr/>
            <p:nvPr/>
          </p:nvSpPr>
          <p:spPr>
            <a:xfrm>
              <a:off x="6938813" y="3212234"/>
              <a:ext cx="579474" cy="622005"/>
            </a:xfrm>
            <a:prstGeom prst="rect">
              <a:avLst/>
            </a:prstGeom>
            <a:solidFill>
              <a:srgbClr val="00B050"/>
            </a:solidFill>
            <a:ln w="25400" cap="flat" cmpd="sng" algn="ctr">
              <a:solidFill>
                <a:srgbClr val="0091EA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  <a:cs typeface="+mn-cs"/>
                <a:sym typeface="Arial"/>
              </a:endParaRPr>
            </a:p>
          </p:txBody>
        </p:sp>
        <p:sp>
          <p:nvSpPr>
            <p:cNvPr id="72" name="矩形 71">
              <a:extLst>
                <a:ext uri="{FF2B5EF4-FFF2-40B4-BE49-F238E27FC236}">
                  <a16:creationId xmlns:a16="http://schemas.microsoft.com/office/drawing/2014/main" id="{349E0476-88F9-890C-9E7C-12E5B1A6D465}"/>
                </a:ext>
              </a:extLst>
            </p:cNvPr>
            <p:cNvSpPr/>
            <p:nvPr/>
          </p:nvSpPr>
          <p:spPr>
            <a:xfrm>
              <a:off x="6352692" y="3838889"/>
              <a:ext cx="579474" cy="622005"/>
            </a:xfrm>
            <a:prstGeom prst="rect">
              <a:avLst/>
            </a:prstGeom>
            <a:solidFill>
              <a:srgbClr val="7030A0"/>
            </a:solidFill>
            <a:ln w="25400" cap="flat" cmpd="sng" algn="ctr">
              <a:solidFill>
                <a:srgbClr val="0091EA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  <a:cs typeface="+mn-cs"/>
                <a:sym typeface="Arial"/>
              </a:endParaRPr>
            </a:p>
          </p:txBody>
        </p:sp>
        <p:sp>
          <p:nvSpPr>
            <p:cNvPr id="73" name="矩形 72">
              <a:extLst>
                <a:ext uri="{FF2B5EF4-FFF2-40B4-BE49-F238E27FC236}">
                  <a16:creationId xmlns:a16="http://schemas.microsoft.com/office/drawing/2014/main" id="{DC936BCA-B95F-D953-6A98-BC3E9D9F1CBF}"/>
                </a:ext>
              </a:extLst>
            </p:cNvPr>
            <p:cNvSpPr/>
            <p:nvPr/>
          </p:nvSpPr>
          <p:spPr>
            <a:xfrm>
              <a:off x="6932167" y="3831582"/>
              <a:ext cx="579474" cy="622005"/>
            </a:xfrm>
            <a:prstGeom prst="rect">
              <a:avLst/>
            </a:prstGeom>
            <a:solidFill>
              <a:srgbClr val="FFFF00"/>
            </a:solidFill>
            <a:ln w="25400" cap="flat" cmpd="sng" algn="ctr">
              <a:solidFill>
                <a:srgbClr val="0091EA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  <a:cs typeface="+mn-cs"/>
                <a:sym typeface="Arial"/>
              </a:endParaRPr>
            </a:p>
          </p:txBody>
        </p:sp>
        <p:sp>
          <p:nvSpPr>
            <p:cNvPr id="74" name="上箭头 73">
              <a:extLst>
                <a:ext uri="{FF2B5EF4-FFF2-40B4-BE49-F238E27FC236}">
                  <a16:creationId xmlns:a16="http://schemas.microsoft.com/office/drawing/2014/main" id="{D5DD384A-0A05-A15A-18F5-8D3769BFCBD2}"/>
                </a:ext>
              </a:extLst>
            </p:cNvPr>
            <p:cNvSpPr/>
            <p:nvPr/>
          </p:nvSpPr>
          <p:spPr>
            <a:xfrm>
              <a:off x="6861282" y="4598123"/>
              <a:ext cx="159489" cy="627321"/>
            </a:xfrm>
            <a:prstGeom prst="upArrow">
              <a:avLst/>
            </a:prstGeom>
            <a:solidFill>
              <a:srgbClr val="0091EA"/>
            </a:solidFill>
            <a:ln w="25400" cap="flat" cmpd="sng" algn="ctr">
              <a:solidFill>
                <a:srgbClr val="0091EA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  <a:cs typeface="+mn-cs"/>
                <a:sym typeface="Arial"/>
              </a:endParaRPr>
            </a:p>
          </p:txBody>
        </p:sp>
        <p:cxnSp>
          <p:nvCxnSpPr>
            <p:cNvPr id="75" name="直线箭头连接符 74">
              <a:extLst>
                <a:ext uri="{FF2B5EF4-FFF2-40B4-BE49-F238E27FC236}">
                  <a16:creationId xmlns:a16="http://schemas.microsoft.com/office/drawing/2014/main" id="{F4365531-F3D0-5CBA-50D5-0938C2ED910B}"/>
                </a:ext>
              </a:extLst>
            </p:cNvPr>
            <p:cNvCxnSpPr/>
            <p:nvPr/>
          </p:nvCxnSpPr>
          <p:spPr>
            <a:xfrm flipV="1">
              <a:off x="4991724" y="3838889"/>
              <a:ext cx="978195" cy="10633"/>
            </a:xfrm>
            <a:prstGeom prst="straightConnector1">
              <a:avLst/>
            </a:prstGeom>
            <a:noFill/>
            <a:ln w="9525" cap="flat" cmpd="sng" algn="ctr">
              <a:solidFill>
                <a:srgbClr val="0091EA">
                  <a:shade val="95000"/>
                  <a:satMod val="105000"/>
                </a:srgbClr>
              </a:solidFill>
              <a:prstDash val="solid"/>
              <a:tailEnd type="triangle"/>
            </a:ln>
            <a:effectLst/>
          </p:spPr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6" name="文本框 75">
                  <a:extLst>
                    <a:ext uri="{FF2B5EF4-FFF2-40B4-BE49-F238E27FC236}">
                      <a16:creationId xmlns:a16="http://schemas.microsoft.com/office/drawing/2014/main" id="{01AC0C30-89B7-E93E-A876-11FD65B1B590}"/>
                    </a:ext>
                  </a:extLst>
                </p:cNvPr>
                <p:cNvSpPr txBox="1"/>
                <p:nvPr/>
              </p:nvSpPr>
              <p:spPr>
                <a:xfrm>
                  <a:off x="5307819" y="3430102"/>
                  <a:ext cx="425303" cy="34228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 defTabSz="914400" hangingPunct="1">
                    <a:buClr>
                      <a:srgbClr val="000000"/>
                    </a:buClr>
                    <a:buFont typeface="Arial"/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kumimoji="1" lang="en-US" altLang="zh-CN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kumimoji="1"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</m:acc>
                          </m:e>
                          <m:sub>
                            <m:sSub>
                              <m:sSubPr>
                                <m:ctrlPr>
                                  <a:rPr kumimoji="1" lang="en-US" altLang="zh-CN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  <m:sub>
                                <m:r>
                                  <a:rPr kumimoji="1"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sub>
                            </m:sSub>
                          </m:sub>
                        </m:sSub>
                      </m:oMath>
                    </m:oMathPara>
                  </a14:m>
                  <a:endParaRPr kumimoji="1" lang="zh-CN" altLang="en-US" sz="1600" dirty="0">
                    <a:latin typeface="Arial"/>
                    <a:cs typeface="Arial"/>
                    <a:sym typeface="Arial"/>
                  </a:endParaRPr>
                </a:p>
              </p:txBody>
            </p:sp>
          </mc:Choice>
          <mc:Fallback>
            <p:sp>
              <p:nvSpPr>
                <p:cNvPr id="76" name="文本框 75">
                  <a:extLst>
                    <a:ext uri="{FF2B5EF4-FFF2-40B4-BE49-F238E27FC236}">
                      <a16:creationId xmlns:a16="http://schemas.microsoft.com/office/drawing/2014/main" id="{01AC0C30-89B7-E93E-A876-11FD65B1B59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07819" y="3430102"/>
                  <a:ext cx="425303" cy="342284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7" name="文本框 76">
              <a:extLst>
                <a:ext uri="{FF2B5EF4-FFF2-40B4-BE49-F238E27FC236}">
                  <a16:creationId xmlns:a16="http://schemas.microsoft.com/office/drawing/2014/main" id="{4B888374-5773-3E2C-D43C-A2B09468C6F5}"/>
                </a:ext>
              </a:extLst>
            </p:cNvPr>
            <p:cNvSpPr txBox="1"/>
            <p:nvPr/>
          </p:nvSpPr>
          <p:spPr>
            <a:xfrm>
              <a:off x="4765116" y="3986191"/>
              <a:ext cx="1510708" cy="3512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 defTabSz="914400" hangingPunct="1">
                <a:buClr>
                  <a:srgbClr val="000000"/>
                </a:buClr>
                <a:buFont typeface="Arial"/>
                <a:buNone/>
              </a:pPr>
              <a:r>
                <a:rPr kumimoji="1" lang="en-US" altLang="zh-CN" sz="1050" dirty="0">
                  <a:latin typeface="Arial"/>
                  <a:cs typeface="Arial"/>
                  <a:sym typeface="Arial"/>
                </a:rPr>
                <a:t>Dynamical Mechanism on Macro-level</a:t>
              </a:r>
              <a:endParaRPr kumimoji="1" lang="zh-CN" altLang="en-US" sz="1050" dirty="0">
                <a:latin typeface="Arial"/>
                <a:cs typeface="Arial"/>
                <a:sym typeface="Arial"/>
              </a:endParaRPr>
            </a:p>
          </p:txBody>
        </p:sp>
        <p:sp>
          <p:nvSpPr>
            <p:cNvPr id="78" name="文本框 77">
              <a:extLst>
                <a:ext uri="{FF2B5EF4-FFF2-40B4-BE49-F238E27FC236}">
                  <a16:creationId xmlns:a16="http://schemas.microsoft.com/office/drawing/2014/main" id="{73DAD573-7D9C-49BB-3CA9-366C55B9DB83}"/>
                </a:ext>
              </a:extLst>
            </p:cNvPr>
            <p:cNvSpPr txBox="1"/>
            <p:nvPr/>
          </p:nvSpPr>
          <p:spPr>
            <a:xfrm>
              <a:off x="4758033" y="6355419"/>
              <a:ext cx="1510708" cy="3512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 defTabSz="914400" hangingPunct="1">
                <a:buClr>
                  <a:srgbClr val="000000"/>
                </a:buClr>
                <a:buFont typeface="Arial"/>
                <a:buNone/>
              </a:pPr>
              <a:r>
                <a:rPr kumimoji="1" lang="en-US" altLang="zh-CN" sz="1050" dirty="0">
                  <a:latin typeface="Arial"/>
                  <a:cs typeface="Arial"/>
                  <a:sym typeface="Arial"/>
                </a:rPr>
                <a:t>Dynamical Mechanism on Micro-level</a:t>
              </a:r>
              <a:endParaRPr kumimoji="1" lang="zh-CN" altLang="en-US" sz="1050" dirty="0">
                <a:latin typeface="Arial"/>
                <a:cs typeface="Arial"/>
                <a:sym typeface="Arial"/>
              </a:endParaRPr>
            </a:p>
          </p:txBody>
        </p:sp>
        <p:sp>
          <p:nvSpPr>
            <p:cNvPr id="79" name="文本框 78">
              <a:extLst>
                <a:ext uri="{FF2B5EF4-FFF2-40B4-BE49-F238E27FC236}">
                  <a16:creationId xmlns:a16="http://schemas.microsoft.com/office/drawing/2014/main" id="{0CF34432-D237-5302-4926-D1D695124E64}"/>
                </a:ext>
              </a:extLst>
            </p:cNvPr>
            <p:cNvSpPr txBox="1"/>
            <p:nvPr/>
          </p:nvSpPr>
          <p:spPr>
            <a:xfrm>
              <a:off x="2306118" y="3583990"/>
              <a:ext cx="768645" cy="2862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 defTabSz="914400" hangingPunct="1">
                <a:buClr>
                  <a:srgbClr val="000000"/>
                </a:buClr>
                <a:buFont typeface="Arial"/>
                <a:buNone/>
              </a:pPr>
              <a:r>
                <a:rPr kumimoji="1" lang="en-US" altLang="zh-CN" sz="1600" dirty="0">
                  <a:latin typeface="Arial"/>
                  <a:cs typeface="Arial"/>
                  <a:sym typeface="Arial"/>
                </a:rPr>
                <a:t>Macro</a:t>
              </a:r>
              <a:endParaRPr kumimoji="1" lang="zh-CN" altLang="en-US" sz="1600" dirty="0">
                <a:latin typeface="Arial"/>
                <a:cs typeface="Arial"/>
                <a:sym typeface="Arial"/>
              </a:endParaRPr>
            </a:p>
          </p:txBody>
        </p:sp>
        <p:sp>
          <p:nvSpPr>
            <p:cNvPr id="80" name="文本框 79">
              <a:extLst>
                <a:ext uri="{FF2B5EF4-FFF2-40B4-BE49-F238E27FC236}">
                  <a16:creationId xmlns:a16="http://schemas.microsoft.com/office/drawing/2014/main" id="{8B83BCA9-30F2-2AFC-CF99-FC0FBAE61BBF}"/>
                </a:ext>
              </a:extLst>
            </p:cNvPr>
            <p:cNvSpPr txBox="1"/>
            <p:nvPr/>
          </p:nvSpPr>
          <p:spPr>
            <a:xfrm>
              <a:off x="2320515" y="5989941"/>
              <a:ext cx="768645" cy="2862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 defTabSz="914400" hangingPunct="1">
                <a:buClr>
                  <a:srgbClr val="000000"/>
                </a:buClr>
                <a:buFont typeface="Arial"/>
                <a:buNone/>
              </a:pPr>
              <a:r>
                <a:rPr kumimoji="1" lang="en-US" altLang="zh-CN" sz="1600" dirty="0">
                  <a:latin typeface="Arial"/>
                  <a:cs typeface="Arial"/>
                  <a:sym typeface="Arial"/>
                </a:rPr>
                <a:t>Micro</a:t>
              </a:r>
              <a:endParaRPr kumimoji="1" lang="zh-CN" altLang="en-US" sz="1600" dirty="0">
                <a:latin typeface="Arial"/>
                <a:cs typeface="Arial"/>
                <a:sym typeface="Arial"/>
              </a:endParaRPr>
            </a:p>
          </p:txBody>
        </p:sp>
        <p:sp>
          <p:nvSpPr>
            <p:cNvPr id="81" name="文本框 80">
              <a:extLst>
                <a:ext uri="{FF2B5EF4-FFF2-40B4-BE49-F238E27FC236}">
                  <a16:creationId xmlns:a16="http://schemas.microsoft.com/office/drawing/2014/main" id="{399EF53A-D0D1-FFCB-1877-FA1EACF92F1D}"/>
                </a:ext>
              </a:extLst>
            </p:cNvPr>
            <p:cNvSpPr txBox="1"/>
            <p:nvPr/>
          </p:nvSpPr>
          <p:spPr>
            <a:xfrm>
              <a:off x="7285699" y="4772230"/>
              <a:ext cx="900224" cy="4943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 defTabSz="914400" hangingPunct="1">
                <a:buClr>
                  <a:srgbClr val="000000"/>
                </a:buClr>
                <a:buFont typeface="Arial"/>
                <a:buNone/>
              </a:pPr>
              <a:r>
                <a:rPr kumimoji="1" lang="en-US" altLang="zh-CN" sz="1600" dirty="0">
                  <a:latin typeface="Arial"/>
                  <a:cs typeface="Arial"/>
                  <a:sym typeface="Arial"/>
                </a:rPr>
                <a:t>Coarse Graining</a:t>
              </a:r>
              <a:endParaRPr kumimoji="1" lang="zh-CN" altLang="en-US" sz="1600" dirty="0">
                <a:latin typeface="Arial"/>
                <a:cs typeface="Arial"/>
                <a:sym typeface="Arial"/>
              </a:endParaRPr>
            </a:p>
          </p:txBody>
        </p:sp>
        <p:sp>
          <p:nvSpPr>
            <p:cNvPr id="82" name="文本框 81">
              <a:extLst>
                <a:ext uri="{FF2B5EF4-FFF2-40B4-BE49-F238E27FC236}">
                  <a16:creationId xmlns:a16="http://schemas.microsoft.com/office/drawing/2014/main" id="{9761BF50-B5AD-09CF-80EC-04D431CB45A9}"/>
                </a:ext>
              </a:extLst>
            </p:cNvPr>
            <p:cNvSpPr txBox="1"/>
            <p:nvPr/>
          </p:nvSpPr>
          <p:spPr>
            <a:xfrm>
              <a:off x="4145550" y="4722159"/>
              <a:ext cx="900224" cy="4943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 defTabSz="914400" hangingPunct="1">
                <a:buClr>
                  <a:srgbClr val="000000"/>
                </a:buClr>
                <a:buFont typeface="Arial"/>
                <a:buNone/>
              </a:pPr>
              <a:r>
                <a:rPr kumimoji="1" lang="en-US" altLang="zh-CN" sz="1600" dirty="0">
                  <a:latin typeface="Arial"/>
                  <a:cs typeface="Arial"/>
                  <a:sym typeface="Arial"/>
                </a:rPr>
                <a:t>Coarse Graining</a:t>
              </a:r>
              <a:endParaRPr kumimoji="1" lang="zh-CN" altLang="en-US" sz="1600" dirty="0">
                <a:latin typeface="Arial"/>
                <a:cs typeface="Arial"/>
                <a:sym typeface="Arial"/>
              </a:endParaRPr>
            </a:p>
          </p:txBody>
        </p:sp>
        <p:cxnSp>
          <p:nvCxnSpPr>
            <p:cNvPr id="85" name="直线箭头连接符 84">
              <a:extLst>
                <a:ext uri="{FF2B5EF4-FFF2-40B4-BE49-F238E27FC236}">
                  <a16:creationId xmlns:a16="http://schemas.microsoft.com/office/drawing/2014/main" id="{0C10FB4E-9BDB-4BFB-C578-7BDA747F8D1D}"/>
                </a:ext>
              </a:extLst>
            </p:cNvPr>
            <p:cNvCxnSpPr>
              <a:cxnSpLocks/>
            </p:cNvCxnSpPr>
            <p:nvPr/>
          </p:nvCxnSpPr>
          <p:spPr>
            <a:xfrm>
              <a:off x="1825527" y="7063306"/>
              <a:ext cx="6632000" cy="28668"/>
            </a:xfrm>
            <a:prstGeom prst="straightConnector1">
              <a:avLst/>
            </a:prstGeom>
            <a:noFill/>
            <a:ln w="9525" cap="flat" cmpd="sng" algn="ctr">
              <a:solidFill>
                <a:srgbClr val="0091EA">
                  <a:shade val="95000"/>
                  <a:satMod val="105000"/>
                </a:srgbClr>
              </a:solidFill>
              <a:prstDash val="solid"/>
              <a:tailEnd type="triangle"/>
            </a:ln>
            <a:effectLst/>
          </p:spPr>
        </p:cxnSp>
        <p:sp>
          <p:nvSpPr>
            <p:cNvPr id="86" name="文本框 85">
              <a:extLst>
                <a:ext uri="{FF2B5EF4-FFF2-40B4-BE49-F238E27FC236}">
                  <a16:creationId xmlns:a16="http://schemas.microsoft.com/office/drawing/2014/main" id="{64C02D30-1FB3-0FC6-11EB-62DE552D7AF8}"/>
                </a:ext>
              </a:extLst>
            </p:cNvPr>
            <p:cNvSpPr txBox="1"/>
            <p:nvPr/>
          </p:nvSpPr>
          <p:spPr>
            <a:xfrm>
              <a:off x="7929372" y="6755529"/>
              <a:ext cx="769545" cy="2862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 defTabSz="914400" hangingPunct="1">
                <a:buClr>
                  <a:srgbClr val="000000"/>
                </a:buClr>
                <a:buFont typeface="Arial"/>
                <a:buNone/>
              </a:pPr>
              <a:r>
                <a:rPr kumimoji="1" lang="en-US" altLang="zh-CN" sz="1600" dirty="0">
                  <a:latin typeface="Arial"/>
                  <a:cs typeface="Arial"/>
                  <a:sym typeface="Arial"/>
                </a:rPr>
                <a:t>Time</a:t>
              </a:r>
              <a:endParaRPr kumimoji="1" lang="zh-CN" altLang="en-US" sz="1600" dirty="0">
                <a:latin typeface="Arial"/>
                <a:cs typeface="Arial"/>
                <a:sym typeface="Arial"/>
              </a:endParaRPr>
            </a:p>
          </p:txBody>
        </p:sp>
        <p:cxnSp>
          <p:nvCxnSpPr>
            <p:cNvPr id="87" name="直线箭头连接符 86">
              <a:extLst>
                <a:ext uri="{FF2B5EF4-FFF2-40B4-BE49-F238E27FC236}">
                  <a16:creationId xmlns:a16="http://schemas.microsoft.com/office/drawing/2014/main" id="{B8ED2F82-7779-E478-FD6D-5946CF06F9AE}"/>
                </a:ext>
              </a:extLst>
            </p:cNvPr>
            <p:cNvCxnSpPr/>
            <p:nvPr/>
          </p:nvCxnSpPr>
          <p:spPr>
            <a:xfrm flipV="1">
              <a:off x="1825527" y="3430102"/>
              <a:ext cx="0" cy="3661872"/>
            </a:xfrm>
            <a:prstGeom prst="straightConnector1">
              <a:avLst/>
            </a:prstGeom>
            <a:noFill/>
            <a:ln w="9525" cap="flat" cmpd="sng" algn="ctr">
              <a:solidFill>
                <a:srgbClr val="0091EA">
                  <a:shade val="95000"/>
                  <a:satMod val="105000"/>
                </a:srgbClr>
              </a:solidFill>
              <a:prstDash val="solid"/>
              <a:tailEnd type="triangle"/>
            </a:ln>
            <a:effectLst/>
          </p:spPr>
        </p:cxnSp>
        <p:sp>
          <p:nvSpPr>
            <p:cNvPr id="88" name="文本框 87">
              <a:extLst>
                <a:ext uri="{FF2B5EF4-FFF2-40B4-BE49-F238E27FC236}">
                  <a16:creationId xmlns:a16="http://schemas.microsoft.com/office/drawing/2014/main" id="{ECC4D133-7D1D-F5A2-7F7B-58F232B2721C}"/>
                </a:ext>
              </a:extLst>
            </p:cNvPr>
            <p:cNvSpPr txBox="1"/>
            <p:nvPr/>
          </p:nvSpPr>
          <p:spPr>
            <a:xfrm>
              <a:off x="1440754" y="3102726"/>
              <a:ext cx="769545" cy="2862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 defTabSz="914400" hangingPunct="1">
                <a:buClr>
                  <a:srgbClr val="000000"/>
                </a:buClr>
                <a:buFont typeface="Arial"/>
                <a:buNone/>
              </a:pPr>
              <a:r>
                <a:rPr kumimoji="1" lang="en-US" altLang="zh-CN" sz="1600" dirty="0">
                  <a:latin typeface="Arial"/>
                  <a:cs typeface="Arial"/>
                  <a:sym typeface="Arial"/>
                </a:rPr>
                <a:t>Scale</a:t>
              </a:r>
              <a:endParaRPr kumimoji="1" lang="zh-CN" altLang="en-US" sz="1600" dirty="0">
                <a:latin typeface="Arial"/>
                <a:cs typeface="Arial"/>
                <a:sym typeface="Arial"/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90" name="文本框 89">
                <a:extLst>
                  <a:ext uri="{FF2B5EF4-FFF2-40B4-BE49-F238E27FC236}">
                    <a16:creationId xmlns:a16="http://schemas.microsoft.com/office/drawing/2014/main" id="{ADA10C91-12A6-3F75-CE81-DF0788488160}"/>
                  </a:ext>
                </a:extLst>
              </p:cNvPr>
              <p:cNvSpPr txBox="1"/>
              <p:nvPr/>
            </p:nvSpPr>
            <p:spPr>
              <a:xfrm>
                <a:off x="3482116" y="3154817"/>
                <a:ext cx="1048987" cy="3907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8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kumimoji="1" lang="en-US" altLang="zh-CN" sz="18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90" name="文本框 89">
                <a:extLst>
                  <a:ext uri="{FF2B5EF4-FFF2-40B4-BE49-F238E27FC236}">
                    <a16:creationId xmlns:a16="http://schemas.microsoft.com/office/drawing/2014/main" id="{ADA10C91-12A6-3F75-CE81-DF07884881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2116" y="3154817"/>
                <a:ext cx="1048987" cy="390748"/>
              </a:xfrm>
              <a:prstGeom prst="rect">
                <a:avLst/>
              </a:prstGeom>
              <a:blipFill>
                <a:blip r:embed="rId7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1" name="文本框 90">
                <a:extLst>
                  <a:ext uri="{FF2B5EF4-FFF2-40B4-BE49-F238E27FC236}">
                    <a16:creationId xmlns:a16="http://schemas.microsoft.com/office/drawing/2014/main" id="{69147707-FD77-BAA2-EF92-DE472FC90C78}"/>
                  </a:ext>
                </a:extLst>
              </p:cNvPr>
              <p:cNvSpPr txBox="1"/>
              <p:nvPr/>
            </p:nvSpPr>
            <p:spPr>
              <a:xfrm>
                <a:off x="6778305" y="3122015"/>
                <a:ext cx="1048987" cy="3907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8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kumimoji="1" lang="en-US" altLang="zh-CN" sz="18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91" name="文本框 90">
                <a:extLst>
                  <a:ext uri="{FF2B5EF4-FFF2-40B4-BE49-F238E27FC236}">
                    <a16:creationId xmlns:a16="http://schemas.microsoft.com/office/drawing/2014/main" id="{69147707-FD77-BAA2-EF92-DE472FC90C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8305" y="3122015"/>
                <a:ext cx="1048987" cy="390748"/>
              </a:xfrm>
              <a:prstGeom prst="rect">
                <a:avLst/>
              </a:prstGeom>
              <a:blipFill>
                <a:blip r:embed="rId8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7777437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1" y="436469"/>
            <a:ext cx="83103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Trivial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Solution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6" name="直接箭头连接符 9">
            <a:extLst>
              <a:ext uri="{FF2B5EF4-FFF2-40B4-BE49-F238E27FC236}">
                <a16:creationId xmlns:a16="http://schemas.microsoft.com/office/drawing/2014/main" id="{BE6C72BB-7D2B-BD9A-70D2-B244A87BC451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图片 66">
            <a:extLst>
              <a:ext uri="{FF2B5EF4-FFF2-40B4-BE49-F238E27FC236}">
                <a16:creationId xmlns:a16="http://schemas.microsoft.com/office/drawing/2014/main" id="{BF69EAE7-F8D7-BDBE-F8BA-D082DB6FC37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30" name="文本框 29">
            <a:extLst>
              <a:ext uri="{FF2B5EF4-FFF2-40B4-BE49-F238E27FC236}">
                <a16:creationId xmlns:a16="http://schemas.microsoft.com/office/drawing/2014/main" id="{09189EF2-EE24-16AF-1676-84137837CD6C}"/>
              </a:ext>
            </a:extLst>
          </p:cNvPr>
          <p:cNvSpPr txBox="1"/>
          <p:nvPr/>
        </p:nvSpPr>
        <p:spPr>
          <a:xfrm>
            <a:off x="612659" y="6229669"/>
            <a:ext cx="854872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" altLang="zh-CN" sz="10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Neural Information Squeezer for Causal Emergence</a:t>
            </a:r>
            <a:r>
              <a:rPr lang="en-US" altLang="zh-CN" sz="1000" b="1" dirty="0">
                <a:solidFill>
                  <a:srgbClr val="000000"/>
                </a:solidFill>
                <a:latin typeface="Arial" panose="020B0604020202020204" pitchFamily="34" charset="0"/>
              </a:rPr>
              <a:t>,</a:t>
            </a:r>
            <a:r>
              <a:rPr lang="zh-CN" altLang="en-US" sz="1000" b="1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" altLang="zh-CN" sz="10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Entropy</a:t>
            </a:r>
            <a:r>
              <a:rPr lang="en" altLang="zh-CN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" altLang="zh-CN" sz="1000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2023</a:t>
            </a:r>
            <a:r>
              <a:rPr lang="en" altLang="zh-CN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" altLang="zh-CN" sz="10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25</a:t>
            </a:r>
            <a:r>
              <a:rPr lang="en" altLang="zh-CN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(1), 26; </a:t>
            </a:r>
            <a:r>
              <a:rPr lang="en" altLang="zh-CN" sz="1000" b="1" i="0" u="none" strike="noStrike" dirty="0">
                <a:solidFill>
                  <a:srgbClr val="4F5671"/>
                </a:solidFill>
                <a:effectLst/>
                <a:latin typeface="Arial" panose="020B0604020202020204" pitchFamily="34" charset="0"/>
                <a:hlinkClick r:id="rId4"/>
              </a:rPr>
              <a:t>https://doi.org/10.3390/e25010026</a:t>
            </a:r>
            <a:endParaRPr lang="en" altLang="zh-CN" sz="1000" b="1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3FD0739D-AADC-8241-BA83-981F25C47BEA}"/>
              </a:ext>
            </a:extLst>
          </p:cNvPr>
          <p:cNvGrpSpPr/>
          <p:nvPr/>
        </p:nvGrpSpPr>
        <p:grpSpPr>
          <a:xfrm>
            <a:off x="1464322" y="1121274"/>
            <a:ext cx="8457582" cy="4718494"/>
            <a:chOff x="1440754" y="3102726"/>
            <a:chExt cx="7258163" cy="3989248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CA595D64-93C2-DA4D-FE05-DD308C63A128}"/>
                </a:ext>
              </a:extLst>
            </p:cNvPr>
            <p:cNvSpPr/>
            <p:nvPr/>
          </p:nvSpPr>
          <p:spPr>
            <a:xfrm>
              <a:off x="3443802" y="5548407"/>
              <a:ext cx="1158949" cy="1244010"/>
            </a:xfrm>
            <a:prstGeom prst="rect">
              <a:avLst/>
            </a:prstGeom>
            <a:solidFill>
              <a:srgbClr val="FFFFFF"/>
            </a:solidFill>
            <a:ln w="25400" cap="flat" cmpd="sng" algn="ctr">
              <a:solidFill>
                <a:srgbClr val="263238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  <a:cs typeface="+mn-cs"/>
                <a:sym typeface="Arial"/>
              </a:endParaRPr>
            </a:p>
          </p:txBody>
        </p:sp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5B5D60A7-932F-73C8-BB61-3CF46967E89F}"/>
                </a:ext>
              </a:extLst>
            </p:cNvPr>
            <p:cNvSpPr/>
            <p:nvPr/>
          </p:nvSpPr>
          <p:spPr>
            <a:xfrm>
              <a:off x="3667085" y="5729161"/>
              <a:ext cx="196702" cy="212651"/>
            </a:xfrm>
            <a:prstGeom prst="ellipse">
              <a:avLst/>
            </a:prstGeom>
            <a:solidFill>
              <a:srgbClr val="0091EA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  <a:cs typeface="+mn-cs"/>
                <a:sym typeface="Arial"/>
              </a:endParaRPr>
            </a:p>
          </p:txBody>
        </p: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5D9C1773-676A-23FE-9B2C-50344A702449}"/>
                </a:ext>
              </a:extLst>
            </p:cNvPr>
            <p:cNvSpPr/>
            <p:nvPr/>
          </p:nvSpPr>
          <p:spPr>
            <a:xfrm>
              <a:off x="3667085" y="6260789"/>
              <a:ext cx="196702" cy="212651"/>
            </a:xfrm>
            <a:prstGeom prst="ellipse">
              <a:avLst/>
            </a:prstGeom>
            <a:solidFill>
              <a:srgbClr val="FF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  <a:cs typeface="+mn-cs"/>
                <a:sym typeface="Arial"/>
              </a:endParaRPr>
            </a:p>
          </p:txBody>
        </p:sp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1EFD55B0-9E89-7D8B-E3D8-28C4FD0BF5B9}"/>
                </a:ext>
              </a:extLst>
            </p:cNvPr>
            <p:cNvSpPr/>
            <p:nvPr/>
          </p:nvSpPr>
          <p:spPr>
            <a:xfrm>
              <a:off x="4193397" y="6154463"/>
              <a:ext cx="196702" cy="212651"/>
            </a:xfrm>
            <a:prstGeom prst="ellipse">
              <a:avLst/>
            </a:prstGeom>
            <a:solidFill>
              <a:srgbClr val="FFC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  <a:cs typeface="+mn-cs"/>
                <a:sym typeface="Arial"/>
              </a:endParaRPr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E35FB61F-12B8-652D-C5A8-65A94C9D3D8E}"/>
                </a:ext>
              </a:extLst>
            </p:cNvPr>
            <p:cNvSpPr/>
            <p:nvPr/>
          </p:nvSpPr>
          <p:spPr>
            <a:xfrm>
              <a:off x="4036567" y="5835486"/>
              <a:ext cx="196702" cy="212651"/>
            </a:xfrm>
            <a:prstGeom prst="ellipse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  <a:cs typeface="+mn-cs"/>
                <a:sym typeface="Arial"/>
              </a:endParaRPr>
            </a:p>
          </p:txBody>
        </p: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9D8252CD-78D2-71DD-FE08-1D759835DD50}"/>
                </a:ext>
              </a:extLst>
            </p:cNvPr>
            <p:cNvSpPr/>
            <p:nvPr/>
          </p:nvSpPr>
          <p:spPr>
            <a:xfrm>
              <a:off x="3948848" y="6473440"/>
              <a:ext cx="196702" cy="212651"/>
            </a:xfrm>
            <a:prstGeom prst="ellipse">
              <a:avLst/>
            </a:prstGeom>
            <a:solidFill>
              <a:srgbClr val="7030A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  <a:cs typeface="+mn-cs"/>
                <a:sym typeface="Arial"/>
              </a:endParaRP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E7C8E2F4-4906-4143-6598-07932A74F36F}"/>
                </a:ext>
              </a:extLst>
            </p:cNvPr>
            <p:cNvSpPr/>
            <p:nvPr/>
          </p:nvSpPr>
          <p:spPr>
            <a:xfrm>
              <a:off x="6339402" y="5548407"/>
              <a:ext cx="1158949" cy="1244010"/>
            </a:xfrm>
            <a:prstGeom prst="rect">
              <a:avLst/>
            </a:prstGeom>
            <a:solidFill>
              <a:srgbClr val="FFFFFF"/>
            </a:solidFill>
            <a:ln w="25400" cap="flat" cmpd="sng" algn="ctr">
              <a:solidFill>
                <a:srgbClr val="263238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  <a:cs typeface="+mn-cs"/>
                <a:sym typeface="Arial"/>
              </a:endParaRPr>
            </a:p>
          </p:txBody>
        </p: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8D7B6E24-AC90-9194-BD85-4A26716FEFBC}"/>
                </a:ext>
              </a:extLst>
            </p:cNvPr>
            <p:cNvSpPr/>
            <p:nvPr/>
          </p:nvSpPr>
          <p:spPr>
            <a:xfrm>
              <a:off x="6562685" y="5729161"/>
              <a:ext cx="196702" cy="212651"/>
            </a:xfrm>
            <a:prstGeom prst="ellipse">
              <a:avLst/>
            </a:prstGeom>
            <a:solidFill>
              <a:srgbClr val="0091EA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  <a:cs typeface="+mn-cs"/>
                <a:sym typeface="Arial"/>
              </a:endParaRPr>
            </a:p>
          </p:txBody>
        </p:sp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75BAE9F7-EC49-768D-5BF2-C92B7BF023DB}"/>
                </a:ext>
              </a:extLst>
            </p:cNvPr>
            <p:cNvSpPr/>
            <p:nvPr/>
          </p:nvSpPr>
          <p:spPr>
            <a:xfrm>
              <a:off x="6794830" y="6143830"/>
              <a:ext cx="196702" cy="212651"/>
            </a:xfrm>
            <a:prstGeom prst="ellipse">
              <a:avLst/>
            </a:prstGeom>
            <a:solidFill>
              <a:srgbClr val="FF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  <a:cs typeface="+mn-cs"/>
                <a:sym typeface="Arial"/>
              </a:endParaRPr>
            </a:p>
          </p:txBody>
        </p: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FCFACC8A-B823-2C18-1303-7178E2415F1C}"/>
                </a:ext>
              </a:extLst>
            </p:cNvPr>
            <p:cNvSpPr/>
            <p:nvPr/>
          </p:nvSpPr>
          <p:spPr>
            <a:xfrm>
              <a:off x="7088997" y="6154463"/>
              <a:ext cx="196702" cy="212651"/>
            </a:xfrm>
            <a:prstGeom prst="ellipse">
              <a:avLst/>
            </a:prstGeom>
            <a:solidFill>
              <a:srgbClr val="FFC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  <a:cs typeface="+mn-cs"/>
                <a:sym typeface="Arial"/>
              </a:endParaRPr>
            </a:p>
          </p:txBody>
        </p:sp>
        <p:sp>
          <p:nvSpPr>
            <p:cNvPr id="45" name="椭圆 44">
              <a:extLst>
                <a:ext uri="{FF2B5EF4-FFF2-40B4-BE49-F238E27FC236}">
                  <a16:creationId xmlns:a16="http://schemas.microsoft.com/office/drawing/2014/main" id="{A7AE059D-081C-D0AD-D409-971D84B1D644}"/>
                </a:ext>
              </a:extLst>
            </p:cNvPr>
            <p:cNvSpPr/>
            <p:nvPr/>
          </p:nvSpPr>
          <p:spPr>
            <a:xfrm>
              <a:off x="6932167" y="5835486"/>
              <a:ext cx="196702" cy="212651"/>
            </a:xfrm>
            <a:prstGeom prst="ellipse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  <a:cs typeface="+mn-cs"/>
                <a:sym typeface="Arial"/>
              </a:endParaRPr>
            </a:p>
          </p:txBody>
        </p:sp>
        <p:sp>
          <p:nvSpPr>
            <p:cNvPr id="46" name="椭圆 45">
              <a:extLst>
                <a:ext uri="{FF2B5EF4-FFF2-40B4-BE49-F238E27FC236}">
                  <a16:creationId xmlns:a16="http://schemas.microsoft.com/office/drawing/2014/main" id="{328C03B9-87A9-4620-2DAD-940DDB3F0E9C}"/>
                </a:ext>
              </a:extLst>
            </p:cNvPr>
            <p:cNvSpPr/>
            <p:nvPr/>
          </p:nvSpPr>
          <p:spPr>
            <a:xfrm>
              <a:off x="6659264" y="6489388"/>
              <a:ext cx="196702" cy="212651"/>
            </a:xfrm>
            <a:prstGeom prst="ellipse">
              <a:avLst/>
            </a:prstGeom>
            <a:solidFill>
              <a:srgbClr val="7030A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  <a:cs typeface="+mn-cs"/>
                <a:sym typeface="Arial"/>
              </a:endParaRPr>
            </a:p>
          </p:txBody>
        </p:sp>
        <p:cxnSp>
          <p:nvCxnSpPr>
            <p:cNvPr id="47" name="直线箭头连接符 46">
              <a:extLst>
                <a:ext uri="{FF2B5EF4-FFF2-40B4-BE49-F238E27FC236}">
                  <a16:creationId xmlns:a16="http://schemas.microsoft.com/office/drawing/2014/main" id="{3E16DAB4-8649-9FEE-973D-FC9F44A81ACC}"/>
                </a:ext>
              </a:extLst>
            </p:cNvPr>
            <p:cNvCxnSpPr/>
            <p:nvPr/>
          </p:nvCxnSpPr>
          <p:spPr>
            <a:xfrm flipV="1">
              <a:off x="4953625" y="6143830"/>
              <a:ext cx="978195" cy="10633"/>
            </a:xfrm>
            <a:prstGeom prst="straightConnector1">
              <a:avLst/>
            </a:prstGeom>
            <a:noFill/>
            <a:ln w="9525" cap="flat" cmpd="sng" algn="ctr">
              <a:solidFill>
                <a:srgbClr val="0091EA">
                  <a:shade val="95000"/>
                  <a:satMod val="105000"/>
                </a:srgbClr>
              </a:solidFill>
              <a:prstDash val="solid"/>
              <a:tailEnd type="triangle"/>
            </a:ln>
            <a:effectLst/>
          </p:spPr>
        </p:cxnSp>
        <p:sp>
          <p:nvSpPr>
            <p:cNvPr id="49" name="上箭头 48">
              <a:extLst>
                <a:ext uri="{FF2B5EF4-FFF2-40B4-BE49-F238E27FC236}">
                  <a16:creationId xmlns:a16="http://schemas.microsoft.com/office/drawing/2014/main" id="{E47429F0-8D3C-21B0-5C25-FF63A48A5B1E}"/>
                </a:ext>
              </a:extLst>
            </p:cNvPr>
            <p:cNvSpPr/>
            <p:nvPr/>
          </p:nvSpPr>
          <p:spPr>
            <a:xfrm>
              <a:off x="3943531" y="4606096"/>
              <a:ext cx="159489" cy="627321"/>
            </a:xfrm>
            <a:prstGeom prst="upArrow">
              <a:avLst/>
            </a:prstGeom>
            <a:solidFill>
              <a:srgbClr val="0091EA"/>
            </a:solidFill>
            <a:ln w="25400" cap="flat" cmpd="sng" algn="ctr">
              <a:solidFill>
                <a:srgbClr val="0091EA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  <a:cs typeface="+mn-cs"/>
                <a:sym typeface="Arial"/>
              </a:endParaRPr>
            </a:p>
          </p:txBody>
        </p:sp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1A42910F-6C12-1550-4654-99C22363D910}"/>
                </a:ext>
              </a:extLst>
            </p:cNvPr>
            <p:cNvSpPr/>
            <p:nvPr/>
          </p:nvSpPr>
          <p:spPr>
            <a:xfrm>
              <a:off x="3443800" y="3213229"/>
              <a:ext cx="1158949" cy="1244010"/>
            </a:xfrm>
            <a:prstGeom prst="rect">
              <a:avLst/>
            </a:prstGeom>
            <a:solidFill>
              <a:srgbClr val="FFFFFF"/>
            </a:solidFill>
            <a:ln w="25400" cap="flat" cmpd="sng" algn="ctr">
              <a:solidFill>
                <a:srgbClr val="263238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  <a:cs typeface="+mn-cs"/>
                <a:sym typeface="Arial"/>
              </a:endParaRPr>
            </a:p>
          </p:txBody>
        </p:sp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DAE5EDE2-3667-1D3D-02D2-B51659539CDE}"/>
                </a:ext>
              </a:extLst>
            </p:cNvPr>
            <p:cNvSpPr/>
            <p:nvPr/>
          </p:nvSpPr>
          <p:spPr>
            <a:xfrm>
              <a:off x="3443800" y="3213229"/>
              <a:ext cx="579474" cy="622005"/>
            </a:xfrm>
            <a:prstGeom prst="rect">
              <a:avLst/>
            </a:prstGeom>
            <a:solidFill>
              <a:srgbClr val="0070C0"/>
            </a:solidFill>
            <a:ln w="25400" cap="flat" cmpd="sng" algn="ctr">
              <a:solidFill>
                <a:srgbClr val="0091EA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  <a:cs typeface="+mn-cs"/>
                <a:sym typeface="Arial"/>
              </a:endParaRPr>
            </a:p>
          </p:txBody>
        </p:sp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88C48A03-4F06-9B44-F895-4AF6A6CF098A}"/>
                </a:ext>
              </a:extLst>
            </p:cNvPr>
            <p:cNvSpPr/>
            <p:nvPr/>
          </p:nvSpPr>
          <p:spPr>
            <a:xfrm>
              <a:off x="4036567" y="3213229"/>
              <a:ext cx="579474" cy="622005"/>
            </a:xfrm>
            <a:prstGeom prst="rect">
              <a:avLst/>
            </a:prstGeom>
            <a:solidFill>
              <a:srgbClr val="0070C0"/>
            </a:solidFill>
            <a:ln w="25400" cap="flat" cmpd="sng" algn="ctr">
              <a:solidFill>
                <a:srgbClr val="0091EA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  <a:cs typeface="+mn-cs"/>
                <a:sym typeface="Arial"/>
              </a:endParaRPr>
            </a:p>
          </p:txBody>
        </p:sp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2A576E37-7FCA-3849-9DA5-DCCC3EC960F7}"/>
                </a:ext>
              </a:extLst>
            </p:cNvPr>
            <p:cNvSpPr/>
            <p:nvPr/>
          </p:nvSpPr>
          <p:spPr>
            <a:xfrm>
              <a:off x="3450446" y="3839884"/>
              <a:ext cx="579474" cy="622005"/>
            </a:xfrm>
            <a:prstGeom prst="rect">
              <a:avLst/>
            </a:prstGeom>
            <a:solidFill>
              <a:srgbClr val="0070C0"/>
            </a:solidFill>
            <a:ln w="25400" cap="flat" cmpd="sng" algn="ctr">
              <a:solidFill>
                <a:srgbClr val="0091EA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  <a:cs typeface="+mn-cs"/>
                <a:sym typeface="Arial"/>
              </a:endParaRPr>
            </a:p>
          </p:txBody>
        </p:sp>
        <p:sp>
          <p:nvSpPr>
            <p:cNvPr id="54" name="矩形 53">
              <a:extLst>
                <a:ext uri="{FF2B5EF4-FFF2-40B4-BE49-F238E27FC236}">
                  <a16:creationId xmlns:a16="http://schemas.microsoft.com/office/drawing/2014/main" id="{DDF57215-016B-9D42-33DC-302C38E11050}"/>
                </a:ext>
              </a:extLst>
            </p:cNvPr>
            <p:cNvSpPr/>
            <p:nvPr/>
          </p:nvSpPr>
          <p:spPr>
            <a:xfrm>
              <a:off x="4029921" y="3832577"/>
              <a:ext cx="579474" cy="622005"/>
            </a:xfrm>
            <a:prstGeom prst="rect">
              <a:avLst/>
            </a:prstGeom>
            <a:solidFill>
              <a:srgbClr val="0070C0"/>
            </a:solidFill>
            <a:ln w="25400" cap="flat" cmpd="sng" algn="ctr">
              <a:solidFill>
                <a:srgbClr val="0091EA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  <a:cs typeface="+mn-cs"/>
                <a:sym typeface="Arial"/>
              </a:endParaRPr>
            </a:p>
          </p:txBody>
        </p:sp>
        <p:sp>
          <p:nvSpPr>
            <p:cNvPr id="55" name="矩形 54">
              <a:extLst>
                <a:ext uri="{FF2B5EF4-FFF2-40B4-BE49-F238E27FC236}">
                  <a16:creationId xmlns:a16="http://schemas.microsoft.com/office/drawing/2014/main" id="{BD336CA5-44F3-4183-1E1B-4C483D069EDA}"/>
                </a:ext>
              </a:extLst>
            </p:cNvPr>
            <p:cNvSpPr/>
            <p:nvPr/>
          </p:nvSpPr>
          <p:spPr>
            <a:xfrm>
              <a:off x="6346046" y="3212234"/>
              <a:ext cx="1158949" cy="1244010"/>
            </a:xfrm>
            <a:prstGeom prst="rect">
              <a:avLst/>
            </a:prstGeom>
            <a:solidFill>
              <a:srgbClr val="FFFFFF"/>
            </a:solidFill>
            <a:ln w="25400" cap="flat" cmpd="sng" algn="ctr">
              <a:solidFill>
                <a:srgbClr val="263238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  <a:cs typeface="+mn-cs"/>
                <a:sym typeface="Arial"/>
              </a:endParaRPr>
            </a:p>
          </p:txBody>
        </p:sp>
        <p:sp>
          <p:nvSpPr>
            <p:cNvPr id="56" name="矩形 55">
              <a:extLst>
                <a:ext uri="{FF2B5EF4-FFF2-40B4-BE49-F238E27FC236}">
                  <a16:creationId xmlns:a16="http://schemas.microsoft.com/office/drawing/2014/main" id="{F9391CE1-CD8F-34FE-D4BE-F1C66DDDB4B8}"/>
                </a:ext>
              </a:extLst>
            </p:cNvPr>
            <p:cNvSpPr/>
            <p:nvPr/>
          </p:nvSpPr>
          <p:spPr>
            <a:xfrm>
              <a:off x="6346046" y="3212234"/>
              <a:ext cx="579474" cy="622005"/>
            </a:xfrm>
            <a:prstGeom prst="rect">
              <a:avLst/>
            </a:prstGeom>
            <a:solidFill>
              <a:srgbClr val="0070C0"/>
            </a:solidFill>
            <a:ln w="25400" cap="flat" cmpd="sng" algn="ctr">
              <a:solidFill>
                <a:srgbClr val="0091EA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  <a:cs typeface="+mn-cs"/>
                <a:sym typeface="Arial"/>
              </a:endParaRPr>
            </a:p>
          </p:txBody>
        </p:sp>
        <p:sp>
          <p:nvSpPr>
            <p:cNvPr id="57" name="矩形 56">
              <a:extLst>
                <a:ext uri="{FF2B5EF4-FFF2-40B4-BE49-F238E27FC236}">
                  <a16:creationId xmlns:a16="http://schemas.microsoft.com/office/drawing/2014/main" id="{C33D3557-126E-B71F-800B-0E6BD5ADC986}"/>
                </a:ext>
              </a:extLst>
            </p:cNvPr>
            <p:cNvSpPr/>
            <p:nvPr/>
          </p:nvSpPr>
          <p:spPr>
            <a:xfrm>
              <a:off x="6938813" y="3212234"/>
              <a:ext cx="579474" cy="622005"/>
            </a:xfrm>
            <a:prstGeom prst="rect">
              <a:avLst/>
            </a:prstGeom>
            <a:solidFill>
              <a:srgbClr val="0070C0"/>
            </a:solidFill>
            <a:ln w="25400" cap="flat" cmpd="sng" algn="ctr">
              <a:solidFill>
                <a:srgbClr val="0091EA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  <a:cs typeface="+mn-cs"/>
                <a:sym typeface="Arial"/>
              </a:endParaRPr>
            </a:p>
          </p:txBody>
        </p:sp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804D8B5E-39BA-5AB2-7023-C4001633656C}"/>
                </a:ext>
              </a:extLst>
            </p:cNvPr>
            <p:cNvSpPr/>
            <p:nvPr/>
          </p:nvSpPr>
          <p:spPr>
            <a:xfrm>
              <a:off x="6352692" y="3838889"/>
              <a:ext cx="579474" cy="622005"/>
            </a:xfrm>
            <a:prstGeom prst="rect">
              <a:avLst/>
            </a:prstGeom>
            <a:solidFill>
              <a:srgbClr val="0070C0"/>
            </a:solidFill>
            <a:ln w="25400" cap="flat" cmpd="sng" algn="ctr">
              <a:solidFill>
                <a:srgbClr val="0091EA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  <a:cs typeface="+mn-cs"/>
                <a:sym typeface="Arial"/>
              </a:endParaRPr>
            </a:p>
          </p:txBody>
        </p:sp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3CB9A166-3F43-B9C3-FF5C-EFA42B38A383}"/>
                </a:ext>
              </a:extLst>
            </p:cNvPr>
            <p:cNvSpPr/>
            <p:nvPr/>
          </p:nvSpPr>
          <p:spPr>
            <a:xfrm>
              <a:off x="6932167" y="3831582"/>
              <a:ext cx="579474" cy="622005"/>
            </a:xfrm>
            <a:prstGeom prst="rect">
              <a:avLst/>
            </a:prstGeom>
            <a:solidFill>
              <a:srgbClr val="0070C0"/>
            </a:solidFill>
            <a:ln w="25400" cap="flat" cmpd="sng" algn="ctr">
              <a:solidFill>
                <a:srgbClr val="0091EA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  <a:cs typeface="+mn-cs"/>
                <a:sym typeface="Arial"/>
              </a:endParaRPr>
            </a:p>
          </p:txBody>
        </p:sp>
        <p:sp>
          <p:nvSpPr>
            <p:cNvPr id="60" name="上箭头 59">
              <a:extLst>
                <a:ext uri="{FF2B5EF4-FFF2-40B4-BE49-F238E27FC236}">
                  <a16:creationId xmlns:a16="http://schemas.microsoft.com/office/drawing/2014/main" id="{CE0F8A20-8A65-0F34-F749-31DDF0288CF1}"/>
                </a:ext>
              </a:extLst>
            </p:cNvPr>
            <p:cNvSpPr/>
            <p:nvPr/>
          </p:nvSpPr>
          <p:spPr>
            <a:xfrm>
              <a:off x="6861282" y="4598123"/>
              <a:ext cx="159489" cy="627321"/>
            </a:xfrm>
            <a:prstGeom prst="upArrow">
              <a:avLst/>
            </a:prstGeom>
            <a:solidFill>
              <a:srgbClr val="0091EA"/>
            </a:solidFill>
            <a:ln w="25400" cap="flat" cmpd="sng" algn="ctr">
              <a:solidFill>
                <a:srgbClr val="0091EA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  <a:cs typeface="+mn-cs"/>
                <a:sym typeface="Arial"/>
              </a:endParaRPr>
            </a:p>
          </p:txBody>
        </p:sp>
        <p:cxnSp>
          <p:nvCxnSpPr>
            <p:cNvPr id="61" name="直线箭头连接符 60">
              <a:extLst>
                <a:ext uri="{FF2B5EF4-FFF2-40B4-BE49-F238E27FC236}">
                  <a16:creationId xmlns:a16="http://schemas.microsoft.com/office/drawing/2014/main" id="{7B0D2CF5-A181-B4ED-364C-848F00F3FFFA}"/>
                </a:ext>
              </a:extLst>
            </p:cNvPr>
            <p:cNvCxnSpPr/>
            <p:nvPr/>
          </p:nvCxnSpPr>
          <p:spPr>
            <a:xfrm flipV="1">
              <a:off x="4991724" y="3838889"/>
              <a:ext cx="978195" cy="10633"/>
            </a:xfrm>
            <a:prstGeom prst="straightConnector1">
              <a:avLst/>
            </a:prstGeom>
            <a:noFill/>
            <a:ln w="9525" cap="flat" cmpd="sng" algn="ctr">
              <a:solidFill>
                <a:srgbClr val="0091EA">
                  <a:shade val="95000"/>
                  <a:satMod val="105000"/>
                </a:srgbClr>
              </a:solidFill>
              <a:prstDash val="solid"/>
              <a:tailEnd type="triangle"/>
            </a:ln>
            <a:effectLst/>
          </p:spPr>
        </p:cxnSp>
        <p:sp>
          <p:nvSpPr>
            <p:cNvPr id="63" name="文本框 62">
              <a:extLst>
                <a:ext uri="{FF2B5EF4-FFF2-40B4-BE49-F238E27FC236}">
                  <a16:creationId xmlns:a16="http://schemas.microsoft.com/office/drawing/2014/main" id="{F73D9038-75E4-A77A-DD20-B23868AB9234}"/>
                </a:ext>
              </a:extLst>
            </p:cNvPr>
            <p:cNvSpPr txBox="1"/>
            <p:nvPr/>
          </p:nvSpPr>
          <p:spPr>
            <a:xfrm>
              <a:off x="4765116" y="3986191"/>
              <a:ext cx="1510708" cy="3512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 defTabSz="914400" hangingPunct="1">
                <a:buClr>
                  <a:srgbClr val="000000"/>
                </a:buClr>
                <a:buFont typeface="Arial"/>
                <a:buNone/>
              </a:pPr>
              <a:r>
                <a:rPr kumimoji="1" lang="en-US" altLang="zh-CN" sz="1050" dirty="0">
                  <a:latin typeface="Arial"/>
                  <a:cs typeface="Arial"/>
                  <a:sym typeface="Arial"/>
                </a:rPr>
                <a:t>Dynamical Mechanism on Macro-level</a:t>
              </a:r>
              <a:endParaRPr kumimoji="1" lang="zh-CN" altLang="en-US" sz="1050" dirty="0">
                <a:latin typeface="Arial"/>
                <a:cs typeface="Arial"/>
                <a:sym typeface="Arial"/>
              </a:endParaRPr>
            </a:p>
          </p:txBody>
        </p:sp>
        <p:sp>
          <p:nvSpPr>
            <p:cNvPr id="64" name="文本框 63">
              <a:extLst>
                <a:ext uri="{FF2B5EF4-FFF2-40B4-BE49-F238E27FC236}">
                  <a16:creationId xmlns:a16="http://schemas.microsoft.com/office/drawing/2014/main" id="{8E328D09-3F88-E37C-1CB1-1FFB7F8D5826}"/>
                </a:ext>
              </a:extLst>
            </p:cNvPr>
            <p:cNvSpPr txBox="1"/>
            <p:nvPr/>
          </p:nvSpPr>
          <p:spPr>
            <a:xfrm>
              <a:off x="4758033" y="6355419"/>
              <a:ext cx="1510708" cy="3512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 defTabSz="914400" hangingPunct="1">
                <a:buClr>
                  <a:srgbClr val="000000"/>
                </a:buClr>
                <a:buFont typeface="Arial"/>
                <a:buNone/>
              </a:pPr>
              <a:r>
                <a:rPr kumimoji="1" lang="en-US" altLang="zh-CN" sz="1050" dirty="0">
                  <a:latin typeface="Arial"/>
                  <a:cs typeface="Arial"/>
                  <a:sym typeface="Arial"/>
                </a:rPr>
                <a:t>Dynamical Mechanism on Micro-level</a:t>
              </a:r>
              <a:endParaRPr kumimoji="1" lang="zh-CN" altLang="en-US" sz="1050" dirty="0">
                <a:latin typeface="Arial"/>
                <a:cs typeface="Arial"/>
                <a:sym typeface="Arial"/>
              </a:endParaRPr>
            </a:p>
          </p:txBody>
        </p:sp>
        <p:sp>
          <p:nvSpPr>
            <p:cNvPr id="65" name="文本框 64">
              <a:extLst>
                <a:ext uri="{FF2B5EF4-FFF2-40B4-BE49-F238E27FC236}">
                  <a16:creationId xmlns:a16="http://schemas.microsoft.com/office/drawing/2014/main" id="{9EC830BD-4A56-9B39-B2C6-C24A933320D6}"/>
                </a:ext>
              </a:extLst>
            </p:cNvPr>
            <p:cNvSpPr txBox="1"/>
            <p:nvPr/>
          </p:nvSpPr>
          <p:spPr>
            <a:xfrm>
              <a:off x="2306118" y="3583990"/>
              <a:ext cx="768645" cy="2862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 defTabSz="914400" hangingPunct="1">
                <a:buClr>
                  <a:srgbClr val="000000"/>
                </a:buClr>
                <a:buFont typeface="Arial"/>
                <a:buNone/>
              </a:pPr>
              <a:r>
                <a:rPr kumimoji="1" lang="en-US" altLang="zh-CN" sz="1600" dirty="0">
                  <a:latin typeface="Arial"/>
                  <a:cs typeface="Arial"/>
                  <a:sym typeface="Arial"/>
                </a:rPr>
                <a:t>Macro</a:t>
              </a:r>
              <a:endParaRPr kumimoji="1" lang="zh-CN" altLang="en-US" sz="1600" dirty="0">
                <a:latin typeface="Arial"/>
                <a:cs typeface="Arial"/>
                <a:sym typeface="Arial"/>
              </a:endParaRPr>
            </a:p>
          </p:txBody>
        </p:sp>
        <p:sp>
          <p:nvSpPr>
            <p:cNvPr id="68" name="文本框 67">
              <a:extLst>
                <a:ext uri="{FF2B5EF4-FFF2-40B4-BE49-F238E27FC236}">
                  <a16:creationId xmlns:a16="http://schemas.microsoft.com/office/drawing/2014/main" id="{26204C69-DEDE-CE57-067A-6DD7C23D970E}"/>
                </a:ext>
              </a:extLst>
            </p:cNvPr>
            <p:cNvSpPr txBox="1"/>
            <p:nvPr/>
          </p:nvSpPr>
          <p:spPr>
            <a:xfrm>
              <a:off x="2320515" y="5989941"/>
              <a:ext cx="768645" cy="2862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 defTabSz="914400" hangingPunct="1">
                <a:buClr>
                  <a:srgbClr val="000000"/>
                </a:buClr>
                <a:buFont typeface="Arial"/>
                <a:buNone/>
              </a:pPr>
              <a:r>
                <a:rPr kumimoji="1" lang="en-US" altLang="zh-CN" sz="1600" dirty="0">
                  <a:latin typeface="Arial"/>
                  <a:cs typeface="Arial"/>
                  <a:sym typeface="Arial"/>
                </a:rPr>
                <a:t>Micro</a:t>
              </a:r>
              <a:endParaRPr kumimoji="1" lang="zh-CN" altLang="en-US" sz="1600" dirty="0">
                <a:latin typeface="Arial"/>
                <a:cs typeface="Arial"/>
                <a:sym typeface="Arial"/>
              </a:endParaRPr>
            </a:p>
          </p:txBody>
        </p:sp>
        <p:sp>
          <p:nvSpPr>
            <p:cNvPr id="69" name="文本框 68">
              <a:extLst>
                <a:ext uri="{FF2B5EF4-FFF2-40B4-BE49-F238E27FC236}">
                  <a16:creationId xmlns:a16="http://schemas.microsoft.com/office/drawing/2014/main" id="{F12946BC-E195-A718-F4A1-19D0CDAD5879}"/>
                </a:ext>
              </a:extLst>
            </p:cNvPr>
            <p:cNvSpPr txBox="1"/>
            <p:nvPr/>
          </p:nvSpPr>
          <p:spPr>
            <a:xfrm>
              <a:off x="7285699" y="4772230"/>
              <a:ext cx="900224" cy="4943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 defTabSz="914400" hangingPunct="1">
                <a:buClr>
                  <a:srgbClr val="000000"/>
                </a:buClr>
                <a:buFont typeface="Arial"/>
                <a:buNone/>
              </a:pPr>
              <a:r>
                <a:rPr kumimoji="1" lang="en-US" altLang="zh-CN" sz="1600" dirty="0">
                  <a:latin typeface="Arial"/>
                  <a:cs typeface="Arial"/>
                  <a:sym typeface="Arial"/>
                </a:rPr>
                <a:t>Coarse Graining</a:t>
              </a:r>
              <a:endParaRPr kumimoji="1" lang="zh-CN" altLang="en-US" sz="1600" dirty="0">
                <a:latin typeface="Arial"/>
                <a:cs typeface="Arial"/>
                <a:sym typeface="Arial"/>
              </a:endParaRPr>
            </a:p>
          </p:txBody>
        </p:sp>
        <p:sp>
          <p:nvSpPr>
            <p:cNvPr id="70" name="文本框 69">
              <a:extLst>
                <a:ext uri="{FF2B5EF4-FFF2-40B4-BE49-F238E27FC236}">
                  <a16:creationId xmlns:a16="http://schemas.microsoft.com/office/drawing/2014/main" id="{7728BB29-0528-2A38-3C7C-9FFEF1913719}"/>
                </a:ext>
              </a:extLst>
            </p:cNvPr>
            <p:cNvSpPr txBox="1"/>
            <p:nvPr/>
          </p:nvSpPr>
          <p:spPr>
            <a:xfrm>
              <a:off x="4145550" y="4722159"/>
              <a:ext cx="900224" cy="4943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 defTabSz="914400" hangingPunct="1">
                <a:buClr>
                  <a:srgbClr val="000000"/>
                </a:buClr>
                <a:buFont typeface="Arial"/>
                <a:buNone/>
              </a:pPr>
              <a:r>
                <a:rPr kumimoji="1" lang="en-US" altLang="zh-CN" sz="1600" dirty="0">
                  <a:latin typeface="Arial"/>
                  <a:cs typeface="Arial"/>
                  <a:sym typeface="Arial"/>
                </a:rPr>
                <a:t>Coarse Graining</a:t>
              </a:r>
              <a:endParaRPr kumimoji="1" lang="zh-CN" altLang="en-US" sz="1600" dirty="0">
                <a:latin typeface="Arial"/>
                <a:cs typeface="Arial"/>
                <a:sym typeface="Arial"/>
              </a:endParaRPr>
            </a:p>
          </p:txBody>
        </p:sp>
        <p:cxnSp>
          <p:nvCxnSpPr>
            <p:cNvPr id="71" name="直线箭头连接符 70">
              <a:extLst>
                <a:ext uri="{FF2B5EF4-FFF2-40B4-BE49-F238E27FC236}">
                  <a16:creationId xmlns:a16="http://schemas.microsoft.com/office/drawing/2014/main" id="{4608F9EC-CBB9-2171-F35A-CD9A00B4A79D}"/>
                </a:ext>
              </a:extLst>
            </p:cNvPr>
            <p:cNvCxnSpPr>
              <a:cxnSpLocks/>
            </p:cNvCxnSpPr>
            <p:nvPr/>
          </p:nvCxnSpPr>
          <p:spPr>
            <a:xfrm>
              <a:off x="1825527" y="7063306"/>
              <a:ext cx="6632000" cy="28668"/>
            </a:xfrm>
            <a:prstGeom prst="straightConnector1">
              <a:avLst/>
            </a:prstGeom>
            <a:noFill/>
            <a:ln w="9525" cap="flat" cmpd="sng" algn="ctr">
              <a:solidFill>
                <a:srgbClr val="0091EA">
                  <a:shade val="95000"/>
                  <a:satMod val="105000"/>
                </a:srgbClr>
              </a:solidFill>
              <a:prstDash val="solid"/>
              <a:tailEnd type="triangle"/>
            </a:ln>
            <a:effectLst/>
          </p:spPr>
        </p:cxnSp>
        <p:sp>
          <p:nvSpPr>
            <p:cNvPr id="72" name="文本框 71">
              <a:extLst>
                <a:ext uri="{FF2B5EF4-FFF2-40B4-BE49-F238E27FC236}">
                  <a16:creationId xmlns:a16="http://schemas.microsoft.com/office/drawing/2014/main" id="{1BB1ACB0-5E0E-9AB8-1E4C-358E145EA03F}"/>
                </a:ext>
              </a:extLst>
            </p:cNvPr>
            <p:cNvSpPr txBox="1"/>
            <p:nvPr/>
          </p:nvSpPr>
          <p:spPr>
            <a:xfrm>
              <a:off x="7929372" y="6755529"/>
              <a:ext cx="769545" cy="2862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 defTabSz="914400" hangingPunct="1">
                <a:buClr>
                  <a:srgbClr val="000000"/>
                </a:buClr>
                <a:buFont typeface="Arial"/>
                <a:buNone/>
              </a:pPr>
              <a:r>
                <a:rPr kumimoji="1" lang="en-US" altLang="zh-CN" sz="1600" dirty="0">
                  <a:latin typeface="Arial"/>
                  <a:cs typeface="Arial"/>
                  <a:sym typeface="Arial"/>
                </a:rPr>
                <a:t>Time</a:t>
              </a:r>
              <a:endParaRPr kumimoji="1" lang="zh-CN" altLang="en-US" sz="1600" dirty="0">
                <a:latin typeface="Arial"/>
                <a:cs typeface="Arial"/>
                <a:sym typeface="Arial"/>
              </a:endParaRPr>
            </a:p>
          </p:txBody>
        </p:sp>
        <p:cxnSp>
          <p:nvCxnSpPr>
            <p:cNvPr id="73" name="直线箭头连接符 72">
              <a:extLst>
                <a:ext uri="{FF2B5EF4-FFF2-40B4-BE49-F238E27FC236}">
                  <a16:creationId xmlns:a16="http://schemas.microsoft.com/office/drawing/2014/main" id="{8937EFEF-2272-80A0-29A8-8EC7A2921E6A}"/>
                </a:ext>
              </a:extLst>
            </p:cNvPr>
            <p:cNvCxnSpPr/>
            <p:nvPr/>
          </p:nvCxnSpPr>
          <p:spPr>
            <a:xfrm flipV="1">
              <a:off x="1825527" y="3430102"/>
              <a:ext cx="0" cy="3661872"/>
            </a:xfrm>
            <a:prstGeom prst="straightConnector1">
              <a:avLst/>
            </a:prstGeom>
            <a:noFill/>
            <a:ln w="9525" cap="flat" cmpd="sng" algn="ctr">
              <a:solidFill>
                <a:srgbClr val="0091EA">
                  <a:shade val="95000"/>
                  <a:satMod val="105000"/>
                </a:srgbClr>
              </a:solidFill>
              <a:prstDash val="solid"/>
              <a:tailEnd type="triangle"/>
            </a:ln>
            <a:effectLst/>
          </p:spPr>
        </p:cxnSp>
        <p:sp>
          <p:nvSpPr>
            <p:cNvPr id="74" name="文本框 73">
              <a:extLst>
                <a:ext uri="{FF2B5EF4-FFF2-40B4-BE49-F238E27FC236}">
                  <a16:creationId xmlns:a16="http://schemas.microsoft.com/office/drawing/2014/main" id="{7D379C5B-CC85-4CA1-DE9E-578A3483B063}"/>
                </a:ext>
              </a:extLst>
            </p:cNvPr>
            <p:cNvSpPr txBox="1"/>
            <p:nvPr/>
          </p:nvSpPr>
          <p:spPr>
            <a:xfrm>
              <a:off x="1440754" y="3102726"/>
              <a:ext cx="769545" cy="2862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 defTabSz="914400" hangingPunct="1">
                <a:buClr>
                  <a:srgbClr val="000000"/>
                </a:buClr>
                <a:buFont typeface="Arial"/>
                <a:buNone/>
              </a:pPr>
              <a:r>
                <a:rPr kumimoji="1" lang="en-US" altLang="zh-CN" sz="1600" dirty="0">
                  <a:latin typeface="Arial"/>
                  <a:cs typeface="Arial"/>
                  <a:sym typeface="Arial"/>
                </a:rPr>
                <a:t>Scale</a:t>
              </a:r>
              <a:endParaRPr kumimoji="1" lang="zh-CN" altLang="en-US" sz="1600" dirty="0">
                <a:latin typeface="Arial"/>
                <a:cs typeface="Arial"/>
                <a:sym typeface="Arial"/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14" name="文本框 113">
                <a:extLst>
                  <a:ext uri="{FF2B5EF4-FFF2-40B4-BE49-F238E27FC236}">
                    <a16:creationId xmlns:a16="http://schemas.microsoft.com/office/drawing/2014/main" id="{88B695EF-BE49-6A02-8E19-422C596CA5AA}"/>
                  </a:ext>
                </a:extLst>
              </p:cNvPr>
              <p:cNvSpPr txBox="1"/>
              <p:nvPr/>
            </p:nvSpPr>
            <p:spPr>
              <a:xfrm>
                <a:off x="3482116" y="3154817"/>
                <a:ext cx="1048987" cy="3907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8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kumimoji="1" lang="en-US" altLang="zh-CN" sz="18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14" name="文本框 113">
                <a:extLst>
                  <a:ext uri="{FF2B5EF4-FFF2-40B4-BE49-F238E27FC236}">
                    <a16:creationId xmlns:a16="http://schemas.microsoft.com/office/drawing/2014/main" id="{88B695EF-BE49-6A02-8E19-422C596CA5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2116" y="3154817"/>
                <a:ext cx="1048987" cy="390748"/>
              </a:xfrm>
              <a:prstGeom prst="rect">
                <a:avLst/>
              </a:prstGeom>
              <a:blipFill>
                <a:blip r:embed="rId5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5" name="文本框 114">
                <a:extLst>
                  <a:ext uri="{FF2B5EF4-FFF2-40B4-BE49-F238E27FC236}">
                    <a16:creationId xmlns:a16="http://schemas.microsoft.com/office/drawing/2014/main" id="{D8FA1EA4-6DC4-293F-E1AC-437A8CDECFF1}"/>
                  </a:ext>
                </a:extLst>
              </p:cNvPr>
              <p:cNvSpPr txBox="1"/>
              <p:nvPr/>
            </p:nvSpPr>
            <p:spPr>
              <a:xfrm>
                <a:off x="6778305" y="3122015"/>
                <a:ext cx="1048987" cy="3907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8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kumimoji="1" lang="en-US" altLang="zh-CN" sz="18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15" name="文本框 114">
                <a:extLst>
                  <a:ext uri="{FF2B5EF4-FFF2-40B4-BE49-F238E27FC236}">
                    <a16:creationId xmlns:a16="http://schemas.microsoft.com/office/drawing/2014/main" id="{D8FA1EA4-6DC4-293F-E1AC-437A8CDECF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8305" y="3122015"/>
                <a:ext cx="1048987" cy="390748"/>
              </a:xfrm>
              <a:prstGeom prst="rect">
                <a:avLst/>
              </a:prstGeom>
              <a:blipFill>
                <a:blip r:embed="rId6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6" name="文本框 115">
                <a:extLst>
                  <a:ext uri="{FF2B5EF4-FFF2-40B4-BE49-F238E27FC236}">
                    <a16:creationId xmlns:a16="http://schemas.microsoft.com/office/drawing/2014/main" id="{AC87ABBC-2E92-EC72-3635-20343914EAC8}"/>
                  </a:ext>
                </a:extLst>
              </p:cNvPr>
              <p:cNvSpPr txBox="1"/>
              <p:nvPr/>
            </p:nvSpPr>
            <p:spPr>
              <a:xfrm>
                <a:off x="5924224" y="4115312"/>
                <a:ext cx="49558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 defTabSz="914400" hangingPunct="1">
                  <a:buClr>
                    <a:srgbClr val="000000"/>
                  </a:buClr>
                  <a:buFont typeface="Arial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acc>
                    </m:oMath>
                  </m:oMathPara>
                </a14:m>
                <a:endParaRPr kumimoji="1" lang="zh-CN" altLang="en-US" sz="1600" dirty="0">
                  <a:latin typeface="Arial"/>
                  <a:cs typeface="Arial"/>
                  <a:sym typeface="Arial"/>
                </a:endParaRPr>
              </a:p>
            </p:txBody>
          </p:sp>
        </mc:Choice>
        <mc:Fallback>
          <p:sp>
            <p:nvSpPr>
              <p:cNvPr id="116" name="文本框 115">
                <a:extLst>
                  <a:ext uri="{FF2B5EF4-FFF2-40B4-BE49-F238E27FC236}">
                    <a16:creationId xmlns:a16="http://schemas.microsoft.com/office/drawing/2014/main" id="{AC87ABBC-2E92-EC72-3635-20343914EA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4224" y="4115312"/>
                <a:ext cx="495585" cy="338554"/>
              </a:xfrm>
              <a:prstGeom prst="rect">
                <a:avLst/>
              </a:prstGeom>
              <a:blipFill>
                <a:blip r:embed="rId7"/>
                <a:stretch>
                  <a:fillRect b="-74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7" name="文本框 116">
                <a:extLst>
                  <a:ext uri="{FF2B5EF4-FFF2-40B4-BE49-F238E27FC236}">
                    <a16:creationId xmlns:a16="http://schemas.microsoft.com/office/drawing/2014/main" id="{6CAA7573-4D37-FACA-2B63-5C0FA71B1821}"/>
                  </a:ext>
                </a:extLst>
              </p:cNvPr>
              <p:cNvSpPr txBox="1"/>
              <p:nvPr/>
            </p:nvSpPr>
            <p:spPr>
              <a:xfrm>
                <a:off x="5970424" y="1508495"/>
                <a:ext cx="495585" cy="4048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 defTabSz="914400" hangingPunct="1">
                  <a:buClr>
                    <a:srgbClr val="000000"/>
                  </a:buClr>
                  <a:buFont typeface="Arial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1" lang="en-US" altLang="zh-CN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16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</m:e>
                        <m:sub>
                          <m:sSub>
                            <m:sSubPr>
                              <m:ctrlPr>
                                <a:rPr kumimoji="1" lang="en-US" altLang="zh-CN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600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kumimoji="1" lang="en-US" altLang="zh-CN" sz="16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kumimoji="1" lang="zh-CN" altLang="en-US" sz="1600" dirty="0">
                  <a:latin typeface="Arial"/>
                  <a:cs typeface="Arial"/>
                  <a:sym typeface="Arial"/>
                </a:endParaRPr>
              </a:p>
            </p:txBody>
          </p:sp>
        </mc:Choice>
        <mc:Fallback>
          <p:sp>
            <p:nvSpPr>
              <p:cNvPr id="117" name="文本框 116">
                <a:extLst>
                  <a:ext uri="{FF2B5EF4-FFF2-40B4-BE49-F238E27FC236}">
                    <a16:creationId xmlns:a16="http://schemas.microsoft.com/office/drawing/2014/main" id="{6CAA7573-4D37-FACA-2B63-5C0FA71B18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0424" y="1508495"/>
                <a:ext cx="495585" cy="40485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8995839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1" y="436469"/>
            <a:ext cx="83103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Causal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Representation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6" name="直接箭头连接符 9">
            <a:extLst>
              <a:ext uri="{FF2B5EF4-FFF2-40B4-BE49-F238E27FC236}">
                <a16:creationId xmlns:a16="http://schemas.microsoft.com/office/drawing/2014/main" id="{BE6C72BB-7D2B-BD9A-70D2-B244A87BC451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图片 66">
            <a:extLst>
              <a:ext uri="{FF2B5EF4-FFF2-40B4-BE49-F238E27FC236}">
                <a16:creationId xmlns:a16="http://schemas.microsoft.com/office/drawing/2014/main" id="{BF69EAE7-F8D7-BDBE-F8BA-D082DB6FC37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30" name="文本框 29">
            <a:extLst>
              <a:ext uri="{FF2B5EF4-FFF2-40B4-BE49-F238E27FC236}">
                <a16:creationId xmlns:a16="http://schemas.microsoft.com/office/drawing/2014/main" id="{09189EF2-EE24-16AF-1676-84137837CD6C}"/>
              </a:ext>
            </a:extLst>
          </p:cNvPr>
          <p:cNvSpPr txBox="1"/>
          <p:nvPr/>
        </p:nvSpPr>
        <p:spPr>
          <a:xfrm>
            <a:off x="612659" y="6229669"/>
            <a:ext cx="854872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" altLang="zh-CN" sz="10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Neural Information Squeezer for Causal Emergence</a:t>
            </a:r>
            <a:r>
              <a:rPr lang="en-US" altLang="zh-CN" sz="1000" b="1" dirty="0">
                <a:solidFill>
                  <a:srgbClr val="000000"/>
                </a:solidFill>
                <a:latin typeface="Arial" panose="020B0604020202020204" pitchFamily="34" charset="0"/>
              </a:rPr>
              <a:t>,</a:t>
            </a:r>
            <a:r>
              <a:rPr lang="zh-CN" altLang="en-US" sz="1000" b="1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" altLang="zh-CN" sz="10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Entropy</a:t>
            </a:r>
            <a:r>
              <a:rPr lang="en" altLang="zh-CN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" altLang="zh-CN" sz="1000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2023</a:t>
            </a:r>
            <a:r>
              <a:rPr lang="en" altLang="zh-CN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" altLang="zh-CN" sz="10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25</a:t>
            </a:r>
            <a:r>
              <a:rPr lang="en" altLang="zh-CN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(1), 26; </a:t>
            </a:r>
            <a:r>
              <a:rPr lang="en" altLang="zh-CN" sz="1000" b="1" i="0" u="none" strike="noStrike" dirty="0">
                <a:solidFill>
                  <a:srgbClr val="4F5671"/>
                </a:solidFill>
                <a:effectLst/>
                <a:latin typeface="Arial" panose="020B0604020202020204" pitchFamily="34" charset="0"/>
                <a:hlinkClick r:id="rId4"/>
              </a:rPr>
              <a:t>https://doi.org/10.3390/e25010026</a:t>
            </a:r>
            <a:endParaRPr lang="en" altLang="zh-CN" sz="1000" b="1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2823F885-24DB-D745-D543-00378782C02D}"/>
              </a:ext>
            </a:extLst>
          </p:cNvPr>
          <p:cNvGrpSpPr/>
          <p:nvPr/>
        </p:nvGrpSpPr>
        <p:grpSpPr>
          <a:xfrm>
            <a:off x="1464322" y="1121274"/>
            <a:ext cx="8457582" cy="4718494"/>
            <a:chOff x="1440754" y="3102726"/>
            <a:chExt cx="7258163" cy="3989248"/>
          </a:xfrm>
        </p:grpSpPr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4F737540-2CC9-6AB4-E14D-297E3AACB5D5}"/>
                </a:ext>
              </a:extLst>
            </p:cNvPr>
            <p:cNvSpPr/>
            <p:nvPr/>
          </p:nvSpPr>
          <p:spPr>
            <a:xfrm>
              <a:off x="3443802" y="5548407"/>
              <a:ext cx="1158949" cy="1244010"/>
            </a:xfrm>
            <a:prstGeom prst="rect">
              <a:avLst/>
            </a:prstGeom>
            <a:solidFill>
              <a:srgbClr val="FFFFFF"/>
            </a:solidFill>
            <a:ln w="25400" cap="flat" cmpd="sng" algn="ctr">
              <a:solidFill>
                <a:srgbClr val="263238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  <a:cs typeface="+mn-cs"/>
                <a:sym typeface="Arial"/>
              </a:endParaRPr>
            </a:p>
          </p:txBody>
        </p:sp>
        <p:sp>
          <p:nvSpPr>
            <p:cNvPr id="48" name="椭圆 47">
              <a:extLst>
                <a:ext uri="{FF2B5EF4-FFF2-40B4-BE49-F238E27FC236}">
                  <a16:creationId xmlns:a16="http://schemas.microsoft.com/office/drawing/2014/main" id="{DC8AF676-D4BB-CEF3-83AB-25065B379A18}"/>
                </a:ext>
              </a:extLst>
            </p:cNvPr>
            <p:cNvSpPr/>
            <p:nvPr/>
          </p:nvSpPr>
          <p:spPr>
            <a:xfrm>
              <a:off x="3667085" y="5729161"/>
              <a:ext cx="196702" cy="212651"/>
            </a:xfrm>
            <a:prstGeom prst="ellipse">
              <a:avLst/>
            </a:prstGeom>
            <a:solidFill>
              <a:srgbClr val="0091EA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  <a:cs typeface="+mn-cs"/>
                <a:sym typeface="Arial"/>
              </a:endParaRPr>
            </a:p>
          </p:txBody>
        </p:sp>
        <p:sp>
          <p:nvSpPr>
            <p:cNvPr id="49" name="椭圆 48">
              <a:extLst>
                <a:ext uri="{FF2B5EF4-FFF2-40B4-BE49-F238E27FC236}">
                  <a16:creationId xmlns:a16="http://schemas.microsoft.com/office/drawing/2014/main" id="{094DADD2-4ACC-FC0D-7E1D-FD00B4C326AB}"/>
                </a:ext>
              </a:extLst>
            </p:cNvPr>
            <p:cNvSpPr/>
            <p:nvPr/>
          </p:nvSpPr>
          <p:spPr>
            <a:xfrm>
              <a:off x="3667085" y="6260789"/>
              <a:ext cx="196702" cy="212651"/>
            </a:xfrm>
            <a:prstGeom prst="ellipse">
              <a:avLst/>
            </a:prstGeom>
            <a:solidFill>
              <a:srgbClr val="FF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  <a:cs typeface="+mn-cs"/>
                <a:sym typeface="Arial"/>
              </a:endParaRPr>
            </a:p>
          </p:txBody>
        </p:sp>
        <p:sp>
          <p:nvSpPr>
            <p:cNvPr id="50" name="椭圆 49">
              <a:extLst>
                <a:ext uri="{FF2B5EF4-FFF2-40B4-BE49-F238E27FC236}">
                  <a16:creationId xmlns:a16="http://schemas.microsoft.com/office/drawing/2014/main" id="{C9F0133C-1454-483C-7C21-155427DCA218}"/>
                </a:ext>
              </a:extLst>
            </p:cNvPr>
            <p:cNvSpPr/>
            <p:nvPr/>
          </p:nvSpPr>
          <p:spPr>
            <a:xfrm>
              <a:off x="4193397" y="6154463"/>
              <a:ext cx="196702" cy="212651"/>
            </a:xfrm>
            <a:prstGeom prst="ellipse">
              <a:avLst/>
            </a:prstGeom>
            <a:solidFill>
              <a:srgbClr val="FFC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  <a:cs typeface="+mn-cs"/>
                <a:sym typeface="Arial"/>
              </a:endParaRPr>
            </a:p>
          </p:txBody>
        </p:sp>
        <p:sp>
          <p:nvSpPr>
            <p:cNvPr id="51" name="椭圆 50">
              <a:extLst>
                <a:ext uri="{FF2B5EF4-FFF2-40B4-BE49-F238E27FC236}">
                  <a16:creationId xmlns:a16="http://schemas.microsoft.com/office/drawing/2014/main" id="{413D7B59-6C13-6D01-4678-E76C8FFDEEE7}"/>
                </a:ext>
              </a:extLst>
            </p:cNvPr>
            <p:cNvSpPr/>
            <p:nvPr/>
          </p:nvSpPr>
          <p:spPr>
            <a:xfrm>
              <a:off x="4036567" y="5835486"/>
              <a:ext cx="196702" cy="212651"/>
            </a:xfrm>
            <a:prstGeom prst="ellipse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  <a:cs typeface="+mn-cs"/>
                <a:sym typeface="Arial"/>
              </a:endParaRPr>
            </a:p>
          </p:txBody>
        </p:sp>
        <p:sp>
          <p:nvSpPr>
            <p:cNvPr id="52" name="椭圆 51">
              <a:extLst>
                <a:ext uri="{FF2B5EF4-FFF2-40B4-BE49-F238E27FC236}">
                  <a16:creationId xmlns:a16="http://schemas.microsoft.com/office/drawing/2014/main" id="{D0AA1B2E-5395-DFCA-4767-0330DABB6001}"/>
                </a:ext>
              </a:extLst>
            </p:cNvPr>
            <p:cNvSpPr/>
            <p:nvPr/>
          </p:nvSpPr>
          <p:spPr>
            <a:xfrm>
              <a:off x="3948848" y="6473440"/>
              <a:ext cx="196702" cy="212651"/>
            </a:xfrm>
            <a:prstGeom prst="ellipse">
              <a:avLst/>
            </a:prstGeom>
            <a:solidFill>
              <a:srgbClr val="7030A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  <a:cs typeface="+mn-cs"/>
                <a:sym typeface="Arial"/>
              </a:endParaRPr>
            </a:p>
          </p:txBody>
        </p:sp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C8953663-EB5D-4ECD-3814-DCD50B33B5EA}"/>
                </a:ext>
              </a:extLst>
            </p:cNvPr>
            <p:cNvSpPr/>
            <p:nvPr/>
          </p:nvSpPr>
          <p:spPr>
            <a:xfrm>
              <a:off x="6339402" y="5548407"/>
              <a:ext cx="1158949" cy="1244010"/>
            </a:xfrm>
            <a:prstGeom prst="rect">
              <a:avLst/>
            </a:prstGeom>
            <a:solidFill>
              <a:srgbClr val="FFFFFF"/>
            </a:solidFill>
            <a:ln w="25400" cap="flat" cmpd="sng" algn="ctr">
              <a:solidFill>
                <a:srgbClr val="263238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  <a:cs typeface="+mn-cs"/>
                <a:sym typeface="Arial"/>
              </a:endParaRPr>
            </a:p>
          </p:txBody>
        </p:sp>
        <p:sp>
          <p:nvSpPr>
            <p:cNvPr id="54" name="椭圆 53">
              <a:extLst>
                <a:ext uri="{FF2B5EF4-FFF2-40B4-BE49-F238E27FC236}">
                  <a16:creationId xmlns:a16="http://schemas.microsoft.com/office/drawing/2014/main" id="{78FBE4CA-5D28-6C2C-19BB-7590A294D36A}"/>
                </a:ext>
              </a:extLst>
            </p:cNvPr>
            <p:cNvSpPr/>
            <p:nvPr/>
          </p:nvSpPr>
          <p:spPr>
            <a:xfrm>
              <a:off x="6562685" y="5729161"/>
              <a:ext cx="196702" cy="212651"/>
            </a:xfrm>
            <a:prstGeom prst="ellipse">
              <a:avLst/>
            </a:prstGeom>
            <a:solidFill>
              <a:srgbClr val="0091EA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  <a:cs typeface="+mn-cs"/>
                <a:sym typeface="Arial"/>
              </a:endParaRPr>
            </a:p>
          </p:txBody>
        </p:sp>
        <p:sp>
          <p:nvSpPr>
            <p:cNvPr id="55" name="椭圆 54">
              <a:extLst>
                <a:ext uri="{FF2B5EF4-FFF2-40B4-BE49-F238E27FC236}">
                  <a16:creationId xmlns:a16="http://schemas.microsoft.com/office/drawing/2014/main" id="{6919386C-316C-9B1E-5220-71290363B19D}"/>
                </a:ext>
              </a:extLst>
            </p:cNvPr>
            <p:cNvSpPr/>
            <p:nvPr/>
          </p:nvSpPr>
          <p:spPr>
            <a:xfrm>
              <a:off x="6794830" y="6143830"/>
              <a:ext cx="196702" cy="212651"/>
            </a:xfrm>
            <a:prstGeom prst="ellipse">
              <a:avLst/>
            </a:prstGeom>
            <a:solidFill>
              <a:srgbClr val="FF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  <a:cs typeface="+mn-cs"/>
                <a:sym typeface="Arial"/>
              </a:endParaRPr>
            </a:p>
          </p:txBody>
        </p:sp>
        <p:sp>
          <p:nvSpPr>
            <p:cNvPr id="56" name="椭圆 55">
              <a:extLst>
                <a:ext uri="{FF2B5EF4-FFF2-40B4-BE49-F238E27FC236}">
                  <a16:creationId xmlns:a16="http://schemas.microsoft.com/office/drawing/2014/main" id="{E8989E11-2282-B78D-9B68-91397F8AE122}"/>
                </a:ext>
              </a:extLst>
            </p:cNvPr>
            <p:cNvSpPr/>
            <p:nvPr/>
          </p:nvSpPr>
          <p:spPr>
            <a:xfrm>
              <a:off x="7088997" y="6154463"/>
              <a:ext cx="196702" cy="212651"/>
            </a:xfrm>
            <a:prstGeom prst="ellipse">
              <a:avLst/>
            </a:prstGeom>
            <a:solidFill>
              <a:srgbClr val="FFC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  <a:cs typeface="+mn-cs"/>
                <a:sym typeface="Arial"/>
              </a:endParaRPr>
            </a:p>
          </p:txBody>
        </p:sp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1D26280B-5D2C-1FFB-55D2-DAEF94B16C71}"/>
                </a:ext>
              </a:extLst>
            </p:cNvPr>
            <p:cNvSpPr/>
            <p:nvPr/>
          </p:nvSpPr>
          <p:spPr>
            <a:xfrm>
              <a:off x="6932167" y="5835486"/>
              <a:ext cx="196702" cy="212651"/>
            </a:xfrm>
            <a:prstGeom prst="ellipse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  <a:cs typeface="+mn-cs"/>
                <a:sym typeface="Arial"/>
              </a:endParaRPr>
            </a:p>
          </p:txBody>
        </p:sp>
        <p:sp>
          <p:nvSpPr>
            <p:cNvPr id="58" name="椭圆 57">
              <a:extLst>
                <a:ext uri="{FF2B5EF4-FFF2-40B4-BE49-F238E27FC236}">
                  <a16:creationId xmlns:a16="http://schemas.microsoft.com/office/drawing/2014/main" id="{8ECE1E8C-ED13-0BF6-04F1-F3FA3BB37EC9}"/>
                </a:ext>
              </a:extLst>
            </p:cNvPr>
            <p:cNvSpPr/>
            <p:nvPr/>
          </p:nvSpPr>
          <p:spPr>
            <a:xfrm>
              <a:off x="6659264" y="6489388"/>
              <a:ext cx="196702" cy="212651"/>
            </a:xfrm>
            <a:prstGeom prst="ellipse">
              <a:avLst/>
            </a:prstGeom>
            <a:solidFill>
              <a:srgbClr val="7030A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  <a:cs typeface="+mn-cs"/>
                <a:sym typeface="Arial"/>
              </a:endParaRPr>
            </a:p>
          </p:txBody>
        </p:sp>
        <p:cxnSp>
          <p:nvCxnSpPr>
            <p:cNvPr id="59" name="直线箭头连接符 58">
              <a:extLst>
                <a:ext uri="{FF2B5EF4-FFF2-40B4-BE49-F238E27FC236}">
                  <a16:creationId xmlns:a16="http://schemas.microsoft.com/office/drawing/2014/main" id="{BBCE04A7-3085-518F-5C09-9094435F2F05}"/>
                </a:ext>
              </a:extLst>
            </p:cNvPr>
            <p:cNvCxnSpPr/>
            <p:nvPr/>
          </p:nvCxnSpPr>
          <p:spPr>
            <a:xfrm flipV="1">
              <a:off x="4953625" y="6143830"/>
              <a:ext cx="978195" cy="10633"/>
            </a:xfrm>
            <a:prstGeom prst="straightConnector1">
              <a:avLst/>
            </a:prstGeom>
            <a:noFill/>
            <a:ln w="9525" cap="flat" cmpd="sng" algn="ctr">
              <a:solidFill>
                <a:srgbClr val="0091EA">
                  <a:shade val="95000"/>
                  <a:satMod val="105000"/>
                </a:srgbClr>
              </a:solidFill>
              <a:prstDash val="solid"/>
              <a:tailEnd type="triangle"/>
            </a:ln>
            <a:effectLst/>
          </p:spPr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0" name="文本框 59">
                  <a:extLst>
                    <a:ext uri="{FF2B5EF4-FFF2-40B4-BE49-F238E27FC236}">
                      <a16:creationId xmlns:a16="http://schemas.microsoft.com/office/drawing/2014/main" id="{6E6C51DD-721E-53DF-AA1E-FC89F39E79B8}"/>
                    </a:ext>
                  </a:extLst>
                </p:cNvPr>
                <p:cNvSpPr txBox="1"/>
                <p:nvPr/>
              </p:nvSpPr>
              <p:spPr>
                <a:xfrm>
                  <a:off x="5268171" y="5634034"/>
                  <a:ext cx="425303" cy="2862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 defTabSz="914400" hangingPunct="1">
                    <a:buClr>
                      <a:srgbClr val="000000"/>
                    </a:buClr>
                    <a:buFont typeface="Arial"/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kumimoji="1" lang="en-US" altLang="zh-CN" sz="16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kumimoji="1" lang="en-US" altLang="zh-CN" sz="1600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</m:acc>
                      </m:oMath>
                    </m:oMathPara>
                  </a14:m>
                  <a:endParaRPr kumimoji="1" lang="zh-CN" altLang="en-US" sz="1600" dirty="0">
                    <a:latin typeface="Arial"/>
                    <a:cs typeface="Arial"/>
                    <a:sym typeface="Arial"/>
                  </a:endParaRPr>
                </a:p>
              </p:txBody>
            </p:sp>
          </mc:Choice>
          <mc:Fallback>
            <p:sp>
              <p:nvSpPr>
                <p:cNvPr id="60" name="文本框 59">
                  <a:extLst>
                    <a:ext uri="{FF2B5EF4-FFF2-40B4-BE49-F238E27FC236}">
                      <a16:creationId xmlns:a16="http://schemas.microsoft.com/office/drawing/2014/main" id="{6E6C51DD-721E-53DF-AA1E-FC89F39E79B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68171" y="5634034"/>
                  <a:ext cx="425303" cy="286230"/>
                </a:xfrm>
                <a:prstGeom prst="rect">
                  <a:avLst/>
                </a:prstGeom>
                <a:blipFill>
                  <a:blip r:embed="rId5"/>
                  <a:stretch>
                    <a:fillRect b="-740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1" name="上箭头 60">
              <a:extLst>
                <a:ext uri="{FF2B5EF4-FFF2-40B4-BE49-F238E27FC236}">
                  <a16:creationId xmlns:a16="http://schemas.microsoft.com/office/drawing/2014/main" id="{39166580-F111-6D99-7E40-11D1EBA67CCE}"/>
                </a:ext>
              </a:extLst>
            </p:cNvPr>
            <p:cNvSpPr/>
            <p:nvPr/>
          </p:nvSpPr>
          <p:spPr>
            <a:xfrm>
              <a:off x="3943531" y="4606096"/>
              <a:ext cx="159489" cy="627321"/>
            </a:xfrm>
            <a:prstGeom prst="upArrow">
              <a:avLst/>
            </a:prstGeom>
            <a:solidFill>
              <a:srgbClr val="0091EA"/>
            </a:solidFill>
            <a:ln w="25400" cap="flat" cmpd="sng" algn="ctr">
              <a:solidFill>
                <a:srgbClr val="0091EA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  <a:cs typeface="+mn-cs"/>
                <a:sym typeface="Arial"/>
              </a:endParaRPr>
            </a:p>
          </p:txBody>
        </p:sp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303DF501-A6B0-A2EB-4B02-40BC0E644FB7}"/>
                </a:ext>
              </a:extLst>
            </p:cNvPr>
            <p:cNvSpPr/>
            <p:nvPr/>
          </p:nvSpPr>
          <p:spPr>
            <a:xfrm>
              <a:off x="3443800" y="3213229"/>
              <a:ext cx="1158949" cy="1244010"/>
            </a:xfrm>
            <a:prstGeom prst="rect">
              <a:avLst/>
            </a:prstGeom>
            <a:solidFill>
              <a:srgbClr val="FFFFFF"/>
            </a:solidFill>
            <a:ln w="25400" cap="flat" cmpd="sng" algn="ctr">
              <a:solidFill>
                <a:srgbClr val="263238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  <a:cs typeface="+mn-cs"/>
                <a:sym typeface="Arial"/>
              </a:endParaRPr>
            </a:p>
          </p:txBody>
        </p:sp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EE7F0245-02FE-157C-C6A1-C2B03D9965B1}"/>
                </a:ext>
              </a:extLst>
            </p:cNvPr>
            <p:cNvSpPr/>
            <p:nvPr/>
          </p:nvSpPr>
          <p:spPr>
            <a:xfrm>
              <a:off x="3443800" y="3213229"/>
              <a:ext cx="579474" cy="622005"/>
            </a:xfrm>
            <a:prstGeom prst="rect">
              <a:avLst/>
            </a:prstGeom>
            <a:solidFill>
              <a:srgbClr val="0091EA"/>
            </a:solidFill>
            <a:ln w="25400" cap="flat" cmpd="sng" algn="ctr">
              <a:solidFill>
                <a:srgbClr val="0091EA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  <a:cs typeface="+mn-cs"/>
                <a:sym typeface="Arial"/>
              </a:endParaRPr>
            </a:p>
          </p:txBody>
        </p:sp>
        <p:sp>
          <p:nvSpPr>
            <p:cNvPr id="64" name="矩形 63">
              <a:extLst>
                <a:ext uri="{FF2B5EF4-FFF2-40B4-BE49-F238E27FC236}">
                  <a16:creationId xmlns:a16="http://schemas.microsoft.com/office/drawing/2014/main" id="{0EE3BCE8-C6DC-2ECA-5555-4ED43AE4AAF6}"/>
                </a:ext>
              </a:extLst>
            </p:cNvPr>
            <p:cNvSpPr/>
            <p:nvPr/>
          </p:nvSpPr>
          <p:spPr>
            <a:xfrm>
              <a:off x="4036567" y="3213229"/>
              <a:ext cx="579474" cy="622005"/>
            </a:xfrm>
            <a:prstGeom prst="rect">
              <a:avLst/>
            </a:prstGeom>
            <a:solidFill>
              <a:srgbClr val="00B050"/>
            </a:solidFill>
            <a:ln w="25400" cap="flat" cmpd="sng" algn="ctr">
              <a:solidFill>
                <a:srgbClr val="0091EA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  <a:cs typeface="+mn-cs"/>
                <a:sym typeface="Arial"/>
              </a:endParaRPr>
            </a:p>
          </p:txBody>
        </p:sp>
        <p:sp>
          <p:nvSpPr>
            <p:cNvPr id="65" name="矩形 64">
              <a:extLst>
                <a:ext uri="{FF2B5EF4-FFF2-40B4-BE49-F238E27FC236}">
                  <a16:creationId xmlns:a16="http://schemas.microsoft.com/office/drawing/2014/main" id="{763B26CD-B367-03BB-1DB1-8CA58016815A}"/>
                </a:ext>
              </a:extLst>
            </p:cNvPr>
            <p:cNvSpPr/>
            <p:nvPr/>
          </p:nvSpPr>
          <p:spPr>
            <a:xfrm>
              <a:off x="3450446" y="3839884"/>
              <a:ext cx="579474" cy="622005"/>
            </a:xfrm>
            <a:prstGeom prst="rect">
              <a:avLst/>
            </a:prstGeom>
            <a:solidFill>
              <a:srgbClr val="FF0000"/>
            </a:solidFill>
            <a:ln w="25400" cap="flat" cmpd="sng" algn="ctr">
              <a:solidFill>
                <a:srgbClr val="0091EA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  <a:cs typeface="+mn-cs"/>
                <a:sym typeface="Arial"/>
              </a:endParaRPr>
            </a:p>
          </p:txBody>
        </p:sp>
        <p:sp>
          <p:nvSpPr>
            <p:cNvPr id="68" name="矩形 67">
              <a:extLst>
                <a:ext uri="{FF2B5EF4-FFF2-40B4-BE49-F238E27FC236}">
                  <a16:creationId xmlns:a16="http://schemas.microsoft.com/office/drawing/2014/main" id="{97A6EB7E-DBC6-A4AC-58AB-CE1031F1A591}"/>
                </a:ext>
              </a:extLst>
            </p:cNvPr>
            <p:cNvSpPr/>
            <p:nvPr/>
          </p:nvSpPr>
          <p:spPr>
            <a:xfrm>
              <a:off x="4029921" y="3832577"/>
              <a:ext cx="579474" cy="622005"/>
            </a:xfrm>
            <a:prstGeom prst="rect">
              <a:avLst/>
            </a:prstGeom>
            <a:solidFill>
              <a:srgbClr val="FFFF00"/>
            </a:solidFill>
            <a:ln w="25400" cap="flat" cmpd="sng" algn="ctr">
              <a:solidFill>
                <a:srgbClr val="0091EA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  <a:cs typeface="+mn-cs"/>
                <a:sym typeface="Arial"/>
              </a:endParaRPr>
            </a:p>
          </p:txBody>
        </p:sp>
        <p:sp>
          <p:nvSpPr>
            <p:cNvPr id="69" name="矩形 68">
              <a:extLst>
                <a:ext uri="{FF2B5EF4-FFF2-40B4-BE49-F238E27FC236}">
                  <a16:creationId xmlns:a16="http://schemas.microsoft.com/office/drawing/2014/main" id="{FDEAA82D-8F76-BB3E-754F-BE1095D0DDD8}"/>
                </a:ext>
              </a:extLst>
            </p:cNvPr>
            <p:cNvSpPr/>
            <p:nvPr/>
          </p:nvSpPr>
          <p:spPr>
            <a:xfrm>
              <a:off x="6346046" y="3212234"/>
              <a:ext cx="1158949" cy="1244010"/>
            </a:xfrm>
            <a:prstGeom prst="rect">
              <a:avLst/>
            </a:prstGeom>
            <a:solidFill>
              <a:srgbClr val="FFFFFF"/>
            </a:solidFill>
            <a:ln w="25400" cap="flat" cmpd="sng" algn="ctr">
              <a:solidFill>
                <a:srgbClr val="263238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  <a:cs typeface="+mn-cs"/>
                <a:sym typeface="Arial"/>
              </a:endParaRPr>
            </a:p>
          </p:txBody>
        </p:sp>
        <p:sp>
          <p:nvSpPr>
            <p:cNvPr id="70" name="矩形 69">
              <a:extLst>
                <a:ext uri="{FF2B5EF4-FFF2-40B4-BE49-F238E27FC236}">
                  <a16:creationId xmlns:a16="http://schemas.microsoft.com/office/drawing/2014/main" id="{22798FC1-BCB9-A1C7-259A-7ADA1BD2A18C}"/>
                </a:ext>
              </a:extLst>
            </p:cNvPr>
            <p:cNvSpPr/>
            <p:nvPr/>
          </p:nvSpPr>
          <p:spPr>
            <a:xfrm>
              <a:off x="6346046" y="3212234"/>
              <a:ext cx="579474" cy="622005"/>
            </a:xfrm>
            <a:prstGeom prst="rect">
              <a:avLst/>
            </a:prstGeom>
            <a:solidFill>
              <a:srgbClr val="0091EA"/>
            </a:solidFill>
            <a:ln w="25400" cap="flat" cmpd="sng" algn="ctr">
              <a:solidFill>
                <a:srgbClr val="0091EA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  <a:cs typeface="+mn-cs"/>
                <a:sym typeface="Arial"/>
              </a:endParaRPr>
            </a:p>
          </p:txBody>
        </p:sp>
        <p:sp>
          <p:nvSpPr>
            <p:cNvPr id="71" name="矩形 70">
              <a:extLst>
                <a:ext uri="{FF2B5EF4-FFF2-40B4-BE49-F238E27FC236}">
                  <a16:creationId xmlns:a16="http://schemas.microsoft.com/office/drawing/2014/main" id="{A339C8E7-3BC9-B18D-41F8-9FD5D53CF8A9}"/>
                </a:ext>
              </a:extLst>
            </p:cNvPr>
            <p:cNvSpPr/>
            <p:nvPr/>
          </p:nvSpPr>
          <p:spPr>
            <a:xfrm>
              <a:off x="6938813" y="3212234"/>
              <a:ext cx="579474" cy="622005"/>
            </a:xfrm>
            <a:prstGeom prst="rect">
              <a:avLst/>
            </a:prstGeom>
            <a:solidFill>
              <a:srgbClr val="00B050"/>
            </a:solidFill>
            <a:ln w="25400" cap="flat" cmpd="sng" algn="ctr">
              <a:solidFill>
                <a:srgbClr val="0091EA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  <a:cs typeface="+mn-cs"/>
                <a:sym typeface="Arial"/>
              </a:endParaRPr>
            </a:p>
          </p:txBody>
        </p:sp>
        <p:sp>
          <p:nvSpPr>
            <p:cNvPr id="72" name="矩形 71">
              <a:extLst>
                <a:ext uri="{FF2B5EF4-FFF2-40B4-BE49-F238E27FC236}">
                  <a16:creationId xmlns:a16="http://schemas.microsoft.com/office/drawing/2014/main" id="{349E0476-88F9-890C-9E7C-12E5B1A6D465}"/>
                </a:ext>
              </a:extLst>
            </p:cNvPr>
            <p:cNvSpPr/>
            <p:nvPr/>
          </p:nvSpPr>
          <p:spPr>
            <a:xfrm>
              <a:off x="6352692" y="3838889"/>
              <a:ext cx="579474" cy="622005"/>
            </a:xfrm>
            <a:prstGeom prst="rect">
              <a:avLst/>
            </a:prstGeom>
            <a:solidFill>
              <a:srgbClr val="7030A0"/>
            </a:solidFill>
            <a:ln w="25400" cap="flat" cmpd="sng" algn="ctr">
              <a:solidFill>
                <a:srgbClr val="0091EA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  <a:cs typeface="+mn-cs"/>
                <a:sym typeface="Arial"/>
              </a:endParaRPr>
            </a:p>
          </p:txBody>
        </p:sp>
        <p:sp>
          <p:nvSpPr>
            <p:cNvPr id="73" name="矩形 72">
              <a:extLst>
                <a:ext uri="{FF2B5EF4-FFF2-40B4-BE49-F238E27FC236}">
                  <a16:creationId xmlns:a16="http://schemas.microsoft.com/office/drawing/2014/main" id="{DC936BCA-B95F-D953-6A98-BC3E9D9F1CBF}"/>
                </a:ext>
              </a:extLst>
            </p:cNvPr>
            <p:cNvSpPr/>
            <p:nvPr/>
          </p:nvSpPr>
          <p:spPr>
            <a:xfrm>
              <a:off x="6932167" y="3831582"/>
              <a:ext cx="579474" cy="622005"/>
            </a:xfrm>
            <a:prstGeom prst="rect">
              <a:avLst/>
            </a:prstGeom>
            <a:solidFill>
              <a:srgbClr val="FFFF00"/>
            </a:solidFill>
            <a:ln w="25400" cap="flat" cmpd="sng" algn="ctr">
              <a:solidFill>
                <a:srgbClr val="0091EA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  <a:cs typeface="+mn-cs"/>
                <a:sym typeface="Arial"/>
              </a:endParaRPr>
            </a:p>
          </p:txBody>
        </p:sp>
        <p:sp>
          <p:nvSpPr>
            <p:cNvPr id="74" name="上箭头 73">
              <a:extLst>
                <a:ext uri="{FF2B5EF4-FFF2-40B4-BE49-F238E27FC236}">
                  <a16:creationId xmlns:a16="http://schemas.microsoft.com/office/drawing/2014/main" id="{D5DD384A-0A05-A15A-18F5-8D3769BFCBD2}"/>
                </a:ext>
              </a:extLst>
            </p:cNvPr>
            <p:cNvSpPr/>
            <p:nvPr/>
          </p:nvSpPr>
          <p:spPr>
            <a:xfrm rot="10800000">
              <a:off x="6861282" y="4598123"/>
              <a:ext cx="159489" cy="627321"/>
            </a:xfrm>
            <a:prstGeom prst="upArrow">
              <a:avLst/>
            </a:prstGeom>
            <a:solidFill>
              <a:srgbClr val="0091EA"/>
            </a:solidFill>
            <a:ln w="25400" cap="flat" cmpd="sng" algn="ctr">
              <a:solidFill>
                <a:srgbClr val="0091EA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  <a:cs typeface="+mn-cs"/>
                <a:sym typeface="Arial"/>
              </a:endParaRPr>
            </a:p>
          </p:txBody>
        </p:sp>
        <p:cxnSp>
          <p:nvCxnSpPr>
            <p:cNvPr id="75" name="直线箭头连接符 74">
              <a:extLst>
                <a:ext uri="{FF2B5EF4-FFF2-40B4-BE49-F238E27FC236}">
                  <a16:creationId xmlns:a16="http://schemas.microsoft.com/office/drawing/2014/main" id="{F4365531-F3D0-5CBA-50D5-0938C2ED910B}"/>
                </a:ext>
              </a:extLst>
            </p:cNvPr>
            <p:cNvCxnSpPr/>
            <p:nvPr/>
          </p:nvCxnSpPr>
          <p:spPr>
            <a:xfrm flipV="1">
              <a:off x="4991724" y="3838889"/>
              <a:ext cx="978195" cy="10633"/>
            </a:xfrm>
            <a:prstGeom prst="straightConnector1">
              <a:avLst/>
            </a:prstGeom>
            <a:noFill/>
            <a:ln w="9525" cap="flat" cmpd="sng" algn="ctr">
              <a:solidFill>
                <a:srgbClr val="0091EA">
                  <a:shade val="95000"/>
                  <a:satMod val="105000"/>
                </a:srgbClr>
              </a:solidFill>
              <a:prstDash val="solid"/>
              <a:tailEnd type="triangle"/>
            </a:ln>
            <a:effectLst/>
          </p:spPr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6" name="文本框 75">
                  <a:extLst>
                    <a:ext uri="{FF2B5EF4-FFF2-40B4-BE49-F238E27FC236}">
                      <a16:creationId xmlns:a16="http://schemas.microsoft.com/office/drawing/2014/main" id="{01AC0C30-89B7-E93E-A876-11FD65B1B590}"/>
                    </a:ext>
                  </a:extLst>
                </p:cNvPr>
                <p:cNvSpPr txBox="1"/>
                <p:nvPr/>
              </p:nvSpPr>
              <p:spPr>
                <a:xfrm>
                  <a:off x="5307819" y="3430102"/>
                  <a:ext cx="425303" cy="34228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 defTabSz="914400" hangingPunct="1">
                    <a:buClr>
                      <a:srgbClr val="000000"/>
                    </a:buClr>
                    <a:buFont typeface="Arial"/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kumimoji="1" lang="en-US" altLang="zh-CN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kumimoji="1"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</m:acc>
                          </m:e>
                          <m:sub>
                            <m:sSub>
                              <m:sSubPr>
                                <m:ctrlPr>
                                  <a:rPr kumimoji="1" lang="en-US" altLang="zh-CN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  <m:sub>
                                <m:r>
                                  <a:rPr kumimoji="1"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sub>
                            </m:sSub>
                          </m:sub>
                        </m:sSub>
                      </m:oMath>
                    </m:oMathPara>
                  </a14:m>
                  <a:endParaRPr kumimoji="1" lang="zh-CN" altLang="en-US" sz="1600" dirty="0">
                    <a:latin typeface="Arial"/>
                    <a:cs typeface="Arial"/>
                    <a:sym typeface="Arial"/>
                  </a:endParaRPr>
                </a:p>
              </p:txBody>
            </p:sp>
          </mc:Choice>
          <mc:Fallback>
            <p:sp>
              <p:nvSpPr>
                <p:cNvPr id="76" name="文本框 75">
                  <a:extLst>
                    <a:ext uri="{FF2B5EF4-FFF2-40B4-BE49-F238E27FC236}">
                      <a16:creationId xmlns:a16="http://schemas.microsoft.com/office/drawing/2014/main" id="{01AC0C30-89B7-E93E-A876-11FD65B1B59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07819" y="3430102"/>
                  <a:ext cx="425303" cy="342284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7" name="文本框 76">
              <a:extLst>
                <a:ext uri="{FF2B5EF4-FFF2-40B4-BE49-F238E27FC236}">
                  <a16:creationId xmlns:a16="http://schemas.microsoft.com/office/drawing/2014/main" id="{4B888374-5773-3E2C-D43C-A2B09468C6F5}"/>
                </a:ext>
              </a:extLst>
            </p:cNvPr>
            <p:cNvSpPr txBox="1"/>
            <p:nvPr/>
          </p:nvSpPr>
          <p:spPr>
            <a:xfrm>
              <a:off x="4765116" y="3986191"/>
              <a:ext cx="1510708" cy="3512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 defTabSz="914400" hangingPunct="1">
                <a:buClr>
                  <a:srgbClr val="000000"/>
                </a:buClr>
                <a:buFont typeface="Arial"/>
                <a:buNone/>
              </a:pPr>
              <a:r>
                <a:rPr kumimoji="1" lang="en-US" altLang="zh-CN" sz="1050" dirty="0">
                  <a:latin typeface="Arial"/>
                  <a:cs typeface="Arial"/>
                  <a:sym typeface="Arial"/>
                </a:rPr>
                <a:t>Dynamical Mechanism on Macro-level</a:t>
              </a:r>
              <a:endParaRPr kumimoji="1" lang="zh-CN" altLang="en-US" sz="1050" dirty="0">
                <a:latin typeface="Arial"/>
                <a:cs typeface="Arial"/>
                <a:sym typeface="Arial"/>
              </a:endParaRPr>
            </a:p>
          </p:txBody>
        </p:sp>
        <p:sp>
          <p:nvSpPr>
            <p:cNvPr id="78" name="文本框 77">
              <a:extLst>
                <a:ext uri="{FF2B5EF4-FFF2-40B4-BE49-F238E27FC236}">
                  <a16:creationId xmlns:a16="http://schemas.microsoft.com/office/drawing/2014/main" id="{73DAD573-7D9C-49BB-3CA9-366C55B9DB83}"/>
                </a:ext>
              </a:extLst>
            </p:cNvPr>
            <p:cNvSpPr txBox="1"/>
            <p:nvPr/>
          </p:nvSpPr>
          <p:spPr>
            <a:xfrm>
              <a:off x="4758033" y="6355419"/>
              <a:ext cx="1510708" cy="3512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 defTabSz="914400" hangingPunct="1">
                <a:buClr>
                  <a:srgbClr val="000000"/>
                </a:buClr>
                <a:buFont typeface="Arial"/>
                <a:buNone/>
              </a:pPr>
              <a:r>
                <a:rPr kumimoji="1" lang="en-US" altLang="zh-CN" sz="1050" dirty="0">
                  <a:latin typeface="Arial"/>
                  <a:cs typeface="Arial"/>
                  <a:sym typeface="Arial"/>
                </a:rPr>
                <a:t>Dynamical Mechanism on Micro-level</a:t>
              </a:r>
              <a:endParaRPr kumimoji="1" lang="zh-CN" altLang="en-US" sz="1050" dirty="0">
                <a:latin typeface="Arial"/>
                <a:cs typeface="Arial"/>
                <a:sym typeface="Arial"/>
              </a:endParaRPr>
            </a:p>
          </p:txBody>
        </p:sp>
        <p:sp>
          <p:nvSpPr>
            <p:cNvPr id="79" name="文本框 78">
              <a:extLst>
                <a:ext uri="{FF2B5EF4-FFF2-40B4-BE49-F238E27FC236}">
                  <a16:creationId xmlns:a16="http://schemas.microsoft.com/office/drawing/2014/main" id="{0CF34432-D237-5302-4926-D1D695124E64}"/>
                </a:ext>
              </a:extLst>
            </p:cNvPr>
            <p:cNvSpPr txBox="1"/>
            <p:nvPr/>
          </p:nvSpPr>
          <p:spPr>
            <a:xfrm>
              <a:off x="2306118" y="3583990"/>
              <a:ext cx="768645" cy="2862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 defTabSz="914400" hangingPunct="1">
                <a:buClr>
                  <a:srgbClr val="000000"/>
                </a:buClr>
                <a:buFont typeface="Arial"/>
                <a:buNone/>
              </a:pPr>
              <a:r>
                <a:rPr kumimoji="1" lang="en-US" altLang="zh-CN" sz="1600" dirty="0">
                  <a:latin typeface="Arial"/>
                  <a:cs typeface="Arial"/>
                  <a:sym typeface="Arial"/>
                </a:rPr>
                <a:t>Macro</a:t>
              </a:r>
              <a:endParaRPr kumimoji="1" lang="zh-CN" altLang="en-US" sz="1600" dirty="0">
                <a:latin typeface="Arial"/>
                <a:cs typeface="Arial"/>
                <a:sym typeface="Arial"/>
              </a:endParaRPr>
            </a:p>
          </p:txBody>
        </p:sp>
        <p:sp>
          <p:nvSpPr>
            <p:cNvPr id="80" name="文本框 79">
              <a:extLst>
                <a:ext uri="{FF2B5EF4-FFF2-40B4-BE49-F238E27FC236}">
                  <a16:creationId xmlns:a16="http://schemas.microsoft.com/office/drawing/2014/main" id="{8B83BCA9-30F2-2AFC-CF99-FC0FBAE61BBF}"/>
                </a:ext>
              </a:extLst>
            </p:cNvPr>
            <p:cNvSpPr txBox="1"/>
            <p:nvPr/>
          </p:nvSpPr>
          <p:spPr>
            <a:xfrm>
              <a:off x="2320515" y="5989941"/>
              <a:ext cx="768645" cy="2862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 defTabSz="914400" hangingPunct="1">
                <a:buClr>
                  <a:srgbClr val="000000"/>
                </a:buClr>
                <a:buFont typeface="Arial"/>
                <a:buNone/>
              </a:pPr>
              <a:r>
                <a:rPr kumimoji="1" lang="en-US" altLang="zh-CN" sz="1600" dirty="0">
                  <a:latin typeface="Arial"/>
                  <a:cs typeface="Arial"/>
                  <a:sym typeface="Arial"/>
                </a:rPr>
                <a:t>Micro</a:t>
              </a:r>
              <a:endParaRPr kumimoji="1" lang="zh-CN" altLang="en-US" sz="1600" dirty="0">
                <a:latin typeface="Arial"/>
                <a:cs typeface="Arial"/>
                <a:sym typeface="Arial"/>
              </a:endParaRPr>
            </a:p>
          </p:txBody>
        </p:sp>
        <p:sp>
          <p:nvSpPr>
            <p:cNvPr id="81" name="文本框 80">
              <a:extLst>
                <a:ext uri="{FF2B5EF4-FFF2-40B4-BE49-F238E27FC236}">
                  <a16:creationId xmlns:a16="http://schemas.microsoft.com/office/drawing/2014/main" id="{399EF53A-D0D1-FFCB-1877-FA1EACF92F1D}"/>
                </a:ext>
              </a:extLst>
            </p:cNvPr>
            <p:cNvSpPr txBox="1"/>
            <p:nvPr/>
          </p:nvSpPr>
          <p:spPr>
            <a:xfrm>
              <a:off x="7285699" y="4772230"/>
              <a:ext cx="900224" cy="7025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 defTabSz="914400" hangingPunct="1">
                <a:buClr>
                  <a:srgbClr val="000000"/>
                </a:buClr>
                <a:buFont typeface="Arial"/>
                <a:buNone/>
              </a:pPr>
              <a:r>
                <a:rPr kumimoji="1" lang="en-US" altLang="zh-CN" sz="1600" dirty="0">
                  <a:latin typeface="Arial"/>
                  <a:cs typeface="Arial"/>
                  <a:sym typeface="Arial"/>
                </a:rPr>
                <a:t>De-Coarse Graining</a:t>
              </a:r>
              <a:endParaRPr kumimoji="1" lang="zh-CN" altLang="en-US" sz="1600" dirty="0">
                <a:latin typeface="Arial"/>
                <a:cs typeface="Arial"/>
                <a:sym typeface="Arial"/>
              </a:endParaRPr>
            </a:p>
          </p:txBody>
        </p:sp>
        <p:sp>
          <p:nvSpPr>
            <p:cNvPr id="82" name="文本框 81">
              <a:extLst>
                <a:ext uri="{FF2B5EF4-FFF2-40B4-BE49-F238E27FC236}">
                  <a16:creationId xmlns:a16="http://schemas.microsoft.com/office/drawing/2014/main" id="{9761BF50-B5AD-09CF-80EC-04D431CB45A9}"/>
                </a:ext>
              </a:extLst>
            </p:cNvPr>
            <p:cNvSpPr txBox="1"/>
            <p:nvPr/>
          </p:nvSpPr>
          <p:spPr>
            <a:xfrm>
              <a:off x="4145550" y="4722159"/>
              <a:ext cx="900224" cy="4943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 defTabSz="914400" hangingPunct="1">
                <a:buClr>
                  <a:srgbClr val="000000"/>
                </a:buClr>
                <a:buFont typeface="Arial"/>
                <a:buNone/>
              </a:pPr>
              <a:r>
                <a:rPr kumimoji="1" lang="en-US" altLang="zh-CN" sz="1600" dirty="0">
                  <a:latin typeface="Arial"/>
                  <a:cs typeface="Arial"/>
                  <a:sym typeface="Arial"/>
                </a:rPr>
                <a:t>Coarse Graining</a:t>
              </a:r>
              <a:endParaRPr kumimoji="1" lang="zh-CN" altLang="en-US" sz="1600" dirty="0">
                <a:latin typeface="Arial"/>
                <a:cs typeface="Arial"/>
                <a:sym typeface="Arial"/>
              </a:endParaRPr>
            </a:p>
          </p:txBody>
        </p:sp>
        <p:cxnSp>
          <p:nvCxnSpPr>
            <p:cNvPr id="85" name="直线箭头连接符 84">
              <a:extLst>
                <a:ext uri="{FF2B5EF4-FFF2-40B4-BE49-F238E27FC236}">
                  <a16:creationId xmlns:a16="http://schemas.microsoft.com/office/drawing/2014/main" id="{0C10FB4E-9BDB-4BFB-C578-7BDA747F8D1D}"/>
                </a:ext>
              </a:extLst>
            </p:cNvPr>
            <p:cNvCxnSpPr>
              <a:cxnSpLocks/>
            </p:cNvCxnSpPr>
            <p:nvPr/>
          </p:nvCxnSpPr>
          <p:spPr>
            <a:xfrm>
              <a:off x="1825527" y="7063306"/>
              <a:ext cx="6632000" cy="28668"/>
            </a:xfrm>
            <a:prstGeom prst="straightConnector1">
              <a:avLst/>
            </a:prstGeom>
            <a:noFill/>
            <a:ln w="9525" cap="flat" cmpd="sng" algn="ctr">
              <a:solidFill>
                <a:srgbClr val="0091EA">
                  <a:shade val="95000"/>
                  <a:satMod val="105000"/>
                </a:srgbClr>
              </a:solidFill>
              <a:prstDash val="solid"/>
              <a:tailEnd type="triangle"/>
            </a:ln>
            <a:effectLst/>
          </p:spPr>
        </p:cxnSp>
        <p:sp>
          <p:nvSpPr>
            <p:cNvPr id="86" name="文本框 85">
              <a:extLst>
                <a:ext uri="{FF2B5EF4-FFF2-40B4-BE49-F238E27FC236}">
                  <a16:creationId xmlns:a16="http://schemas.microsoft.com/office/drawing/2014/main" id="{64C02D30-1FB3-0FC6-11EB-62DE552D7AF8}"/>
                </a:ext>
              </a:extLst>
            </p:cNvPr>
            <p:cNvSpPr txBox="1"/>
            <p:nvPr/>
          </p:nvSpPr>
          <p:spPr>
            <a:xfrm>
              <a:off x="7929372" y="6755529"/>
              <a:ext cx="769545" cy="2862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 defTabSz="914400" hangingPunct="1">
                <a:buClr>
                  <a:srgbClr val="000000"/>
                </a:buClr>
                <a:buFont typeface="Arial"/>
                <a:buNone/>
              </a:pPr>
              <a:r>
                <a:rPr kumimoji="1" lang="en-US" altLang="zh-CN" sz="1600" dirty="0">
                  <a:latin typeface="Arial"/>
                  <a:cs typeface="Arial"/>
                  <a:sym typeface="Arial"/>
                </a:rPr>
                <a:t>Time</a:t>
              </a:r>
              <a:endParaRPr kumimoji="1" lang="zh-CN" altLang="en-US" sz="1600" dirty="0">
                <a:latin typeface="Arial"/>
                <a:cs typeface="Arial"/>
                <a:sym typeface="Arial"/>
              </a:endParaRPr>
            </a:p>
          </p:txBody>
        </p:sp>
        <p:cxnSp>
          <p:nvCxnSpPr>
            <p:cNvPr id="87" name="直线箭头连接符 86">
              <a:extLst>
                <a:ext uri="{FF2B5EF4-FFF2-40B4-BE49-F238E27FC236}">
                  <a16:creationId xmlns:a16="http://schemas.microsoft.com/office/drawing/2014/main" id="{B8ED2F82-7779-E478-FD6D-5946CF06F9AE}"/>
                </a:ext>
              </a:extLst>
            </p:cNvPr>
            <p:cNvCxnSpPr/>
            <p:nvPr/>
          </p:nvCxnSpPr>
          <p:spPr>
            <a:xfrm flipV="1">
              <a:off x="1825527" y="3430102"/>
              <a:ext cx="0" cy="3661872"/>
            </a:xfrm>
            <a:prstGeom prst="straightConnector1">
              <a:avLst/>
            </a:prstGeom>
            <a:noFill/>
            <a:ln w="9525" cap="flat" cmpd="sng" algn="ctr">
              <a:solidFill>
                <a:srgbClr val="0091EA">
                  <a:shade val="95000"/>
                  <a:satMod val="105000"/>
                </a:srgbClr>
              </a:solidFill>
              <a:prstDash val="solid"/>
              <a:tailEnd type="triangle"/>
            </a:ln>
            <a:effectLst/>
          </p:spPr>
        </p:cxnSp>
        <p:sp>
          <p:nvSpPr>
            <p:cNvPr id="88" name="文本框 87">
              <a:extLst>
                <a:ext uri="{FF2B5EF4-FFF2-40B4-BE49-F238E27FC236}">
                  <a16:creationId xmlns:a16="http://schemas.microsoft.com/office/drawing/2014/main" id="{ECC4D133-7D1D-F5A2-7F7B-58F232B2721C}"/>
                </a:ext>
              </a:extLst>
            </p:cNvPr>
            <p:cNvSpPr txBox="1"/>
            <p:nvPr/>
          </p:nvSpPr>
          <p:spPr>
            <a:xfrm>
              <a:off x="1440754" y="3102726"/>
              <a:ext cx="769545" cy="2862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 defTabSz="914400" hangingPunct="1">
                <a:buClr>
                  <a:srgbClr val="000000"/>
                </a:buClr>
                <a:buFont typeface="Arial"/>
                <a:buNone/>
              </a:pPr>
              <a:r>
                <a:rPr kumimoji="1" lang="en-US" altLang="zh-CN" sz="1600" dirty="0">
                  <a:latin typeface="Arial"/>
                  <a:cs typeface="Arial"/>
                  <a:sym typeface="Arial"/>
                </a:rPr>
                <a:t>Scale</a:t>
              </a:r>
              <a:endParaRPr kumimoji="1" lang="zh-CN" altLang="en-US" sz="1600" dirty="0">
                <a:latin typeface="Arial"/>
                <a:cs typeface="Arial"/>
                <a:sym typeface="Arial"/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90" name="文本框 89">
                <a:extLst>
                  <a:ext uri="{FF2B5EF4-FFF2-40B4-BE49-F238E27FC236}">
                    <a16:creationId xmlns:a16="http://schemas.microsoft.com/office/drawing/2014/main" id="{ADA10C91-12A6-3F75-CE81-DF0788488160}"/>
                  </a:ext>
                </a:extLst>
              </p:cNvPr>
              <p:cNvSpPr txBox="1"/>
              <p:nvPr/>
            </p:nvSpPr>
            <p:spPr>
              <a:xfrm>
                <a:off x="3482116" y="3154817"/>
                <a:ext cx="1048987" cy="3907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8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kumimoji="1" lang="en-US" altLang="zh-CN" sz="18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90" name="文本框 89">
                <a:extLst>
                  <a:ext uri="{FF2B5EF4-FFF2-40B4-BE49-F238E27FC236}">
                    <a16:creationId xmlns:a16="http://schemas.microsoft.com/office/drawing/2014/main" id="{ADA10C91-12A6-3F75-CE81-DF07884881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2116" y="3154817"/>
                <a:ext cx="1048987" cy="390748"/>
              </a:xfrm>
              <a:prstGeom prst="rect">
                <a:avLst/>
              </a:prstGeom>
              <a:blipFill>
                <a:blip r:embed="rId7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1" name="文本框 90">
                <a:extLst>
                  <a:ext uri="{FF2B5EF4-FFF2-40B4-BE49-F238E27FC236}">
                    <a16:creationId xmlns:a16="http://schemas.microsoft.com/office/drawing/2014/main" id="{69147707-FD77-BAA2-EF92-DE472FC90C78}"/>
                  </a:ext>
                </a:extLst>
              </p:cNvPr>
              <p:cNvSpPr txBox="1"/>
              <p:nvPr/>
            </p:nvSpPr>
            <p:spPr>
              <a:xfrm>
                <a:off x="6778305" y="3122015"/>
                <a:ext cx="1048987" cy="4361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  <m:sup>
                          <m:r>
                            <a:rPr lang="en-US" altLang="zh-CN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91" name="文本框 90">
                <a:extLst>
                  <a:ext uri="{FF2B5EF4-FFF2-40B4-BE49-F238E27FC236}">
                    <a16:creationId xmlns:a16="http://schemas.microsoft.com/office/drawing/2014/main" id="{69147707-FD77-BAA2-EF92-DE472FC90C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8305" y="3122015"/>
                <a:ext cx="1048987" cy="436145"/>
              </a:xfrm>
              <a:prstGeom prst="rect">
                <a:avLst/>
              </a:prstGeom>
              <a:blipFill>
                <a:blip r:embed="rId8"/>
                <a:stretch>
                  <a:fillRect b="-27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3375795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1" y="436469"/>
            <a:ext cx="83103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Effective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Coarse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graining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6" name="直接箭头连接符 9">
            <a:extLst>
              <a:ext uri="{FF2B5EF4-FFF2-40B4-BE49-F238E27FC236}">
                <a16:creationId xmlns:a16="http://schemas.microsoft.com/office/drawing/2014/main" id="{BE6C72BB-7D2B-BD9A-70D2-B244A87BC451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图片 66">
            <a:extLst>
              <a:ext uri="{FF2B5EF4-FFF2-40B4-BE49-F238E27FC236}">
                <a16:creationId xmlns:a16="http://schemas.microsoft.com/office/drawing/2014/main" id="{BF69EAE7-F8D7-BDBE-F8BA-D082DB6FC37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B7359608-9BB8-E2C9-D5B1-3C3482C67664}"/>
              </a:ext>
            </a:extLst>
          </p:cNvPr>
          <p:cNvGrpSpPr/>
          <p:nvPr/>
        </p:nvGrpSpPr>
        <p:grpSpPr>
          <a:xfrm>
            <a:off x="1025912" y="1209963"/>
            <a:ext cx="4391216" cy="3694541"/>
            <a:chOff x="1215694" y="3107362"/>
            <a:chExt cx="2917780" cy="225031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文本框 8">
                  <a:extLst>
                    <a:ext uri="{FF2B5EF4-FFF2-40B4-BE49-F238E27FC236}">
                      <a16:creationId xmlns:a16="http://schemas.microsoft.com/office/drawing/2014/main" id="{013ACDAF-C261-A558-21D6-F82E99A464ED}"/>
                    </a:ext>
                  </a:extLst>
                </p:cNvPr>
                <p:cNvSpPr txBox="1"/>
                <p:nvPr/>
              </p:nvSpPr>
              <p:spPr>
                <a:xfrm>
                  <a:off x="1215694" y="5093839"/>
                  <a:ext cx="319464" cy="23256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l" defTabSz="914400" hangingPunct="1">
                    <a:buClr>
                      <a:srgbClr val="000000"/>
                    </a:buClr>
                    <a:buFont typeface="Arial"/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2800" i="1" smtClean="0">
                                <a:latin typeface="Cambria Math" panose="02040503050406030204" pitchFamily="18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kumimoji="1" lang="en-US" altLang="zh-CN" sz="2800" b="1">
                                <a:latin typeface="Cambria Math" panose="02040503050406030204" pitchFamily="18" charset="0"/>
                                <a:sym typeface="Arial"/>
                              </a:rPr>
                              <m:t>𝐱</m:t>
                            </m:r>
                          </m:e>
                          <m:sub>
                            <m:r>
                              <a:rPr kumimoji="1" lang="en-US" altLang="zh-CN" sz="2800" i="1" smtClean="0">
                                <a:latin typeface="Cambria Math" panose="02040503050406030204" pitchFamily="18" charset="0"/>
                                <a:sym typeface="Arial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sz="2800" dirty="0">
                    <a:latin typeface="Arial"/>
                    <a:cs typeface="Arial"/>
                    <a:sym typeface="Arial"/>
                  </a:endParaRPr>
                </a:p>
              </p:txBody>
            </p:sp>
          </mc:Choice>
          <mc:Fallback xmlns="">
            <p:sp>
              <p:nvSpPr>
                <p:cNvPr id="50" name="文本框 49">
                  <a:extLst>
                    <a:ext uri="{FF2B5EF4-FFF2-40B4-BE49-F238E27FC236}">
                      <a16:creationId xmlns:a16="http://schemas.microsoft.com/office/drawing/2014/main" id="{6F9C3C76-BD85-B028-999E-62BFE80BE12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15694" y="5093839"/>
                  <a:ext cx="319464" cy="232569"/>
                </a:xfrm>
                <a:prstGeom prst="rect">
                  <a:avLst/>
                </a:prstGeom>
                <a:blipFill>
                  <a:blip r:embed="rId4"/>
                  <a:stretch>
                    <a:fillRect b="-1428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" name="直线箭头连接符 9">
              <a:extLst>
                <a:ext uri="{FF2B5EF4-FFF2-40B4-BE49-F238E27FC236}">
                  <a16:creationId xmlns:a16="http://schemas.microsoft.com/office/drawing/2014/main" id="{38285DA4-711D-EBBC-DFF6-6DCAB11D4224}"/>
                </a:ext>
              </a:extLst>
            </p:cNvPr>
            <p:cNvCxnSpPr/>
            <p:nvPr/>
          </p:nvCxnSpPr>
          <p:spPr>
            <a:xfrm flipV="1">
              <a:off x="1327260" y="3754633"/>
              <a:ext cx="0" cy="1252435"/>
            </a:xfrm>
            <a:prstGeom prst="straightConnector1">
              <a:avLst/>
            </a:prstGeom>
            <a:noFill/>
            <a:ln w="9525" cap="flat" cmpd="sng" algn="ctr">
              <a:solidFill>
                <a:srgbClr val="0091EA">
                  <a:shade val="95000"/>
                  <a:satMod val="105000"/>
                </a:srgbClr>
              </a:solidFill>
              <a:prstDash val="solid"/>
              <a:tailEnd type="triangle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文本框 10">
                  <a:extLst>
                    <a:ext uri="{FF2B5EF4-FFF2-40B4-BE49-F238E27FC236}">
                      <a16:creationId xmlns:a16="http://schemas.microsoft.com/office/drawing/2014/main" id="{B29F22A1-98A5-73A6-218C-42A5DA794D68}"/>
                    </a:ext>
                  </a:extLst>
                </p:cNvPr>
                <p:cNvSpPr txBox="1"/>
                <p:nvPr/>
              </p:nvSpPr>
              <p:spPr>
                <a:xfrm>
                  <a:off x="1253067" y="4263169"/>
                  <a:ext cx="655504" cy="300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l" defTabSz="914400" hangingPunct="1">
                    <a:buClr>
                      <a:srgbClr val="000000"/>
                    </a:buClr>
                    <a:buFont typeface="Arial"/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2800" i="1" smtClean="0">
                                <a:latin typeface="Cambria Math" panose="02040503050406030204" pitchFamily="18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kumimoji="1" lang="en-US" altLang="zh-CN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Arial"/>
                              </a:rPr>
                              <m:t>𝜙</m:t>
                            </m:r>
                          </m:e>
                          <m:sub>
                            <m:r>
                              <a:rPr kumimoji="1" lang="en-US" altLang="zh-CN" sz="2800" i="1" smtClean="0">
                                <a:latin typeface="Cambria Math" panose="02040503050406030204" pitchFamily="18" charset="0"/>
                                <a:sym typeface="Arial"/>
                              </a:rPr>
                              <m:t>𝑞</m:t>
                            </m:r>
                          </m:sub>
                        </m:sSub>
                      </m:oMath>
                    </m:oMathPara>
                  </a14:m>
                  <a:endParaRPr lang="zh-CN" altLang="en-US" sz="2800" dirty="0">
                    <a:latin typeface="Arial"/>
                    <a:cs typeface="Arial"/>
                    <a:sym typeface="Arial"/>
                  </a:endParaRPr>
                </a:p>
              </p:txBody>
            </p:sp>
          </mc:Choice>
          <mc:Fallback xmlns="">
            <p:sp>
              <p:nvSpPr>
                <p:cNvPr id="52" name="文本框 51">
                  <a:extLst>
                    <a:ext uri="{FF2B5EF4-FFF2-40B4-BE49-F238E27FC236}">
                      <a16:creationId xmlns:a16="http://schemas.microsoft.com/office/drawing/2014/main" id="{FD9D98E8-3EA7-0CD9-AFFC-1A8D06C7CB9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53067" y="4263169"/>
                  <a:ext cx="655504" cy="300332"/>
                </a:xfrm>
                <a:prstGeom prst="rect">
                  <a:avLst/>
                </a:prstGeom>
                <a:blipFill>
                  <a:blip r:embed="rId5"/>
                  <a:stretch>
                    <a:fillRect b="-1363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文本框 11">
                  <a:extLst>
                    <a:ext uri="{FF2B5EF4-FFF2-40B4-BE49-F238E27FC236}">
                      <a16:creationId xmlns:a16="http://schemas.microsoft.com/office/drawing/2014/main" id="{E017FEA5-AE53-4D32-462C-9D95863CEB67}"/>
                    </a:ext>
                  </a:extLst>
                </p:cNvPr>
                <p:cNvSpPr txBox="1"/>
                <p:nvPr/>
              </p:nvSpPr>
              <p:spPr>
                <a:xfrm>
                  <a:off x="1215694" y="3340375"/>
                  <a:ext cx="319464" cy="23256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l" defTabSz="914400" hangingPunct="1">
                    <a:buClr>
                      <a:srgbClr val="000000"/>
                    </a:buClr>
                    <a:buFont typeface="Arial"/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2800" i="1" smtClean="0">
                                <a:latin typeface="Cambria Math" panose="02040503050406030204" pitchFamily="18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kumimoji="1" lang="en-US" altLang="zh-CN" sz="2800" b="1" smtClean="0">
                                <a:latin typeface="Cambria Math" panose="02040503050406030204" pitchFamily="18" charset="0"/>
                                <a:sym typeface="Arial"/>
                              </a:rPr>
                              <m:t>𝐲</m:t>
                            </m:r>
                          </m:e>
                          <m:sub>
                            <m:r>
                              <a:rPr kumimoji="1" lang="en-US" altLang="zh-CN" sz="2800" i="1" smtClean="0">
                                <a:latin typeface="Cambria Math" panose="02040503050406030204" pitchFamily="18" charset="0"/>
                                <a:sym typeface="Arial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sz="2800" dirty="0">
                    <a:latin typeface="Arial"/>
                    <a:cs typeface="Arial"/>
                    <a:sym typeface="Arial"/>
                  </a:endParaRPr>
                </a:p>
              </p:txBody>
            </p:sp>
          </mc:Choice>
          <mc:Fallback xmlns="">
            <p:sp>
              <p:nvSpPr>
                <p:cNvPr id="53" name="文本框 52">
                  <a:extLst>
                    <a:ext uri="{FF2B5EF4-FFF2-40B4-BE49-F238E27FC236}">
                      <a16:creationId xmlns:a16="http://schemas.microsoft.com/office/drawing/2014/main" id="{E7D82567-140A-42A5-22BA-68A8D3ECD9A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15694" y="3340375"/>
                  <a:ext cx="319464" cy="232569"/>
                </a:xfrm>
                <a:prstGeom prst="rect">
                  <a:avLst/>
                </a:prstGeom>
                <a:blipFill>
                  <a:blip r:embed="rId6"/>
                  <a:stretch>
                    <a:fillRect b="-2857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文本框 12">
                  <a:extLst>
                    <a:ext uri="{FF2B5EF4-FFF2-40B4-BE49-F238E27FC236}">
                      <a16:creationId xmlns:a16="http://schemas.microsoft.com/office/drawing/2014/main" id="{51A4B317-F6EB-CBBD-12B8-9EBF8EABBC51}"/>
                    </a:ext>
                  </a:extLst>
                </p:cNvPr>
                <p:cNvSpPr txBox="1"/>
                <p:nvPr/>
              </p:nvSpPr>
              <p:spPr>
                <a:xfrm>
                  <a:off x="3398302" y="3363871"/>
                  <a:ext cx="319464" cy="23256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l" defTabSz="914400" hangingPunct="1">
                    <a:buClr>
                      <a:srgbClr val="000000"/>
                    </a:buClr>
                    <a:buFont typeface="Arial"/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2800" i="1" smtClean="0">
                                <a:latin typeface="Cambria Math" panose="02040503050406030204" pitchFamily="18" charset="0"/>
                                <a:sym typeface="Arial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kumimoji="1" lang="en-US" altLang="zh-CN" sz="2800" i="1">
                                    <a:latin typeface="Cambria Math" panose="02040503050406030204" pitchFamily="18" charset="0"/>
                                    <a:sym typeface="Arial"/>
                                  </a:rPr>
                                </m:ctrlPr>
                              </m:accPr>
                              <m:e>
                                <m:r>
                                  <a:rPr kumimoji="1" lang="en-US" altLang="zh-CN" sz="2800" b="1">
                                    <a:latin typeface="Cambria Math" panose="02040503050406030204" pitchFamily="18" charset="0"/>
                                    <a:sym typeface="Arial"/>
                                  </a:rPr>
                                  <m:t>𝐲</m:t>
                                </m:r>
                              </m:e>
                            </m:acc>
                          </m:e>
                          <m:sub>
                            <m:r>
                              <a:rPr kumimoji="1" lang="en-US" altLang="zh-CN" sz="2800" i="1" smtClean="0">
                                <a:latin typeface="Cambria Math" panose="02040503050406030204" pitchFamily="18" charset="0"/>
                                <a:sym typeface="Arial"/>
                              </a:rPr>
                              <m:t>𝑡</m:t>
                            </m:r>
                            <m:r>
                              <a:rPr kumimoji="1" lang="en-US" altLang="zh-CN" sz="2800" i="1" smtClean="0">
                                <a:latin typeface="Cambria Math" panose="02040503050406030204" pitchFamily="18" charset="0"/>
                                <a:sym typeface="Arial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sz="2800" dirty="0">
                    <a:latin typeface="Arial"/>
                    <a:cs typeface="Arial"/>
                    <a:sym typeface="Arial"/>
                  </a:endParaRPr>
                </a:p>
              </p:txBody>
            </p:sp>
          </mc:Choice>
          <mc:Fallback xmlns="">
            <p:sp>
              <p:nvSpPr>
                <p:cNvPr id="54" name="文本框 53">
                  <a:extLst>
                    <a:ext uri="{FF2B5EF4-FFF2-40B4-BE49-F238E27FC236}">
                      <a16:creationId xmlns:a16="http://schemas.microsoft.com/office/drawing/2014/main" id="{7E942ACC-2613-47D6-080A-9C2FAF93AB8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98302" y="3363871"/>
                  <a:ext cx="319464" cy="232569"/>
                </a:xfrm>
                <a:prstGeom prst="rect">
                  <a:avLst/>
                </a:prstGeom>
                <a:blipFill>
                  <a:blip r:embed="rId7"/>
                  <a:stretch>
                    <a:fillRect l="-21277" t="-17647" r="-23404" b="-2941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" name="直线箭头连接符 13">
              <a:extLst>
                <a:ext uri="{FF2B5EF4-FFF2-40B4-BE49-F238E27FC236}">
                  <a16:creationId xmlns:a16="http://schemas.microsoft.com/office/drawing/2014/main" id="{9FCAFCE7-D132-7CB2-4B6B-2C84A7EC4F24}"/>
                </a:ext>
              </a:extLst>
            </p:cNvPr>
            <p:cNvCxnSpPr>
              <a:cxnSpLocks/>
            </p:cNvCxnSpPr>
            <p:nvPr/>
          </p:nvCxnSpPr>
          <p:spPr>
            <a:xfrm>
              <a:off x="3550591" y="3708201"/>
              <a:ext cx="0" cy="1159136"/>
            </a:xfrm>
            <a:prstGeom prst="straightConnector1">
              <a:avLst/>
            </a:prstGeom>
            <a:noFill/>
            <a:ln w="9525" cap="flat" cmpd="sng" algn="ctr">
              <a:solidFill>
                <a:srgbClr val="0091EA">
                  <a:shade val="95000"/>
                  <a:satMod val="105000"/>
                </a:srgbClr>
              </a:solidFill>
              <a:prstDash val="solid"/>
              <a:tailEnd type="triangle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文本框 14">
                  <a:extLst>
                    <a:ext uri="{FF2B5EF4-FFF2-40B4-BE49-F238E27FC236}">
                      <a16:creationId xmlns:a16="http://schemas.microsoft.com/office/drawing/2014/main" id="{F85F158A-EE85-9817-9D54-C57BBD0C59DE}"/>
                    </a:ext>
                  </a:extLst>
                </p:cNvPr>
                <p:cNvSpPr txBox="1"/>
                <p:nvPr/>
              </p:nvSpPr>
              <p:spPr>
                <a:xfrm>
                  <a:off x="3477970" y="4218658"/>
                  <a:ext cx="655504" cy="32988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l" defTabSz="914400" hangingPunct="1">
                    <a:buClr>
                      <a:srgbClr val="000000"/>
                    </a:buClr>
                    <a:buFont typeface="Arial"/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1" lang="en-US" altLang="zh-CN" sz="2800" i="1" smtClean="0">
                                <a:latin typeface="Cambria Math" panose="02040503050406030204" pitchFamily="18" charset="0"/>
                                <a:sym typeface="Arial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kumimoji="1" lang="en-US" altLang="zh-CN" sz="2800" i="1">
                                    <a:latin typeface="Cambria Math" panose="02040503050406030204" pitchFamily="18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Arial"/>
                                  </a:rPr>
                                  <m:t>𝜙</m:t>
                                </m:r>
                              </m:e>
                              <m:sub>
                                <m:r>
                                  <a:rPr kumimoji="1" lang="en-US" altLang="zh-CN" sz="2800" i="1">
                                    <a:latin typeface="Cambria Math" panose="02040503050406030204" pitchFamily="18" charset="0"/>
                                    <a:sym typeface="Arial"/>
                                  </a:rPr>
                                  <m:t>𝑞</m:t>
                                </m:r>
                              </m:sub>
                            </m:sSub>
                          </m:e>
                          <m:sup>
                            <m:r>
                              <a:rPr kumimoji="1" lang="en-US" altLang="zh-CN" sz="2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Arial"/>
                              </a:rPr>
                              <m:t>†</m:t>
                            </m:r>
                          </m:sup>
                        </m:sSup>
                      </m:oMath>
                    </m:oMathPara>
                  </a14:m>
                  <a:endParaRPr lang="zh-CN" altLang="en-US" sz="2800" dirty="0">
                    <a:latin typeface="Arial"/>
                    <a:cs typeface="Arial"/>
                    <a:sym typeface="Arial"/>
                  </a:endParaRPr>
                </a:p>
              </p:txBody>
            </p:sp>
          </mc:Choice>
          <mc:Fallback xmlns="">
            <p:sp>
              <p:nvSpPr>
                <p:cNvPr id="56" name="文本框 55">
                  <a:extLst>
                    <a:ext uri="{FF2B5EF4-FFF2-40B4-BE49-F238E27FC236}">
                      <a16:creationId xmlns:a16="http://schemas.microsoft.com/office/drawing/2014/main" id="{20E97B1D-CCDB-656C-7DF3-96198896D01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77970" y="4218658"/>
                  <a:ext cx="655504" cy="329888"/>
                </a:xfrm>
                <a:prstGeom prst="rect">
                  <a:avLst/>
                </a:prstGeom>
                <a:blipFill>
                  <a:blip r:embed="rId8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文本框 15">
                  <a:extLst>
                    <a:ext uri="{FF2B5EF4-FFF2-40B4-BE49-F238E27FC236}">
                      <a16:creationId xmlns:a16="http://schemas.microsoft.com/office/drawing/2014/main" id="{FBB5BB4D-08DC-AC61-A90C-4E4324824021}"/>
                    </a:ext>
                  </a:extLst>
                </p:cNvPr>
                <p:cNvSpPr txBox="1"/>
                <p:nvPr/>
              </p:nvSpPr>
              <p:spPr>
                <a:xfrm>
                  <a:off x="3398302" y="4888501"/>
                  <a:ext cx="319464" cy="23256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l" defTabSz="914400" hangingPunct="1">
                    <a:buClr>
                      <a:srgbClr val="000000"/>
                    </a:buClr>
                    <a:buFont typeface="Arial"/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2800" i="1" smtClean="0">
                                <a:latin typeface="Cambria Math" panose="02040503050406030204" pitchFamily="18" charset="0"/>
                                <a:sym typeface="Arial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kumimoji="1" lang="en-US" altLang="zh-CN" sz="2800" i="1">
                                    <a:latin typeface="Cambria Math" panose="02040503050406030204" pitchFamily="18" charset="0"/>
                                    <a:sym typeface="Arial"/>
                                  </a:rPr>
                                </m:ctrlPr>
                              </m:accPr>
                              <m:e>
                                <m:r>
                                  <a:rPr kumimoji="1" lang="en-US" altLang="zh-CN" sz="2800" b="1" smtClean="0">
                                    <a:latin typeface="Cambria Math" panose="02040503050406030204" pitchFamily="18" charset="0"/>
                                    <a:sym typeface="Arial"/>
                                  </a:rPr>
                                  <m:t>𝐱</m:t>
                                </m:r>
                              </m:e>
                            </m:acc>
                          </m:e>
                          <m:sub>
                            <m:r>
                              <a:rPr kumimoji="1" lang="en-US" altLang="zh-CN" sz="2800" i="1">
                                <a:latin typeface="Cambria Math" panose="02040503050406030204" pitchFamily="18" charset="0"/>
                                <a:sym typeface="Arial"/>
                              </a:rPr>
                              <m:t>𝑡</m:t>
                            </m:r>
                            <m:r>
                              <a:rPr kumimoji="1" lang="en-US" altLang="zh-CN" sz="2800" i="1">
                                <a:latin typeface="Cambria Math" panose="02040503050406030204" pitchFamily="18" charset="0"/>
                                <a:sym typeface="Arial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sz="2800" dirty="0">
                    <a:latin typeface="Arial"/>
                    <a:cs typeface="Arial"/>
                    <a:sym typeface="Arial"/>
                  </a:endParaRPr>
                </a:p>
              </p:txBody>
            </p:sp>
          </mc:Choice>
          <mc:Fallback xmlns="">
            <p:sp>
              <p:nvSpPr>
                <p:cNvPr id="57" name="文本框 56">
                  <a:extLst>
                    <a:ext uri="{FF2B5EF4-FFF2-40B4-BE49-F238E27FC236}">
                      <a16:creationId xmlns:a16="http://schemas.microsoft.com/office/drawing/2014/main" id="{77888C1A-8927-A468-D99E-93379F92F0D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98302" y="4888501"/>
                  <a:ext cx="319464" cy="232569"/>
                </a:xfrm>
                <a:prstGeom prst="rect">
                  <a:avLst/>
                </a:prstGeom>
                <a:blipFill>
                  <a:blip r:embed="rId9"/>
                  <a:stretch>
                    <a:fillRect l="-17021" t="-14286" r="-27660" b="-1428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文本框 16">
                  <a:extLst>
                    <a:ext uri="{FF2B5EF4-FFF2-40B4-BE49-F238E27FC236}">
                      <a16:creationId xmlns:a16="http://schemas.microsoft.com/office/drawing/2014/main" id="{87570D68-852B-7B7C-AFCF-F5B1AB31B4C2}"/>
                    </a:ext>
                  </a:extLst>
                </p:cNvPr>
                <p:cNvSpPr txBox="1"/>
                <p:nvPr/>
              </p:nvSpPr>
              <p:spPr>
                <a:xfrm>
                  <a:off x="3390859" y="5125109"/>
                  <a:ext cx="319464" cy="23256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l" defTabSz="914400" hangingPunct="1">
                    <a:buClr>
                      <a:srgbClr val="000000"/>
                    </a:buClr>
                    <a:buFont typeface="Arial"/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2800" i="1" smtClean="0">
                                <a:latin typeface="Cambria Math" panose="02040503050406030204" pitchFamily="18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kumimoji="1" lang="en-US" altLang="zh-CN" sz="2800" b="1">
                                <a:latin typeface="Cambria Math" panose="02040503050406030204" pitchFamily="18" charset="0"/>
                                <a:sym typeface="Arial"/>
                              </a:rPr>
                              <m:t>𝐱</m:t>
                            </m:r>
                          </m:e>
                          <m:sub>
                            <m:r>
                              <a:rPr kumimoji="1" lang="en-US" altLang="zh-CN" sz="2800" i="1" smtClean="0">
                                <a:latin typeface="Cambria Math" panose="02040503050406030204" pitchFamily="18" charset="0"/>
                                <a:sym typeface="Arial"/>
                              </a:rPr>
                              <m:t>𝑡</m:t>
                            </m:r>
                            <m:r>
                              <a:rPr kumimoji="1" lang="en-US" altLang="zh-CN" sz="2800" i="1" smtClean="0">
                                <a:latin typeface="Cambria Math" panose="02040503050406030204" pitchFamily="18" charset="0"/>
                                <a:sym typeface="Arial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sz="2800" dirty="0">
                    <a:latin typeface="Arial"/>
                    <a:cs typeface="Arial"/>
                    <a:sym typeface="Arial"/>
                  </a:endParaRPr>
                </a:p>
              </p:txBody>
            </p:sp>
          </mc:Choice>
          <mc:Fallback xmlns="">
            <p:sp>
              <p:nvSpPr>
                <p:cNvPr id="58" name="文本框 57">
                  <a:extLst>
                    <a:ext uri="{FF2B5EF4-FFF2-40B4-BE49-F238E27FC236}">
                      <a16:creationId xmlns:a16="http://schemas.microsoft.com/office/drawing/2014/main" id="{23B016D6-261B-CCBF-973C-08BC2900196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90859" y="5125109"/>
                  <a:ext cx="319464" cy="232569"/>
                </a:xfrm>
                <a:prstGeom prst="rect">
                  <a:avLst/>
                </a:prstGeom>
                <a:blipFill>
                  <a:blip r:embed="rId10"/>
                  <a:stretch>
                    <a:fillRect l="-14894" r="-27660" b="-1428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8" name="直线箭头连接符 17">
              <a:extLst>
                <a:ext uri="{FF2B5EF4-FFF2-40B4-BE49-F238E27FC236}">
                  <a16:creationId xmlns:a16="http://schemas.microsoft.com/office/drawing/2014/main" id="{1652576E-E15A-F2AB-235E-DC386735C23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99780" y="3471593"/>
              <a:ext cx="1733900" cy="9"/>
            </a:xfrm>
            <a:prstGeom prst="straightConnector1">
              <a:avLst/>
            </a:prstGeom>
            <a:noFill/>
            <a:ln w="9525" cap="flat" cmpd="sng" algn="ctr">
              <a:solidFill>
                <a:srgbClr val="0091EA">
                  <a:shade val="95000"/>
                  <a:satMod val="105000"/>
                </a:srgbClr>
              </a:solidFill>
              <a:prstDash val="solid"/>
              <a:tailEnd type="triangle"/>
            </a:ln>
            <a:effectLst/>
          </p:spPr>
        </p:cxnSp>
        <p:cxnSp>
          <p:nvCxnSpPr>
            <p:cNvPr id="19" name="直线箭头连接符 18">
              <a:extLst>
                <a:ext uri="{FF2B5EF4-FFF2-40B4-BE49-F238E27FC236}">
                  <a16:creationId xmlns:a16="http://schemas.microsoft.com/office/drawing/2014/main" id="{EC07CC19-3914-4606-C02F-F4D989D37E8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9833" y="5259161"/>
              <a:ext cx="1733900" cy="9"/>
            </a:xfrm>
            <a:prstGeom prst="straightConnector1">
              <a:avLst/>
            </a:prstGeom>
            <a:noFill/>
            <a:ln w="9525" cap="flat" cmpd="sng" algn="ctr">
              <a:solidFill>
                <a:srgbClr val="0091EA">
                  <a:shade val="95000"/>
                  <a:satMod val="105000"/>
                </a:srgbClr>
              </a:solidFill>
              <a:prstDash val="solid"/>
              <a:tailEnd type="triangle"/>
            </a:ln>
            <a:effectLst/>
          </p:spPr>
        </p:cxn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5FA75FD7-5F4F-87EE-F34E-B6400BC22DB9}"/>
                </a:ext>
              </a:extLst>
            </p:cNvPr>
            <p:cNvSpPr txBox="1"/>
            <p:nvPr/>
          </p:nvSpPr>
          <p:spPr>
            <a:xfrm>
              <a:off x="2214551" y="4951384"/>
              <a:ext cx="281576" cy="2824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 defTabSz="914400" hangingPunct="1">
                <a:buClr>
                  <a:srgbClr val="000000"/>
                </a:buClr>
                <a:buFont typeface="Arial"/>
                <a:buNone/>
              </a:pPr>
              <a:r>
                <a:rPr kumimoji="1" lang="en-US" altLang="zh-CN" sz="2800" dirty="0">
                  <a:latin typeface="Arial"/>
                  <a:cs typeface="Arial"/>
                  <a:sym typeface="Arial"/>
                </a:rPr>
                <a:t>g</a:t>
              </a:r>
              <a:endParaRPr kumimoji="1" lang="zh-CN" altLang="en-US" sz="2800" dirty="0">
                <a:latin typeface="Arial"/>
                <a:cs typeface="Arial"/>
                <a:sym typeface="Arial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文本框 20">
                  <a:extLst>
                    <a:ext uri="{FF2B5EF4-FFF2-40B4-BE49-F238E27FC236}">
                      <a16:creationId xmlns:a16="http://schemas.microsoft.com/office/drawing/2014/main" id="{2D1923E6-73A1-DF71-18C3-3DF125106ED0}"/>
                    </a:ext>
                  </a:extLst>
                </p:cNvPr>
                <p:cNvSpPr txBox="1"/>
                <p:nvPr/>
              </p:nvSpPr>
              <p:spPr>
                <a:xfrm>
                  <a:off x="2185154" y="3107362"/>
                  <a:ext cx="281576" cy="3449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 defTabSz="914400" hangingPunct="1">
                    <a:buClr>
                      <a:srgbClr val="000000"/>
                    </a:buClr>
                    <a:buFont typeface="Arial"/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2800" i="1" smtClean="0">
                                <a:latin typeface="Cambria Math" panose="02040503050406030204" pitchFamily="18" charset="0"/>
                                <a:sym typeface="Arial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kumimoji="1" lang="en-US" altLang="zh-CN" sz="2800" i="1">
                                    <a:latin typeface="Cambria Math" panose="02040503050406030204" pitchFamily="18" charset="0"/>
                                    <a:sym typeface="Arial"/>
                                  </a:rPr>
                                </m:ctrlPr>
                              </m:accPr>
                              <m:e>
                                <m:r>
                                  <a:rPr kumimoji="1" lang="en-US" altLang="zh-CN" sz="2800" i="1">
                                    <a:latin typeface="Cambria Math" panose="02040503050406030204" pitchFamily="18" charset="0"/>
                                    <a:sym typeface="Arial"/>
                                  </a:rPr>
                                  <m:t>𝑓</m:t>
                                </m:r>
                              </m:e>
                            </m:acc>
                          </m:e>
                          <m:sub>
                            <m:sSub>
                              <m:sSubPr>
                                <m:ctrlPr>
                                  <a:rPr kumimoji="1" lang="en-US" altLang="zh-CN" sz="2800" i="1">
                                    <a:latin typeface="Cambria Math" panose="02040503050406030204" pitchFamily="18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Arial"/>
                                  </a:rPr>
                                  <m:t>𝜙</m:t>
                                </m:r>
                              </m:e>
                              <m:sub>
                                <m:r>
                                  <a:rPr kumimoji="1" lang="en-US" altLang="zh-CN" sz="2800" i="1">
                                    <a:latin typeface="Cambria Math" panose="02040503050406030204" pitchFamily="18" charset="0"/>
                                    <a:sym typeface="Arial"/>
                                  </a:rPr>
                                  <m:t>𝑞</m:t>
                                </m:r>
                              </m:sub>
                            </m:sSub>
                          </m:sub>
                        </m:sSub>
                      </m:oMath>
                    </m:oMathPara>
                  </a14:m>
                  <a:endParaRPr kumimoji="1" lang="zh-CN" altLang="en-US" sz="2800" dirty="0">
                    <a:latin typeface="Arial"/>
                    <a:cs typeface="Arial"/>
                    <a:sym typeface="Arial"/>
                  </a:endParaRPr>
                </a:p>
              </p:txBody>
            </p:sp>
          </mc:Choice>
          <mc:Fallback xmlns="">
            <p:sp>
              <p:nvSpPr>
                <p:cNvPr id="62" name="文本框 61">
                  <a:extLst>
                    <a:ext uri="{FF2B5EF4-FFF2-40B4-BE49-F238E27FC236}">
                      <a16:creationId xmlns:a16="http://schemas.microsoft.com/office/drawing/2014/main" id="{EC759783-3458-6538-B530-C0F4D1C49C7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85154" y="3107362"/>
                  <a:ext cx="281576" cy="344943"/>
                </a:xfrm>
                <a:prstGeom prst="rect">
                  <a:avLst/>
                </a:prstGeom>
                <a:blipFill>
                  <a:blip r:embed="rId11"/>
                  <a:stretch>
                    <a:fillRect l="-14286" t="-5769" r="-26190" b="-576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22" name="图片 21">
            <a:extLst>
              <a:ext uri="{FF2B5EF4-FFF2-40B4-BE49-F238E27FC236}">
                <a16:creationId xmlns:a16="http://schemas.microsoft.com/office/drawing/2014/main" id="{4A15F27F-8F4A-E29C-747B-37AA8383F92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216127" y="3439535"/>
            <a:ext cx="3313285" cy="927033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60C78994-3ABF-DB35-B3A3-D39BCB679572}"/>
              </a:ext>
            </a:extLst>
          </p:cNvPr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16127" y="4337629"/>
            <a:ext cx="5300781" cy="1054132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8298229A-17CE-604C-FBB4-DAAC9EF307B9}"/>
              </a:ext>
            </a:extLst>
          </p:cNvPr>
          <p:cNvSpPr txBox="1"/>
          <p:nvPr/>
        </p:nvSpPr>
        <p:spPr>
          <a:xfrm>
            <a:off x="6272904" y="2955880"/>
            <a:ext cx="10047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914400" hangingPunct="1">
              <a:buClr>
                <a:srgbClr val="000000"/>
              </a:buClr>
              <a:buFont typeface="Arial"/>
              <a:buNone/>
            </a:pPr>
            <a:r>
              <a:rPr kumimoji="1" lang="en-US" altLang="zh-CN" sz="2400" dirty="0" err="1">
                <a:latin typeface="Arial"/>
                <a:cs typeface="Arial"/>
                <a:sym typeface="Arial"/>
              </a:rPr>
              <a:t>s.t.</a:t>
            </a:r>
            <a:endParaRPr kumimoji="1" lang="zh-CN" altLang="en-US" sz="2400" dirty="0">
              <a:latin typeface="Arial"/>
              <a:cs typeface="Arial"/>
              <a:sym typeface="Arial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C0F7DB98-89B9-436D-BDD9-B4BE74A3D33E}"/>
              </a:ext>
            </a:extLst>
          </p:cNvPr>
          <p:cNvSpPr txBox="1"/>
          <p:nvPr/>
        </p:nvSpPr>
        <p:spPr>
          <a:xfrm>
            <a:off x="612659" y="6229669"/>
            <a:ext cx="854872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" altLang="zh-CN" sz="10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Neural Information Squeezer for Causal Emergence</a:t>
            </a:r>
            <a:r>
              <a:rPr lang="en-US" altLang="zh-CN" sz="1000" b="1" dirty="0">
                <a:solidFill>
                  <a:srgbClr val="000000"/>
                </a:solidFill>
                <a:latin typeface="Arial" panose="020B0604020202020204" pitchFamily="34" charset="0"/>
              </a:rPr>
              <a:t>,</a:t>
            </a:r>
            <a:r>
              <a:rPr lang="zh-CN" altLang="en-US" sz="1000" b="1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" altLang="zh-CN" sz="10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Entropy</a:t>
            </a:r>
            <a:r>
              <a:rPr lang="en" altLang="zh-CN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" altLang="zh-CN" sz="1000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2023</a:t>
            </a:r>
            <a:r>
              <a:rPr lang="en" altLang="zh-CN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" altLang="zh-CN" sz="10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25</a:t>
            </a:r>
            <a:r>
              <a:rPr lang="en" altLang="zh-CN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(1), 26; </a:t>
            </a:r>
            <a:r>
              <a:rPr lang="en" altLang="zh-CN" sz="1000" b="1" i="0" u="none" strike="noStrike" dirty="0">
                <a:solidFill>
                  <a:srgbClr val="4F5671"/>
                </a:solidFill>
                <a:effectLst/>
                <a:latin typeface="Arial" panose="020B0604020202020204" pitchFamily="34" charset="0"/>
                <a:hlinkClick r:id="rId14"/>
              </a:rPr>
              <a:t>https://doi.org/10.3390/e25010026</a:t>
            </a:r>
            <a:endParaRPr lang="en" altLang="zh-CN" sz="1000" b="1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063525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1" y="436469"/>
            <a:ext cx="83103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Effective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Coarse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graining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6" name="直接箭头连接符 9">
            <a:extLst>
              <a:ext uri="{FF2B5EF4-FFF2-40B4-BE49-F238E27FC236}">
                <a16:creationId xmlns:a16="http://schemas.microsoft.com/office/drawing/2014/main" id="{BE6C72BB-7D2B-BD9A-70D2-B244A87BC451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图片 66">
            <a:extLst>
              <a:ext uri="{FF2B5EF4-FFF2-40B4-BE49-F238E27FC236}">
                <a16:creationId xmlns:a16="http://schemas.microsoft.com/office/drawing/2014/main" id="{BF69EAE7-F8D7-BDBE-F8BA-D082DB6FC37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B7359608-9BB8-E2C9-D5B1-3C3482C67664}"/>
              </a:ext>
            </a:extLst>
          </p:cNvPr>
          <p:cNvGrpSpPr/>
          <p:nvPr/>
        </p:nvGrpSpPr>
        <p:grpSpPr>
          <a:xfrm>
            <a:off x="1025912" y="1209963"/>
            <a:ext cx="4391216" cy="3694541"/>
            <a:chOff x="1215694" y="3107362"/>
            <a:chExt cx="2917780" cy="2250316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" name="文本框 8">
                  <a:extLst>
                    <a:ext uri="{FF2B5EF4-FFF2-40B4-BE49-F238E27FC236}">
                      <a16:creationId xmlns:a16="http://schemas.microsoft.com/office/drawing/2014/main" id="{013ACDAF-C261-A558-21D6-F82E99A464ED}"/>
                    </a:ext>
                  </a:extLst>
                </p:cNvPr>
                <p:cNvSpPr txBox="1"/>
                <p:nvPr/>
              </p:nvSpPr>
              <p:spPr>
                <a:xfrm>
                  <a:off x="1215694" y="5093839"/>
                  <a:ext cx="319464" cy="23256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l" defTabSz="914400" hangingPunct="1">
                    <a:buClr>
                      <a:srgbClr val="000000"/>
                    </a:buClr>
                    <a:buFont typeface="Arial"/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2800" i="1" smtClean="0">
                                <a:latin typeface="Cambria Math" panose="02040503050406030204" pitchFamily="18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kumimoji="1" lang="en-US" altLang="zh-CN" sz="2800" b="1">
                                <a:latin typeface="Cambria Math" panose="02040503050406030204" pitchFamily="18" charset="0"/>
                                <a:sym typeface="Arial"/>
                              </a:rPr>
                              <m:t>𝐱</m:t>
                            </m:r>
                          </m:e>
                          <m:sub>
                            <m:r>
                              <a:rPr kumimoji="1" lang="en-US" altLang="zh-CN" sz="2800" i="1" smtClean="0">
                                <a:latin typeface="Cambria Math" panose="02040503050406030204" pitchFamily="18" charset="0"/>
                                <a:sym typeface="Arial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sz="2800" dirty="0">
                    <a:latin typeface="Arial"/>
                    <a:cs typeface="Arial"/>
                    <a:sym typeface="Arial"/>
                  </a:endParaRPr>
                </a:p>
              </p:txBody>
            </p:sp>
          </mc:Choice>
          <mc:Fallback>
            <p:sp>
              <p:nvSpPr>
                <p:cNvPr id="9" name="文本框 8">
                  <a:extLst>
                    <a:ext uri="{FF2B5EF4-FFF2-40B4-BE49-F238E27FC236}">
                      <a16:creationId xmlns:a16="http://schemas.microsoft.com/office/drawing/2014/main" id="{013ACDAF-C261-A558-21D6-F82E99A464E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15694" y="5093839"/>
                  <a:ext cx="319464" cy="232569"/>
                </a:xfrm>
                <a:prstGeom prst="rect">
                  <a:avLst/>
                </a:prstGeom>
                <a:blipFill>
                  <a:blip r:embed="rId4"/>
                  <a:stretch>
                    <a:fillRect l="-2564" b="-2812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" name="直线箭头连接符 9">
              <a:extLst>
                <a:ext uri="{FF2B5EF4-FFF2-40B4-BE49-F238E27FC236}">
                  <a16:creationId xmlns:a16="http://schemas.microsoft.com/office/drawing/2014/main" id="{38285DA4-711D-EBBC-DFF6-6DCAB11D4224}"/>
                </a:ext>
              </a:extLst>
            </p:cNvPr>
            <p:cNvCxnSpPr/>
            <p:nvPr/>
          </p:nvCxnSpPr>
          <p:spPr>
            <a:xfrm flipV="1">
              <a:off x="1327260" y="3754633"/>
              <a:ext cx="0" cy="1252435"/>
            </a:xfrm>
            <a:prstGeom prst="straightConnector1">
              <a:avLst/>
            </a:prstGeom>
            <a:noFill/>
            <a:ln w="9525" cap="flat" cmpd="sng" algn="ctr">
              <a:solidFill>
                <a:srgbClr val="0091EA">
                  <a:shade val="95000"/>
                  <a:satMod val="105000"/>
                </a:srgbClr>
              </a:solidFill>
              <a:prstDash val="solid"/>
              <a:tailEnd type="triangle"/>
            </a:ln>
            <a:effectLst/>
          </p:spPr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" name="文本框 10">
                  <a:extLst>
                    <a:ext uri="{FF2B5EF4-FFF2-40B4-BE49-F238E27FC236}">
                      <a16:creationId xmlns:a16="http://schemas.microsoft.com/office/drawing/2014/main" id="{B29F22A1-98A5-73A6-218C-42A5DA794D68}"/>
                    </a:ext>
                  </a:extLst>
                </p:cNvPr>
                <p:cNvSpPr txBox="1"/>
                <p:nvPr/>
              </p:nvSpPr>
              <p:spPr>
                <a:xfrm>
                  <a:off x="1253067" y="4263169"/>
                  <a:ext cx="655504" cy="300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l" defTabSz="914400" hangingPunct="1">
                    <a:buClr>
                      <a:srgbClr val="000000"/>
                    </a:buClr>
                    <a:buFont typeface="Arial"/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2800" i="1" smtClean="0">
                                <a:latin typeface="Cambria Math" panose="02040503050406030204" pitchFamily="18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kumimoji="1" lang="en-US" altLang="zh-CN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Arial"/>
                              </a:rPr>
                              <m:t>𝜙</m:t>
                            </m:r>
                          </m:e>
                          <m:sub>
                            <m:r>
                              <a:rPr kumimoji="1" lang="en-US" altLang="zh-CN" sz="2800" i="1" smtClean="0">
                                <a:latin typeface="Cambria Math" panose="02040503050406030204" pitchFamily="18" charset="0"/>
                                <a:sym typeface="Arial"/>
                              </a:rPr>
                              <m:t>𝑞</m:t>
                            </m:r>
                          </m:sub>
                        </m:sSub>
                      </m:oMath>
                    </m:oMathPara>
                  </a14:m>
                  <a:endParaRPr lang="zh-CN" altLang="en-US" sz="2800" dirty="0">
                    <a:latin typeface="Arial"/>
                    <a:cs typeface="Arial"/>
                    <a:sym typeface="Arial"/>
                  </a:endParaRPr>
                </a:p>
              </p:txBody>
            </p:sp>
          </mc:Choice>
          <mc:Fallback>
            <p:sp>
              <p:nvSpPr>
                <p:cNvPr id="11" name="文本框 10">
                  <a:extLst>
                    <a:ext uri="{FF2B5EF4-FFF2-40B4-BE49-F238E27FC236}">
                      <a16:creationId xmlns:a16="http://schemas.microsoft.com/office/drawing/2014/main" id="{B29F22A1-98A5-73A6-218C-42A5DA794D6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53067" y="4263169"/>
                  <a:ext cx="655504" cy="300332"/>
                </a:xfrm>
                <a:prstGeom prst="rect">
                  <a:avLst/>
                </a:prstGeom>
                <a:blipFill>
                  <a:blip r:embed="rId5"/>
                  <a:stretch>
                    <a:fillRect b="-275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" name="文本框 11">
                  <a:extLst>
                    <a:ext uri="{FF2B5EF4-FFF2-40B4-BE49-F238E27FC236}">
                      <a16:creationId xmlns:a16="http://schemas.microsoft.com/office/drawing/2014/main" id="{E017FEA5-AE53-4D32-462C-9D95863CEB67}"/>
                    </a:ext>
                  </a:extLst>
                </p:cNvPr>
                <p:cNvSpPr txBox="1"/>
                <p:nvPr/>
              </p:nvSpPr>
              <p:spPr>
                <a:xfrm>
                  <a:off x="1215694" y="3340375"/>
                  <a:ext cx="319464" cy="23256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l" defTabSz="914400" hangingPunct="1">
                    <a:buClr>
                      <a:srgbClr val="000000"/>
                    </a:buClr>
                    <a:buFont typeface="Arial"/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2800" i="1" smtClean="0">
                                <a:latin typeface="Cambria Math" panose="02040503050406030204" pitchFamily="18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kumimoji="1" lang="en-US" altLang="zh-CN" sz="2800" b="1" smtClean="0">
                                <a:latin typeface="Cambria Math" panose="02040503050406030204" pitchFamily="18" charset="0"/>
                                <a:sym typeface="Arial"/>
                              </a:rPr>
                              <m:t>𝐲</m:t>
                            </m:r>
                          </m:e>
                          <m:sub>
                            <m:r>
                              <a:rPr kumimoji="1" lang="en-US" altLang="zh-CN" sz="2800" i="1" smtClean="0">
                                <a:latin typeface="Cambria Math" panose="02040503050406030204" pitchFamily="18" charset="0"/>
                                <a:sym typeface="Arial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sz="2800" dirty="0">
                    <a:latin typeface="Arial"/>
                    <a:cs typeface="Arial"/>
                    <a:sym typeface="Arial"/>
                  </a:endParaRPr>
                </a:p>
              </p:txBody>
            </p:sp>
          </mc:Choice>
          <mc:Fallback>
            <p:sp>
              <p:nvSpPr>
                <p:cNvPr id="12" name="文本框 11">
                  <a:extLst>
                    <a:ext uri="{FF2B5EF4-FFF2-40B4-BE49-F238E27FC236}">
                      <a16:creationId xmlns:a16="http://schemas.microsoft.com/office/drawing/2014/main" id="{E017FEA5-AE53-4D32-462C-9D95863CEB6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15694" y="3340375"/>
                  <a:ext cx="319464" cy="232569"/>
                </a:xfrm>
                <a:prstGeom prst="rect">
                  <a:avLst/>
                </a:prstGeom>
                <a:blipFill>
                  <a:blip r:embed="rId6"/>
                  <a:stretch>
                    <a:fillRect l="-7692" b="-4193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3" name="文本框 12">
                  <a:extLst>
                    <a:ext uri="{FF2B5EF4-FFF2-40B4-BE49-F238E27FC236}">
                      <a16:creationId xmlns:a16="http://schemas.microsoft.com/office/drawing/2014/main" id="{51A4B317-F6EB-CBBD-12B8-9EBF8EABBC51}"/>
                    </a:ext>
                  </a:extLst>
                </p:cNvPr>
                <p:cNvSpPr txBox="1"/>
                <p:nvPr/>
              </p:nvSpPr>
              <p:spPr>
                <a:xfrm>
                  <a:off x="3398302" y="3363871"/>
                  <a:ext cx="319464" cy="23256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l" defTabSz="914400" hangingPunct="1">
                    <a:buClr>
                      <a:srgbClr val="000000"/>
                    </a:buClr>
                    <a:buFont typeface="Arial"/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2800" i="1" smtClean="0">
                                <a:latin typeface="Cambria Math" panose="02040503050406030204" pitchFamily="18" charset="0"/>
                                <a:sym typeface="Arial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kumimoji="1" lang="en-US" altLang="zh-CN" sz="2800" i="1">
                                    <a:latin typeface="Cambria Math" panose="02040503050406030204" pitchFamily="18" charset="0"/>
                                    <a:sym typeface="Arial"/>
                                  </a:rPr>
                                </m:ctrlPr>
                              </m:accPr>
                              <m:e>
                                <m:r>
                                  <a:rPr kumimoji="1" lang="en-US" altLang="zh-CN" sz="2800" b="1">
                                    <a:latin typeface="Cambria Math" panose="02040503050406030204" pitchFamily="18" charset="0"/>
                                    <a:sym typeface="Arial"/>
                                  </a:rPr>
                                  <m:t>𝐲</m:t>
                                </m:r>
                              </m:e>
                            </m:acc>
                          </m:e>
                          <m:sub>
                            <m:r>
                              <a:rPr kumimoji="1" lang="en-US" altLang="zh-CN" sz="2800" i="1" smtClean="0">
                                <a:latin typeface="Cambria Math" panose="02040503050406030204" pitchFamily="18" charset="0"/>
                                <a:sym typeface="Arial"/>
                              </a:rPr>
                              <m:t>𝑡</m:t>
                            </m:r>
                            <m:r>
                              <a:rPr kumimoji="1" lang="en-US" altLang="zh-CN" sz="2800" i="1" smtClean="0">
                                <a:latin typeface="Cambria Math" panose="02040503050406030204" pitchFamily="18" charset="0"/>
                                <a:sym typeface="Arial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sz="2800" dirty="0">
                    <a:latin typeface="Arial"/>
                    <a:cs typeface="Arial"/>
                    <a:sym typeface="Arial"/>
                  </a:endParaRPr>
                </a:p>
              </p:txBody>
            </p:sp>
          </mc:Choice>
          <mc:Fallback>
            <p:sp>
              <p:nvSpPr>
                <p:cNvPr id="13" name="文本框 12">
                  <a:extLst>
                    <a:ext uri="{FF2B5EF4-FFF2-40B4-BE49-F238E27FC236}">
                      <a16:creationId xmlns:a16="http://schemas.microsoft.com/office/drawing/2014/main" id="{51A4B317-F6EB-CBBD-12B8-9EBF8EABBC5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98302" y="3363871"/>
                  <a:ext cx="319464" cy="232569"/>
                </a:xfrm>
                <a:prstGeom prst="rect">
                  <a:avLst/>
                </a:prstGeom>
                <a:blipFill>
                  <a:blip r:embed="rId7"/>
                  <a:stretch>
                    <a:fillRect l="-25641" t="-19355" r="-48718" b="-4193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" name="直线箭头连接符 13">
              <a:extLst>
                <a:ext uri="{FF2B5EF4-FFF2-40B4-BE49-F238E27FC236}">
                  <a16:creationId xmlns:a16="http://schemas.microsoft.com/office/drawing/2014/main" id="{9FCAFCE7-D132-7CB2-4B6B-2C84A7EC4F24}"/>
                </a:ext>
              </a:extLst>
            </p:cNvPr>
            <p:cNvCxnSpPr>
              <a:cxnSpLocks/>
            </p:cNvCxnSpPr>
            <p:nvPr/>
          </p:nvCxnSpPr>
          <p:spPr>
            <a:xfrm>
              <a:off x="3550591" y="3708201"/>
              <a:ext cx="0" cy="1159136"/>
            </a:xfrm>
            <a:prstGeom prst="straightConnector1">
              <a:avLst/>
            </a:prstGeom>
            <a:noFill/>
            <a:ln w="9525" cap="flat" cmpd="sng" algn="ctr">
              <a:solidFill>
                <a:srgbClr val="0091EA">
                  <a:shade val="95000"/>
                  <a:satMod val="105000"/>
                </a:srgbClr>
              </a:solidFill>
              <a:prstDash val="solid"/>
              <a:tailEnd type="triangle"/>
            </a:ln>
            <a:effectLst/>
          </p:spPr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5" name="文本框 14">
                  <a:extLst>
                    <a:ext uri="{FF2B5EF4-FFF2-40B4-BE49-F238E27FC236}">
                      <a16:creationId xmlns:a16="http://schemas.microsoft.com/office/drawing/2014/main" id="{F85F158A-EE85-9817-9D54-C57BBD0C59DE}"/>
                    </a:ext>
                  </a:extLst>
                </p:cNvPr>
                <p:cNvSpPr txBox="1"/>
                <p:nvPr/>
              </p:nvSpPr>
              <p:spPr>
                <a:xfrm>
                  <a:off x="3477970" y="4218658"/>
                  <a:ext cx="655504" cy="32988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l" defTabSz="914400" hangingPunct="1">
                    <a:buClr>
                      <a:srgbClr val="000000"/>
                    </a:buClr>
                    <a:buFont typeface="Arial"/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1" lang="en-US" altLang="zh-CN" sz="2800" i="1" smtClean="0">
                                <a:latin typeface="Cambria Math" panose="02040503050406030204" pitchFamily="18" charset="0"/>
                                <a:sym typeface="Arial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kumimoji="1" lang="en-US" altLang="zh-CN" sz="2800" i="1">
                                    <a:latin typeface="Cambria Math" panose="02040503050406030204" pitchFamily="18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Arial"/>
                                  </a:rPr>
                                  <m:t>𝜙</m:t>
                                </m:r>
                              </m:e>
                              <m:sub>
                                <m:r>
                                  <a:rPr kumimoji="1" lang="en-US" altLang="zh-CN" sz="2800" i="1">
                                    <a:latin typeface="Cambria Math" panose="02040503050406030204" pitchFamily="18" charset="0"/>
                                    <a:sym typeface="Arial"/>
                                  </a:rPr>
                                  <m:t>𝑞</m:t>
                                </m:r>
                              </m:sub>
                            </m:sSub>
                          </m:e>
                          <m:sup>
                            <m:r>
                              <a:rPr kumimoji="1" lang="en-US" altLang="zh-CN" sz="2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Arial"/>
                              </a:rPr>
                              <m:t>†</m:t>
                            </m:r>
                          </m:sup>
                        </m:sSup>
                      </m:oMath>
                    </m:oMathPara>
                  </a14:m>
                  <a:endParaRPr lang="zh-CN" altLang="en-US" sz="2800" dirty="0">
                    <a:latin typeface="Arial"/>
                    <a:cs typeface="Arial"/>
                    <a:sym typeface="Arial"/>
                  </a:endParaRPr>
                </a:p>
              </p:txBody>
            </p:sp>
          </mc:Choice>
          <mc:Fallback>
            <p:sp>
              <p:nvSpPr>
                <p:cNvPr id="15" name="文本框 14">
                  <a:extLst>
                    <a:ext uri="{FF2B5EF4-FFF2-40B4-BE49-F238E27FC236}">
                      <a16:creationId xmlns:a16="http://schemas.microsoft.com/office/drawing/2014/main" id="{F85F158A-EE85-9817-9D54-C57BBD0C59D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77970" y="4218658"/>
                  <a:ext cx="655504" cy="329888"/>
                </a:xfrm>
                <a:prstGeom prst="rect">
                  <a:avLst/>
                </a:prstGeom>
                <a:blipFill>
                  <a:blip r:embed="rId8"/>
                  <a:stretch>
                    <a:fillRect b="-2558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6" name="文本框 15">
                  <a:extLst>
                    <a:ext uri="{FF2B5EF4-FFF2-40B4-BE49-F238E27FC236}">
                      <a16:creationId xmlns:a16="http://schemas.microsoft.com/office/drawing/2014/main" id="{FBB5BB4D-08DC-AC61-A90C-4E4324824021}"/>
                    </a:ext>
                  </a:extLst>
                </p:cNvPr>
                <p:cNvSpPr txBox="1"/>
                <p:nvPr/>
              </p:nvSpPr>
              <p:spPr>
                <a:xfrm>
                  <a:off x="3398302" y="4888501"/>
                  <a:ext cx="319464" cy="23256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l" defTabSz="914400" hangingPunct="1">
                    <a:buClr>
                      <a:srgbClr val="000000"/>
                    </a:buClr>
                    <a:buFont typeface="Arial"/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2800" i="1" smtClean="0">
                                <a:latin typeface="Cambria Math" panose="02040503050406030204" pitchFamily="18" charset="0"/>
                                <a:sym typeface="Arial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kumimoji="1" lang="en-US" altLang="zh-CN" sz="2800" i="1">
                                    <a:latin typeface="Cambria Math" panose="02040503050406030204" pitchFamily="18" charset="0"/>
                                    <a:sym typeface="Arial"/>
                                  </a:rPr>
                                </m:ctrlPr>
                              </m:accPr>
                              <m:e>
                                <m:r>
                                  <a:rPr kumimoji="1" lang="en-US" altLang="zh-CN" sz="2800" b="1" smtClean="0">
                                    <a:latin typeface="Cambria Math" panose="02040503050406030204" pitchFamily="18" charset="0"/>
                                    <a:sym typeface="Arial"/>
                                  </a:rPr>
                                  <m:t>𝐱</m:t>
                                </m:r>
                              </m:e>
                            </m:acc>
                          </m:e>
                          <m:sub>
                            <m:r>
                              <a:rPr kumimoji="1" lang="en-US" altLang="zh-CN" sz="2800" i="1">
                                <a:latin typeface="Cambria Math" panose="02040503050406030204" pitchFamily="18" charset="0"/>
                                <a:sym typeface="Arial"/>
                              </a:rPr>
                              <m:t>𝑡</m:t>
                            </m:r>
                            <m:r>
                              <a:rPr kumimoji="1" lang="en-US" altLang="zh-CN" sz="2800" i="1">
                                <a:latin typeface="Cambria Math" panose="02040503050406030204" pitchFamily="18" charset="0"/>
                                <a:sym typeface="Arial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sz="2800" dirty="0">
                    <a:latin typeface="Arial"/>
                    <a:cs typeface="Arial"/>
                    <a:sym typeface="Arial"/>
                  </a:endParaRPr>
                </a:p>
              </p:txBody>
            </p:sp>
          </mc:Choice>
          <mc:Fallback>
            <p:sp>
              <p:nvSpPr>
                <p:cNvPr id="16" name="文本框 15">
                  <a:extLst>
                    <a:ext uri="{FF2B5EF4-FFF2-40B4-BE49-F238E27FC236}">
                      <a16:creationId xmlns:a16="http://schemas.microsoft.com/office/drawing/2014/main" id="{FBB5BB4D-08DC-AC61-A90C-4E432482402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98302" y="4888501"/>
                  <a:ext cx="319464" cy="232569"/>
                </a:xfrm>
                <a:prstGeom prst="rect">
                  <a:avLst/>
                </a:prstGeom>
                <a:blipFill>
                  <a:blip r:embed="rId9"/>
                  <a:stretch>
                    <a:fillRect l="-20513" t="-16129" r="-51282" b="-2903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7" name="文本框 16">
                  <a:extLst>
                    <a:ext uri="{FF2B5EF4-FFF2-40B4-BE49-F238E27FC236}">
                      <a16:creationId xmlns:a16="http://schemas.microsoft.com/office/drawing/2014/main" id="{87570D68-852B-7B7C-AFCF-F5B1AB31B4C2}"/>
                    </a:ext>
                  </a:extLst>
                </p:cNvPr>
                <p:cNvSpPr txBox="1"/>
                <p:nvPr/>
              </p:nvSpPr>
              <p:spPr>
                <a:xfrm>
                  <a:off x="3390859" y="5125109"/>
                  <a:ext cx="319464" cy="23256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l" defTabSz="914400" hangingPunct="1">
                    <a:buClr>
                      <a:srgbClr val="000000"/>
                    </a:buClr>
                    <a:buFont typeface="Arial"/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2800" i="1" smtClean="0">
                                <a:latin typeface="Cambria Math" panose="02040503050406030204" pitchFamily="18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kumimoji="1" lang="en-US" altLang="zh-CN" sz="2800" b="1">
                                <a:latin typeface="Cambria Math" panose="02040503050406030204" pitchFamily="18" charset="0"/>
                                <a:sym typeface="Arial"/>
                              </a:rPr>
                              <m:t>𝐱</m:t>
                            </m:r>
                          </m:e>
                          <m:sub>
                            <m:r>
                              <a:rPr kumimoji="1" lang="en-US" altLang="zh-CN" sz="2800" i="1" smtClean="0">
                                <a:latin typeface="Cambria Math" panose="02040503050406030204" pitchFamily="18" charset="0"/>
                                <a:sym typeface="Arial"/>
                              </a:rPr>
                              <m:t>𝑡</m:t>
                            </m:r>
                            <m:r>
                              <a:rPr kumimoji="1" lang="en-US" altLang="zh-CN" sz="2800" i="1" smtClean="0">
                                <a:latin typeface="Cambria Math" panose="02040503050406030204" pitchFamily="18" charset="0"/>
                                <a:sym typeface="Arial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sz="2800" dirty="0">
                    <a:latin typeface="Arial"/>
                    <a:cs typeface="Arial"/>
                    <a:sym typeface="Arial"/>
                  </a:endParaRPr>
                </a:p>
              </p:txBody>
            </p:sp>
          </mc:Choice>
          <mc:Fallback>
            <p:sp>
              <p:nvSpPr>
                <p:cNvPr id="17" name="文本框 16">
                  <a:extLst>
                    <a:ext uri="{FF2B5EF4-FFF2-40B4-BE49-F238E27FC236}">
                      <a16:creationId xmlns:a16="http://schemas.microsoft.com/office/drawing/2014/main" id="{87570D68-852B-7B7C-AFCF-F5B1AB31B4C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90859" y="5125109"/>
                  <a:ext cx="319464" cy="232569"/>
                </a:xfrm>
                <a:prstGeom prst="rect">
                  <a:avLst/>
                </a:prstGeom>
                <a:blipFill>
                  <a:blip r:embed="rId10"/>
                  <a:stretch>
                    <a:fillRect l="-17949" r="-53846" b="-2903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8" name="直线箭头连接符 17">
              <a:extLst>
                <a:ext uri="{FF2B5EF4-FFF2-40B4-BE49-F238E27FC236}">
                  <a16:creationId xmlns:a16="http://schemas.microsoft.com/office/drawing/2014/main" id="{1652576E-E15A-F2AB-235E-DC386735C23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99780" y="3471593"/>
              <a:ext cx="1733900" cy="9"/>
            </a:xfrm>
            <a:prstGeom prst="straightConnector1">
              <a:avLst/>
            </a:prstGeom>
            <a:noFill/>
            <a:ln w="9525" cap="flat" cmpd="sng" algn="ctr">
              <a:solidFill>
                <a:srgbClr val="0091EA">
                  <a:shade val="95000"/>
                  <a:satMod val="105000"/>
                </a:srgbClr>
              </a:solidFill>
              <a:prstDash val="solid"/>
              <a:tailEnd type="triangle"/>
            </a:ln>
            <a:effectLst/>
          </p:spPr>
        </p:cxnSp>
        <p:cxnSp>
          <p:nvCxnSpPr>
            <p:cNvPr id="19" name="直线箭头连接符 18">
              <a:extLst>
                <a:ext uri="{FF2B5EF4-FFF2-40B4-BE49-F238E27FC236}">
                  <a16:creationId xmlns:a16="http://schemas.microsoft.com/office/drawing/2014/main" id="{EC07CC19-3914-4606-C02F-F4D989D37E8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9833" y="5259161"/>
              <a:ext cx="1733900" cy="9"/>
            </a:xfrm>
            <a:prstGeom prst="straightConnector1">
              <a:avLst/>
            </a:prstGeom>
            <a:noFill/>
            <a:ln w="9525" cap="flat" cmpd="sng" algn="ctr">
              <a:solidFill>
                <a:srgbClr val="0091EA">
                  <a:shade val="95000"/>
                  <a:satMod val="105000"/>
                </a:srgbClr>
              </a:solidFill>
              <a:prstDash val="solid"/>
              <a:tailEnd type="triangle"/>
            </a:ln>
            <a:effectLst/>
          </p:spPr>
        </p:cxn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5FA75FD7-5F4F-87EE-F34E-B6400BC22DB9}"/>
                </a:ext>
              </a:extLst>
            </p:cNvPr>
            <p:cNvSpPr txBox="1"/>
            <p:nvPr/>
          </p:nvSpPr>
          <p:spPr>
            <a:xfrm>
              <a:off x="2214551" y="4951384"/>
              <a:ext cx="281576" cy="2824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 defTabSz="914400" hangingPunct="1">
                <a:buClr>
                  <a:srgbClr val="000000"/>
                </a:buClr>
                <a:buFont typeface="Arial"/>
                <a:buNone/>
              </a:pPr>
              <a:r>
                <a:rPr kumimoji="1" lang="en-US" altLang="zh-CN" sz="2800" dirty="0">
                  <a:latin typeface="Arial"/>
                  <a:cs typeface="Arial"/>
                  <a:sym typeface="Arial"/>
                </a:rPr>
                <a:t>g</a:t>
              </a:r>
              <a:endParaRPr kumimoji="1" lang="zh-CN" altLang="en-US" sz="2800" dirty="0">
                <a:latin typeface="Arial"/>
                <a:cs typeface="Arial"/>
                <a:sym typeface="Arial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1" name="文本框 20">
                  <a:extLst>
                    <a:ext uri="{FF2B5EF4-FFF2-40B4-BE49-F238E27FC236}">
                      <a16:creationId xmlns:a16="http://schemas.microsoft.com/office/drawing/2014/main" id="{2D1923E6-73A1-DF71-18C3-3DF125106ED0}"/>
                    </a:ext>
                  </a:extLst>
                </p:cNvPr>
                <p:cNvSpPr txBox="1"/>
                <p:nvPr/>
              </p:nvSpPr>
              <p:spPr>
                <a:xfrm>
                  <a:off x="2185154" y="3107362"/>
                  <a:ext cx="281576" cy="3449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 defTabSz="914400" hangingPunct="1">
                    <a:buClr>
                      <a:srgbClr val="000000"/>
                    </a:buClr>
                    <a:buFont typeface="Arial"/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2800" i="1" smtClean="0">
                                <a:latin typeface="Cambria Math" panose="02040503050406030204" pitchFamily="18" charset="0"/>
                                <a:sym typeface="Arial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kumimoji="1" lang="en-US" altLang="zh-CN" sz="2800" i="1">
                                    <a:latin typeface="Cambria Math" panose="02040503050406030204" pitchFamily="18" charset="0"/>
                                    <a:sym typeface="Arial"/>
                                  </a:rPr>
                                </m:ctrlPr>
                              </m:accPr>
                              <m:e>
                                <m:r>
                                  <a:rPr kumimoji="1" lang="en-US" altLang="zh-CN" sz="2800" i="1">
                                    <a:latin typeface="Cambria Math" panose="02040503050406030204" pitchFamily="18" charset="0"/>
                                    <a:sym typeface="Arial"/>
                                  </a:rPr>
                                  <m:t>𝑓</m:t>
                                </m:r>
                              </m:e>
                            </m:acc>
                          </m:e>
                          <m:sub>
                            <m:sSub>
                              <m:sSubPr>
                                <m:ctrlPr>
                                  <a:rPr kumimoji="1" lang="en-US" altLang="zh-CN" sz="2800" i="1">
                                    <a:latin typeface="Cambria Math" panose="02040503050406030204" pitchFamily="18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Arial"/>
                                  </a:rPr>
                                  <m:t>𝜙</m:t>
                                </m:r>
                              </m:e>
                              <m:sub>
                                <m:r>
                                  <a:rPr kumimoji="1" lang="en-US" altLang="zh-CN" sz="2800" i="1">
                                    <a:latin typeface="Cambria Math" panose="02040503050406030204" pitchFamily="18" charset="0"/>
                                    <a:sym typeface="Arial"/>
                                  </a:rPr>
                                  <m:t>𝑞</m:t>
                                </m:r>
                              </m:sub>
                            </m:sSub>
                          </m:sub>
                        </m:sSub>
                      </m:oMath>
                    </m:oMathPara>
                  </a14:m>
                  <a:endParaRPr kumimoji="1" lang="zh-CN" altLang="en-US" sz="2800" dirty="0">
                    <a:latin typeface="Arial"/>
                    <a:cs typeface="Arial"/>
                    <a:sym typeface="Arial"/>
                  </a:endParaRPr>
                </a:p>
              </p:txBody>
            </p:sp>
          </mc:Choice>
          <mc:Fallback>
            <p:sp>
              <p:nvSpPr>
                <p:cNvPr id="21" name="文本框 20">
                  <a:extLst>
                    <a:ext uri="{FF2B5EF4-FFF2-40B4-BE49-F238E27FC236}">
                      <a16:creationId xmlns:a16="http://schemas.microsoft.com/office/drawing/2014/main" id="{2D1923E6-73A1-DF71-18C3-3DF125106ED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85154" y="3107362"/>
                  <a:ext cx="281576" cy="344943"/>
                </a:xfrm>
                <a:prstGeom prst="rect">
                  <a:avLst/>
                </a:prstGeom>
                <a:blipFill>
                  <a:blip r:embed="rId11"/>
                  <a:stretch>
                    <a:fillRect l="-17647" t="-6667" r="-55882" b="-20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22" name="图片 21">
            <a:extLst>
              <a:ext uri="{FF2B5EF4-FFF2-40B4-BE49-F238E27FC236}">
                <a16:creationId xmlns:a16="http://schemas.microsoft.com/office/drawing/2014/main" id="{4A15F27F-8F4A-E29C-747B-37AA8383F92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216127" y="3439535"/>
            <a:ext cx="3313285" cy="927033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60C78994-3ABF-DB35-B3A3-D39BCB679572}"/>
              </a:ext>
            </a:extLst>
          </p:cNvPr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16127" y="4337629"/>
            <a:ext cx="5300781" cy="1054132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8298229A-17CE-604C-FBB4-DAAC9EF307B9}"/>
              </a:ext>
            </a:extLst>
          </p:cNvPr>
          <p:cNvSpPr txBox="1"/>
          <p:nvPr/>
        </p:nvSpPr>
        <p:spPr>
          <a:xfrm>
            <a:off x="6272904" y="2955880"/>
            <a:ext cx="10047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914400" hangingPunct="1">
              <a:buClr>
                <a:srgbClr val="000000"/>
              </a:buClr>
              <a:buFont typeface="Arial"/>
              <a:buNone/>
            </a:pPr>
            <a:r>
              <a:rPr kumimoji="1" lang="en-US" altLang="zh-CN" sz="2400" dirty="0" err="1">
                <a:latin typeface="Arial"/>
                <a:cs typeface="Arial"/>
                <a:sym typeface="Arial"/>
              </a:rPr>
              <a:t>s.t.</a:t>
            </a:r>
            <a:endParaRPr kumimoji="1" lang="zh-CN" altLang="en-US" sz="2400" dirty="0">
              <a:latin typeface="Arial"/>
              <a:cs typeface="Arial"/>
              <a:sym typeface="Arial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1E5A209-8848-91F5-4BD3-3CC6F952744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620909" y="1422013"/>
            <a:ext cx="3033330" cy="1273249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79D13B61-3444-19E9-CF4D-9C8DD4B5CD8F}"/>
              </a:ext>
            </a:extLst>
          </p:cNvPr>
          <p:cNvSpPr txBox="1"/>
          <p:nvPr/>
        </p:nvSpPr>
        <p:spPr>
          <a:xfrm>
            <a:off x="612659" y="6229669"/>
            <a:ext cx="854872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" altLang="zh-CN" sz="10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Neural Information Squeezer for Causal Emergence</a:t>
            </a:r>
            <a:r>
              <a:rPr lang="en-US" altLang="zh-CN" sz="1000" b="1" dirty="0">
                <a:solidFill>
                  <a:srgbClr val="000000"/>
                </a:solidFill>
                <a:latin typeface="Arial" panose="020B0604020202020204" pitchFamily="34" charset="0"/>
              </a:rPr>
              <a:t>,</a:t>
            </a:r>
            <a:r>
              <a:rPr lang="zh-CN" altLang="en-US" sz="1000" b="1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" altLang="zh-CN" sz="10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Entropy</a:t>
            </a:r>
            <a:r>
              <a:rPr lang="en" altLang="zh-CN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" altLang="zh-CN" sz="1000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2023</a:t>
            </a:r>
            <a:r>
              <a:rPr lang="en" altLang="zh-CN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" altLang="zh-CN" sz="10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25</a:t>
            </a:r>
            <a:r>
              <a:rPr lang="en" altLang="zh-CN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(1), 26; </a:t>
            </a:r>
            <a:r>
              <a:rPr lang="en" altLang="zh-CN" sz="1000" b="1" i="0" u="none" strike="noStrike" dirty="0">
                <a:solidFill>
                  <a:srgbClr val="4F5671"/>
                </a:solidFill>
                <a:effectLst/>
                <a:latin typeface="Arial" panose="020B0604020202020204" pitchFamily="34" charset="0"/>
                <a:hlinkClick r:id="rId15"/>
              </a:rPr>
              <a:t>https://doi.org/10.3390/e25010026</a:t>
            </a:r>
            <a:endParaRPr lang="en" altLang="zh-CN" sz="1000" b="1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12124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椭圆 28">
            <a:extLst>
              <a:ext uri="{FF2B5EF4-FFF2-40B4-BE49-F238E27FC236}">
                <a16:creationId xmlns:a16="http://schemas.microsoft.com/office/drawing/2014/main" id="{2C3BD159-1D93-789B-C659-C90AC21FE3E2}"/>
              </a:ext>
            </a:extLst>
          </p:cNvPr>
          <p:cNvSpPr/>
          <p:nvPr/>
        </p:nvSpPr>
        <p:spPr>
          <a:xfrm>
            <a:off x="4489939" y="4453791"/>
            <a:ext cx="820615" cy="81863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105304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Mechanism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and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Causality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20CD1C65-A430-DDC3-769C-402C48470D5D}"/>
              </a:ext>
            </a:extLst>
          </p:cNvPr>
          <p:cNvSpPr txBox="1"/>
          <p:nvPr/>
        </p:nvSpPr>
        <p:spPr>
          <a:xfrm>
            <a:off x="574304" y="6328260"/>
            <a:ext cx="90961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Yumi Iwasaki, Herbert A. Simon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Causality and model abstraction,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Artificial Intelligence,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Volume 67, Issue 1,1994,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Pages 143-194,</a:t>
            </a:r>
            <a:endParaRPr lang="zh-CN" altLang="en-US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4425CC1B-43F6-9F79-C668-1D6AAB2E5794}"/>
                  </a:ext>
                </a:extLst>
              </p:cNvPr>
              <p:cNvSpPr txBox="1"/>
              <p:nvPr/>
            </p:nvSpPr>
            <p:spPr>
              <a:xfrm>
                <a:off x="1168506" y="2748574"/>
                <a:ext cx="1553887" cy="15255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  <m:t>𝑑𝑋</m:t>
                                    </m:r>
                                  </m:num>
                                  <m:den>
                                    <m: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  <m:t>𝑑𝑡</m:t>
                                    </m:r>
                                  </m:den>
                                </m:f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  <m: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</m:d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num>
                                  <m:den>
                                    <m: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  <m:t>𝑑𝑡</m:t>
                                    </m:r>
                                  </m:den>
                                </m:f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d>
                                  <m:dPr>
                                    <m:ctrlP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  <m: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</m:d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en-US" altLang="zh-CN" b="0" dirty="0"/>
              </a:p>
              <a:p>
                <a:endParaRPr kumimoji="1" lang="zh-CN" altLang="en-US" dirty="0"/>
              </a:p>
            </p:txBody>
          </p:sp>
        </mc:Choice>
        <mc:Fallback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4425CC1B-43F6-9F79-C668-1D6AAB2E57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8506" y="2748574"/>
                <a:ext cx="1553887" cy="152554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直线箭头连接符 26">
            <a:extLst>
              <a:ext uri="{FF2B5EF4-FFF2-40B4-BE49-F238E27FC236}">
                <a16:creationId xmlns:a16="http://schemas.microsoft.com/office/drawing/2014/main" id="{9E66B8B2-52F4-4577-0866-455AF7CF1BAE}"/>
              </a:ext>
            </a:extLst>
          </p:cNvPr>
          <p:cNvCxnSpPr>
            <a:cxnSpLocks/>
          </p:cNvCxnSpPr>
          <p:nvPr/>
        </p:nvCxnSpPr>
        <p:spPr>
          <a:xfrm flipV="1">
            <a:off x="3130062" y="2183250"/>
            <a:ext cx="996461" cy="7504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5FB7D3C1-C04D-0342-72F8-75B17247C796}"/>
                  </a:ext>
                </a:extLst>
              </p:cNvPr>
              <p:cNvSpPr txBox="1"/>
              <p:nvPr/>
            </p:nvSpPr>
            <p:spPr>
              <a:xfrm>
                <a:off x="4773400" y="4749943"/>
                <a:ext cx="20762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5FB7D3C1-C04D-0342-72F8-75B17247C7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3400" y="4749943"/>
                <a:ext cx="207621" cy="276999"/>
              </a:xfrm>
              <a:prstGeom prst="rect">
                <a:avLst/>
              </a:prstGeom>
              <a:blipFill>
                <a:blip r:embed="rId4"/>
                <a:stretch>
                  <a:fillRect l="-22222" r="-16667" b="-86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直线箭头连接符 30">
            <a:extLst>
              <a:ext uri="{FF2B5EF4-FFF2-40B4-BE49-F238E27FC236}">
                <a16:creationId xmlns:a16="http://schemas.microsoft.com/office/drawing/2014/main" id="{CCE6DFC5-0DB8-0760-C00E-42DA209E2481}"/>
              </a:ext>
            </a:extLst>
          </p:cNvPr>
          <p:cNvCxnSpPr>
            <a:cxnSpLocks/>
            <a:stCxn id="29" idx="6"/>
            <a:endCxn id="32" idx="2"/>
          </p:cNvCxnSpPr>
          <p:nvPr/>
        </p:nvCxnSpPr>
        <p:spPr>
          <a:xfrm>
            <a:off x="5310554" y="4863106"/>
            <a:ext cx="68708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椭圆 31">
            <a:extLst>
              <a:ext uri="{FF2B5EF4-FFF2-40B4-BE49-F238E27FC236}">
                <a16:creationId xmlns:a16="http://schemas.microsoft.com/office/drawing/2014/main" id="{60438F31-E11F-95DE-F464-8E01FBE176F4}"/>
              </a:ext>
            </a:extLst>
          </p:cNvPr>
          <p:cNvSpPr/>
          <p:nvPr/>
        </p:nvSpPr>
        <p:spPr>
          <a:xfrm>
            <a:off x="5997640" y="4453791"/>
            <a:ext cx="820615" cy="81863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5430ED90-5362-DC58-E7C9-C9EB3C62D484}"/>
                  </a:ext>
                </a:extLst>
              </p:cNvPr>
              <p:cNvSpPr txBox="1"/>
              <p:nvPr/>
            </p:nvSpPr>
            <p:spPr>
              <a:xfrm>
                <a:off x="6327173" y="4736298"/>
                <a:ext cx="19800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5430ED90-5362-DC58-E7C9-C9EB3C62D4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7173" y="4736298"/>
                <a:ext cx="198003" cy="276999"/>
              </a:xfrm>
              <a:prstGeom prst="rect">
                <a:avLst/>
              </a:prstGeom>
              <a:blipFill>
                <a:blip r:embed="rId5"/>
                <a:stretch>
                  <a:fillRect l="-31250" r="-25000" b="-43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椭圆 34">
            <a:extLst>
              <a:ext uri="{FF2B5EF4-FFF2-40B4-BE49-F238E27FC236}">
                <a16:creationId xmlns:a16="http://schemas.microsoft.com/office/drawing/2014/main" id="{9677F77E-111C-E2BA-9C9E-8C7BC2A6B253}"/>
              </a:ext>
            </a:extLst>
          </p:cNvPr>
          <p:cNvSpPr/>
          <p:nvPr/>
        </p:nvSpPr>
        <p:spPr>
          <a:xfrm>
            <a:off x="4489939" y="1623744"/>
            <a:ext cx="820615" cy="81863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F402956A-166C-0AA2-093D-6560D8D6386F}"/>
                  </a:ext>
                </a:extLst>
              </p:cNvPr>
              <p:cNvSpPr txBox="1"/>
              <p:nvPr/>
            </p:nvSpPr>
            <p:spPr>
              <a:xfrm>
                <a:off x="4773400" y="1919896"/>
                <a:ext cx="19800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F402956A-166C-0AA2-093D-6560D8D638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3400" y="1919896"/>
                <a:ext cx="198003" cy="276999"/>
              </a:xfrm>
              <a:prstGeom prst="rect">
                <a:avLst/>
              </a:prstGeom>
              <a:blipFill>
                <a:blip r:embed="rId6"/>
                <a:stretch>
                  <a:fillRect l="-23529" r="-23529" b="-90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直线箭头连接符 36">
            <a:extLst>
              <a:ext uri="{FF2B5EF4-FFF2-40B4-BE49-F238E27FC236}">
                <a16:creationId xmlns:a16="http://schemas.microsoft.com/office/drawing/2014/main" id="{67DE9F35-E600-585D-0CA4-DCF2484809F9}"/>
              </a:ext>
            </a:extLst>
          </p:cNvPr>
          <p:cNvCxnSpPr>
            <a:cxnSpLocks/>
            <a:stCxn id="35" idx="6"/>
            <a:endCxn id="38" idx="2"/>
          </p:cNvCxnSpPr>
          <p:nvPr/>
        </p:nvCxnSpPr>
        <p:spPr>
          <a:xfrm>
            <a:off x="5310554" y="2033059"/>
            <a:ext cx="68708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椭圆 37">
            <a:extLst>
              <a:ext uri="{FF2B5EF4-FFF2-40B4-BE49-F238E27FC236}">
                <a16:creationId xmlns:a16="http://schemas.microsoft.com/office/drawing/2014/main" id="{231B2B57-229F-AC0A-446A-78C752F118CE}"/>
              </a:ext>
            </a:extLst>
          </p:cNvPr>
          <p:cNvSpPr/>
          <p:nvPr/>
        </p:nvSpPr>
        <p:spPr>
          <a:xfrm>
            <a:off x="5997640" y="1623744"/>
            <a:ext cx="820615" cy="81863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2B5276AA-8AF6-DEA7-3893-FE8436C08E16}"/>
                  </a:ext>
                </a:extLst>
              </p:cNvPr>
              <p:cNvSpPr txBox="1"/>
              <p:nvPr/>
            </p:nvSpPr>
            <p:spPr>
              <a:xfrm>
                <a:off x="6327173" y="1906251"/>
                <a:ext cx="20762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2B5276AA-8AF6-DEA7-3893-FE8436C08E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7173" y="1906251"/>
                <a:ext cx="207621" cy="276999"/>
              </a:xfrm>
              <a:prstGeom prst="rect">
                <a:avLst/>
              </a:prstGeom>
              <a:blipFill>
                <a:blip r:embed="rId7"/>
                <a:stretch>
                  <a:fillRect l="-29412" r="-17647" b="-90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直线箭头连接符 40">
            <a:extLst>
              <a:ext uri="{FF2B5EF4-FFF2-40B4-BE49-F238E27FC236}">
                <a16:creationId xmlns:a16="http://schemas.microsoft.com/office/drawing/2014/main" id="{7C404902-B78F-B3B3-1227-F28F27AE0C36}"/>
              </a:ext>
            </a:extLst>
          </p:cNvPr>
          <p:cNvCxnSpPr>
            <a:cxnSpLocks/>
          </p:cNvCxnSpPr>
          <p:nvPr/>
        </p:nvCxnSpPr>
        <p:spPr>
          <a:xfrm>
            <a:off x="3130061" y="3883317"/>
            <a:ext cx="996462" cy="9583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>
            <a:extLst>
              <a:ext uri="{FF2B5EF4-FFF2-40B4-BE49-F238E27FC236}">
                <a16:creationId xmlns:a16="http://schemas.microsoft.com/office/drawing/2014/main" id="{FE81B23D-6B74-EF7A-4410-922A3AB3815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19814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1" y="436469"/>
            <a:ext cx="83103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Effective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Coarse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graining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6" name="直接箭头连接符 9">
            <a:extLst>
              <a:ext uri="{FF2B5EF4-FFF2-40B4-BE49-F238E27FC236}">
                <a16:creationId xmlns:a16="http://schemas.microsoft.com/office/drawing/2014/main" id="{BE6C72BB-7D2B-BD9A-70D2-B244A87BC451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图片 66">
            <a:extLst>
              <a:ext uri="{FF2B5EF4-FFF2-40B4-BE49-F238E27FC236}">
                <a16:creationId xmlns:a16="http://schemas.microsoft.com/office/drawing/2014/main" id="{BF69EAE7-F8D7-BDBE-F8BA-D082DB6FC37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B7359608-9BB8-E2C9-D5B1-3C3482C67664}"/>
              </a:ext>
            </a:extLst>
          </p:cNvPr>
          <p:cNvGrpSpPr/>
          <p:nvPr/>
        </p:nvGrpSpPr>
        <p:grpSpPr>
          <a:xfrm>
            <a:off x="1025912" y="1209963"/>
            <a:ext cx="4391216" cy="3694541"/>
            <a:chOff x="1215694" y="3107362"/>
            <a:chExt cx="2917780" cy="2250316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" name="文本框 8">
                  <a:extLst>
                    <a:ext uri="{FF2B5EF4-FFF2-40B4-BE49-F238E27FC236}">
                      <a16:creationId xmlns:a16="http://schemas.microsoft.com/office/drawing/2014/main" id="{013ACDAF-C261-A558-21D6-F82E99A464ED}"/>
                    </a:ext>
                  </a:extLst>
                </p:cNvPr>
                <p:cNvSpPr txBox="1"/>
                <p:nvPr/>
              </p:nvSpPr>
              <p:spPr>
                <a:xfrm>
                  <a:off x="1215694" y="5093839"/>
                  <a:ext cx="319464" cy="23256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l" defTabSz="914400" hangingPunct="1">
                    <a:buClr>
                      <a:srgbClr val="000000"/>
                    </a:buClr>
                    <a:buFont typeface="Arial"/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2800" i="1" smtClean="0">
                                <a:latin typeface="Cambria Math" panose="02040503050406030204" pitchFamily="18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kumimoji="1" lang="en-US" altLang="zh-CN" sz="2800" b="1">
                                <a:latin typeface="Cambria Math" panose="02040503050406030204" pitchFamily="18" charset="0"/>
                                <a:sym typeface="Arial"/>
                              </a:rPr>
                              <m:t>𝐱</m:t>
                            </m:r>
                          </m:e>
                          <m:sub>
                            <m:r>
                              <a:rPr kumimoji="1" lang="en-US" altLang="zh-CN" sz="2800" i="1" smtClean="0">
                                <a:latin typeface="Cambria Math" panose="02040503050406030204" pitchFamily="18" charset="0"/>
                                <a:sym typeface="Arial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sz="2800" dirty="0">
                    <a:latin typeface="Arial"/>
                    <a:cs typeface="Arial"/>
                    <a:sym typeface="Arial"/>
                  </a:endParaRPr>
                </a:p>
              </p:txBody>
            </p:sp>
          </mc:Choice>
          <mc:Fallback>
            <p:sp>
              <p:nvSpPr>
                <p:cNvPr id="9" name="文本框 8">
                  <a:extLst>
                    <a:ext uri="{FF2B5EF4-FFF2-40B4-BE49-F238E27FC236}">
                      <a16:creationId xmlns:a16="http://schemas.microsoft.com/office/drawing/2014/main" id="{013ACDAF-C261-A558-21D6-F82E99A464E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15694" y="5093839"/>
                  <a:ext cx="319464" cy="232569"/>
                </a:xfrm>
                <a:prstGeom prst="rect">
                  <a:avLst/>
                </a:prstGeom>
                <a:blipFill>
                  <a:blip r:embed="rId4"/>
                  <a:stretch>
                    <a:fillRect l="-2564" b="-2812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" name="直线箭头连接符 9">
              <a:extLst>
                <a:ext uri="{FF2B5EF4-FFF2-40B4-BE49-F238E27FC236}">
                  <a16:creationId xmlns:a16="http://schemas.microsoft.com/office/drawing/2014/main" id="{38285DA4-711D-EBBC-DFF6-6DCAB11D4224}"/>
                </a:ext>
              </a:extLst>
            </p:cNvPr>
            <p:cNvCxnSpPr/>
            <p:nvPr/>
          </p:nvCxnSpPr>
          <p:spPr>
            <a:xfrm flipV="1">
              <a:off x="1327260" y="3754633"/>
              <a:ext cx="0" cy="1252435"/>
            </a:xfrm>
            <a:prstGeom prst="straightConnector1">
              <a:avLst/>
            </a:prstGeom>
            <a:noFill/>
            <a:ln w="9525" cap="flat" cmpd="sng" algn="ctr">
              <a:solidFill>
                <a:srgbClr val="0091EA">
                  <a:shade val="95000"/>
                  <a:satMod val="105000"/>
                </a:srgbClr>
              </a:solidFill>
              <a:prstDash val="solid"/>
              <a:tailEnd type="triangle"/>
            </a:ln>
            <a:effectLst/>
          </p:spPr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" name="文本框 10">
                  <a:extLst>
                    <a:ext uri="{FF2B5EF4-FFF2-40B4-BE49-F238E27FC236}">
                      <a16:creationId xmlns:a16="http://schemas.microsoft.com/office/drawing/2014/main" id="{B29F22A1-98A5-73A6-218C-42A5DA794D68}"/>
                    </a:ext>
                  </a:extLst>
                </p:cNvPr>
                <p:cNvSpPr txBox="1"/>
                <p:nvPr/>
              </p:nvSpPr>
              <p:spPr>
                <a:xfrm>
                  <a:off x="1253067" y="4263169"/>
                  <a:ext cx="655504" cy="300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l" defTabSz="914400" hangingPunct="1">
                    <a:buClr>
                      <a:srgbClr val="000000"/>
                    </a:buClr>
                    <a:buFont typeface="Arial"/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2800" i="1" smtClean="0">
                                <a:latin typeface="Cambria Math" panose="02040503050406030204" pitchFamily="18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kumimoji="1" lang="en-US" altLang="zh-CN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Arial"/>
                              </a:rPr>
                              <m:t>𝜙</m:t>
                            </m:r>
                          </m:e>
                          <m:sub>
                            <m:r>
                              <a:rPr kumimoji="1" lang="en-US" altLang="zh-CN" sz="2800" i="1" smtClean="0">
                                <a:latin typeface="Cambria Math" panose="02040503050406030204" pitchFamily="18" charset="0"/>
                                <a:sym typeface="Arial"/>
                              </a:rPr>
                              <m:t>𝑞</m:t>
                            </m:r>
                          </m:sub>
                        </m:sSub>
                      </m:oMath>
                    </m:oMathPara>
                  </a14:m>
                  <a:endParaRPr lang="zh-CN" altLang="en-US" sz="2800" dirty="0">
                    <a:latin typeface="Arial"/>
                    <a:cs typeface="Arial"/>
                    <a:sym typeface="Arial"/>
                  </a:endParaRPr>
                </a:p>
              </p:txBody>
            </p:sp>
          </mc:Choice>
          <mc:Fallback>
            <p:sp>
              <p:nvSpPr>
                <p:cNvPr id="11" name="文本框 10">
                  <a:extLst>
                    <a:ext uri="{FF2B5EF4-FFF2-40B4-BE49-F238E27FC236}">
                      <a16:creationId xmlns:a16="http://schemas.microsoft.com/office/drawing/2014/main" id="{B29F22A1-98A5-73A6-218C-42A5DA794D6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53067" y="4263169"/>
                  <a:ext cx="655504" cy="300332"/>
                </a:xfrm>
                <a:prstGeom prst="rect">
                  <a:avLst/>
                </a:prstGeom>
                <a:blipFill>
                  <a:blip r:embed="rId5"/>
                  <a:stretch>
                    <a:fillRect b="-275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" name="文本框 11">
                  <a:extLst>
                    <a:ext uri="{FF2B5EF4-FFF2-40B4-BE49-F238E27FC236}">
                      <a16:creationId xmlns:a16="http://schemas.microsoft.com/office/drawing/2014/main" id="{E017FEA5-AE53-4D32-462C-9D95863CEB67}"/>
                    </a:ext>
                  </a:extLst>
                </p:cNvPr>
                <p:cNvSpPr txBox="1"/>
                <p:nvPr/>
              </p:nvSpPr>
              <p:spPr>
                <a:xfrm>
                  <a:off x="1215694" y="3340375"/>
                  <a:ext cx="319464" cy="23256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l" defTabSz="914400" hangingPunct="1">
                    <a:buClr>
                      <a:srgbClr val="000000"/>
                    </a:buClr>
                    <a:buFont typeface="Arial"/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2800" i="1" smtClean="0">
                                <a:latin typeface="Cambria Math" panose="02040503050406030204" pitchFamily="18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kumimoji="1" lang="en-US" altLang="zh-CN" sz="2800" b="1" smtClean="0">
                                <a:latin typeface="Cambria Math" panose="02040503050406030204" pitchFamily="18" charset="0"/>
                                <a:sym typeface="Arial"/>
                              </a:rPr>
                              <m:t>𝐲</m:t>
                            </m:r>
                          </m:e>
                          <m:sub>
                            <m:r>
                              <a:rPr kumimoji="1" lang="en-US" altLang="zh-CN" sz="2800" i="1" smtClean="0">
                                <a:latin typeface="Cambria Math" panose="02040503050406030204" pitchFamily="18" charset="0"/>
                                <a:sym typeface="Arial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sz="2800" dirty="0">
                    <a:latin typeface="Arial"/>
                    <a:cs typeface="Arial"/>
                    <a:sym typeface="Arial"/>
                  </a:endParaRPr>
                </a:p>
              </p:txBody>
            </p:sp>
          </mc:Choice>
          <mc:Fallback>
            <p:sp>
              <p:nvSpPr>
                <p:cNvPr id="12" name="文本框 11">
                  <a:extLst>
                    <a:ext uri="{FF2B5EF4-FFF2-40B4-BE49-F238E27FC236}">
                      <a16:creationId xmlns:a16="http://schemas.microsoft.com/office/drawing/2014/main" id="{E017FEA5-AE53-4D32-462C-9D95863CEB6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15694" y="3340375"/>
                  <a:ext cx="319464" cy="232569"/>
                </a:xfrm>
                <a:prstGeom prst="rect">
                  <a:avLst/>
                </a:prstGeom>
                <a:blipFill>
                  <a:blip r:embed="rId6"/>
                  <a:stretch>
                    <a:fillRect l="-7692" b="-4193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3" name="文本框 12">
                  <a:extLst>
                    <a:ext uri="{FF2B5EF4-FFF2-40B4-BE49-F238E27FC236}">
                      <a16:creationId xmlns:a16="http://schemas.microsoft.com/office/drawing/2014/main" id="{51A4B317-F6EB-CBBD-12B8-9EBF8EABBC51}"/>
                    </a:ext>
                  </a:extLst>
                </p:cNvPr>
                <p:cNvSpPr txBox="1"/>
                <p:nvPr/>
              </p:nvSpPr>
              <p:spPr>
                <a:xfrm>
                  <a:off x="3398302" y="3363871"/>
                  <a:ext cx="319464" cy="23256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l" defTabSz="914400" hangingPunct="1">
                    <a:buClr>
                      <a:srgbClr val="000000"/>
                    </a:buClr>
                    <a:buFont typeface="Arial"/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2800" i="1" smtClean="0">
                                <a:latin typeface="Cambria Math" panose="02040503050406030204" pitchFamily="18" charset="0"/>
                                <a:sym typeface="Arial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kumimoji="1" lang="en-US" altLang="zh-CN" sz="2800" i="1">
                                    <a:latin typeface="Cambria Math" panose="02040503050406030204" pitchFamily="18" charset="0"/>
                                    <a:sym typeface="Arial"/>
                                  </a:rPr>
                                </m:ctrlPr>
                              </m:accPr>
                              <m:e>
                                <m:r>
                                  <a:rPr kumimoji="1" lang="en-US" altLang="zh-CN" sz="2800" b="1">
                                    <a:latin typeface="Cambria Math" panose="02040503050406030204" pitchFamily="18" charset="0"/>
                                    <a:sym typeface="Arial"/>
                                  </a:rPr>
                                  <m:t>𝐲</m:t>
                                </m:r>
                              </m:e>
                            </m:acc>
                          </m:e>
                          <m:sub>
                            <m:r>
                              <a:rPr kumimoji="1" lang="en-US" altLang="zh-CN" sz="2800" i="1" smtClean="0">
                                <a:latin typeface="Cambria Math" panose="02040503050406030204" pitchFamily="18" charset="0"/>
                                <a:sym typeface="Arial"/>
                              </a:rPr>
                              <m:t>𝑡</m:t>
                            </m:r>
                            <m:r>
                              <a:rPr kumimoji="1" lang="en-US" altLang="zh-CN" sz="2800" i="1" smtClean="0">
                                <a:latin typeface="Cambria Math" panose="02040503050406030204" pitchFamily="18" charset="0"/>
                                <a:sym typeface="Arial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sz="2800" dirty="0">
                    <a:latin typeface="Arial"/>
                    <a:cs typeface="Arial"/>
                    <a:sym typeface="Arial"/>
                  </a:endParaRPr>
                </a:p>
              </p:txBody>
            </p:sp>
          </mc:Choice>
          <mc:Fallback>
            <p:sp>
              <p:nvSpPr>
                <p:cNvPr id="13" name="文本框 12">
                  <a:extLst>
                    <a:ext uri="{FF2B5EF4-FFF2-40B4-BE49-F238E27FC236}">
                      <a16:creationId xmlns:a16="http://schemas.microsoft.com/office/drawing/2014/main" id="{51A4B317-F6EB-CBBD-12B8-9EBF8EABBC5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98302" y="3363871"/>
                  <a:ext cx="319464" cy="232569"/>
                </a:xfrm>
                <a:prstGeom prst="rect">
                  <a:avLst/>
                </a:prstGeom>
                <a:blipFill>
                  <a:blip r:embed="rId7"/>
                  <a:stretch>
                    <a:fillRect l="-25641" t="-19355" r="-48718" b="-4193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" name="直线箭头连接符 13">
              <a:extLst>
                <a:ext uri="{FF2B5EF4-FFF2-40B4-BE49-F238E27FC236}">
                  <a16:creationId xmlns:a16="http://schemas.microsoft.com/office/drawing/2014/main" id="{9FCAFCE7-D132-7CB2-4B6B-2C84A7EC4F24}"/>
                </a:ext>
              </a:extLst>
            </p:cNvPr>
            <p:cNvCxnSpPr>
              <a:cxnSpLocks/>
            </p:cNvCxnSpPr>
            <p:nvPr/>
          </p:nvCxnSpPr>
          <p:spPr>
            <a:xfrm>
              <a:off x="3550591" y="3708201"/>
              <a:ext cx="0" cy="1159136"/>
            </a:xfrm>
            <a:prstGeom prst="straightConnector1">
              <a:avLst/>
            </a:prstGeom>
            <a:noFill/>
            <a:ln w="9525" cap="flat" cmpd="sng" algn="ctr">
              <a:solidFill>
                <a:srgbClr val="0091EA">
                  <a:shade val="95000"/>
                  <a:satMod val="105000"/>
                </a:srgbClr>
              </a:solidFill>
              <a:prstDash val="solid"/>
              <a:tailEnd type="triangle"/>
            </a:ln>
            <a:effectLst/>
          </p:spPr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5" name="文本框 14">
                  <a:extLst>
                    <a:ext uri="{FF2B5EF4-FFF2-40B4-BE49-F238E27FC236}">
                      <a16:creationId xmlns:a16="http://schemas.microsoft.com/office/drawing/2014/main" id="{F85F158A-EE85-9817-9D54-C57BBD0C59DE}"/>
                    </a:ext>
                  </a:extLst>
                </p:cNvPr>
                <p:cNvSpPr txBox="1"/>
                <p:nvPr/>
              </p:nvSpPr>
              <p:spPr>
                <a:xfrm>
                  <a:off x="3477970" y="4218658"/>
                  <a:ext cx="655504" cy="32988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l" defTabSz="914400" hangingPunct="1">
                    <a:buClr>
                      <a:srgbClr val="000000"/>
                    </a:buClr>
                    <a:buFont typeface="Arial"/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1" lang="en-US" altLang="zh-CN" sz="2800" i="1" smtClean="0">
                                <a:latin typeface="Cambria Math" panose="02040503050406030204" pitchFamily="18" charset="0"/>
                                <a:sym typeface="Arial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kumimoji="1" lang="en-US" altLang="zh-CN" sz="2800" i="1">
                                    <a:latin typeface="Cambria Math" panose="02040503050406030204" pitchFamily="18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Arial"/>
                                  </a:rPr>
                                  <m:t>𝜙</m:t>
                                </m:r>
                              </m:e>
                              <m:sub>
                                <m:r>
                                  <a:rPr kumimoji="1" lang="en-US" altLang="zh-CN" sz="2800" i="1">
                                    <a:latin typeface="Cambria Math" panose="02040503050406030204" pitchFamily="18" charset="0"/>
                                    <a:sym typeface="Arial"/>
                                  </a:rPr>
                                  <m:t>𝑞</m:t>
                                </m:r>
                              </m:sub>
                            </m:sSub>
                          </m:e>
                          <m:sup>
                            <m:r>
                              <a:rPr kumimoji="1" lang="en-US" altLang="zh-CN" sz="2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Arial"/>
                              </a:rPr>
                              <m:t>†</m:t>
                            </m:r>
                          </m:sup>
                        </m:sSup>
                      </m:oMath>
                    </m:oMathPara>
                  </a14:m>
                  <a:endParaRPr lang="zh-CN" altLang="en-US" sz="2800" dirty="0">
                    <a:latin typeface="Arial"/>
                    <a:cs typeface="Arial"/>
                    <a:sym typeface="Arial"/>
                  </a:endParaRPr>
                </a:p>
              </p:txBody>
            </p:sp>
          </mc:Choice>
          <mc:Fallback>
            <p:sp>
              <p:nvSpPr>
                <p:cNvPr id="15" name="文本框 14">
                  <a:extLst>
                    <a:ext uri="{FF2B5EF4-FFF2-40B4-BE49-F238E27FC236}">
                      <a16:creationId xmlns:a16="http://schemas.microsoft.com/office/drawing/2014/main" id="{F85F158A-EE85-9817-9D54-C57BBD0C59D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77970" y="4218658"/>
                  <a:ext cx="655504" cy="329888"/>
                </a:xfrm>
                <a:prstGeom prst="rect">
                  <a:avLst/>
                </a:prstGeom>
                <a:blipFill>
                  <a:blip r:embed="rId8"/>
                  <a:stretch>
                    <a:fillRect b="-2558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6" name="文本框 15">
                  <a:extLst>
                    <a:ext uri="{FF2B5EF4-FFF2-40B4-BE49-F238E27FC236}">
                      <a16:creationId xmlns:a16="http://schemas.microsoft.com/office/drawing/2014/main" id="{FBB5BB4D-08DC-AC61-A90C-4E4324824021}"/>
                    </a:ext>
                  </a:extLst>
                </p:cNvPr>
                <p:cNvSpPr txBox="1"/>
                <p:nvPr/>
              </p:nvSpPr>
              <p:spPr>
                <a:xfrm>
                  <a:off x="3398302" y="4888501"/>
                  <a:ext cx="319464" cy="23256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l" defTabSz="914400" hangingPunct="1">
                    <a:buClr>
                      <a:srgbClr val="000000"/>
                    </a:buClr>
                    <a:buFont typeface="Arial"/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2800" i="1" smtClean="0">
                                <a:latin typeface="Cambria Math" panose="02040503050406030204" pitchFamily="18" charset="0"/>
                                <a:sym typeface="Arial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kumimoji="1" lang="en-US" altLang="zh-CN" sz="2800" i="1">
                                    <a:latin typeface="Cambria Math" panose="02040503050406030204" pitchFamily="18" charset="0"/>
                                    <a:sym typeface="Arial"/>
                                  </a:rPr>
                                </m:ctrlPr>
                              </m:accPr>
                              <m:e>
                                <m:r>
                                  <a:rPr kumimoji="1" lang="en-US" altLang="zh-CN" sz="2800" b="1" smtClean="0">
                                    <a:latin typeface="Cambria Math" panose="02040503050406030204" pitchFamily="18" charset="0"/>
                                    <a:sym typeface="Arial"/>
                                  </a:rPr>
                                  <m:t>𝐱</m:t>
                                </m:r>
                              </m:e>
                            </m:acc>
                          </m:e>
                          <m:sub>
                            <m:r>
                              <a:rPr kumimoji="1" lang="en-US" altLang="zh-CN" sz="2800" i="1">
                                <a:latin typeface="Cambria Math" panose="02040503050406030204" pitchFamily="18" charset="0"/>
                                <a:sym typeface="Arial"/>
                              </a:rPr>
                              <m:t>𝑡</m:t>
                            </m:r>
                            <m:r>
                              <a:rPr kumimoji="1" lang="en-US" altLang="zh-CN" sz="2800" i="1">
                                <a:latin typeface="Cambria Math" panose="02040503050406030204" pitchFamily="18" charset="0"/>
                                <a:sym typeface="Arial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sz="2800" dirty="0">
                    <a:latin typeface="Arial"/>
                    <a:cs typeface="Arial"/>
                    <a:sym typeface="Arial"/>
                  </a:endParaRPr>
                </a:p>
              </p:txBody>
            </p:sp>
          </mc:Choice>
          <mc:Fallback>
            <p:sp>
              <p:nvSpPr>
                <p:cNvPr id="16" name="文本框 15">
                  <a:extLst>
                    <a:ext uri="{FF2B5EF4-FFF2-40B4-BE49-F238E27FC236}">
                      <a16:creationId xmlns:a16="http://schemas.microsoft.com/office/drawing/2014/main" id="{FBB5BB4D-08DC-AC61-A90C-4E432482402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98302" y="4888501"/>
                  <a:ext cx="319464" cy="232569"/>
                </a:xfrm>
                <a:prstGeom prst="rect">
                  <a:avLst/>
                </a:prstGeom>
                <a:blipFill>
                  <a:blip r:embed="rId9"/>
                  <a:stretch>
                    <a:fillRect l="-20513" t="-16129" r="-51282" b="-2903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7" name="文本框 16">
                  <a:extLst>
                    <a:ext uri="{FF2B5EF4-FFF2-40B4-BE49-F238E27FC236}">
                      <a16:creationId xmlns:a16="http://schemas.microsoft.com/office/drawing/2014/main" id="{87570D68-852B-7B7C-AFCF-F5B1AB31B4C2}"/>
                    </a:ext>
                  </a:extLst>
                </p:cNvPr>
                <p:cNvSpPr txBox="1"/>
                <p:nvPr/>
              </p:nvSpPr>
              <p:spPr>
                <a:xfrm>
                  <a:off x="3390859" y="5125109"/>
                  <a:ext cx="319464" cy="23256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l" defTabSz="914400" hangingPunct="1">
                    <a:buClr>
                      <a:srgbClr val="000000"/>
                    </a:buClr>
                    <a:buFont typeface="Arial"/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2800" i="1" smtClean="0">
                                <a:latin typeface="Cambria Math" panose="02040503050406030204" pitchFamily="18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kumimoji="1" lang="en-US" altLang="zh-CN" sz="2800" b="1">
                                <a:latin typeface="Cambria Math" panose="02040503050406030204" pitchFamily="18" charset="0"/>
                                <a:sym typeface="Arial"/>
                              </a:rPr>
                              <m:t>𝐱</m:t>
                            </m:r>
                          </m:e>
                          <m:sub>
                            <m:r>
                              <a:rPr kumimoji="1" lang="en-US" altLang="zh-CN" sz="2800" i="1" smtClean="0">
                                <a:latin typeface="Cambria Math" panose="02040503050406030204" pitchFamily="18" charset="0"/>
                                <a:sym typeface="Arial"/>
                              </a:rPr>
                              <m:t>𝑡</m:t>
                            </m:r>
                            <m:r>
                              <a:rPr kumimoji="1" lang="en-US" altLang="zh-CN" sz="2800" i="1" smtClean="0">
                                <a:latin typeface="Cambria Math" panose="02040503050406030204" pitchFamily="18" charset="0"/>
                                <a:sym typeface="Arial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sz="2800" dirty="0">
                    <a:latin typeface="Arial"/>
                    <a:cs typeface="Arial"/>
                    <a:sym typeface="Arial"/>
                  </a:endParaRPr>
                </a:p>
              </p:txBody>
            </p:sp>
          </mc:Choice>
          <mc:Fallback>
            <p:sp>
              <p:nvSpPr>
                <p:cNvPr id="17" name="文本框 16">
                  <a:extLst>
                    <a:ext uri="{FF2B5EF4-FFF2-40B4-BE49-F238E27FC236}">
                      <a16:creationId xmlns:a16="http://schemas.microsoft.com/office/drawing/2014/main" id="{87570D68-852B-7B7C-AFCF-F5B1AB31B4C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90859" y="5125109"/>
                  <a:ext cx="319464" cy="232569"/>
                </a:xfrm>
                <a:prstGeom prst="rect">
                  <a:avLst/>
                </a:prstGeom>
                <a:blipFill>
                  <a:blip r:embed="rId10"/>
                  <a:stretch>
                    <a:fillRect l="-17949" r="-53846" b="-2903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8" name="直线箭头连接符 17">
              <a:extLst>
                <a:ext uri="{FF2B5EF4-FFF2-40B4-BE49-F238E27FC236}">
                  <a16:creationId xmlns:a16="http://schemas.microsoft.com/office/drawing/2014/main" id="{1652576E-E15A-F2AB-235E-DC386735C23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99780" y="3471593"/>
              <a:ext cx="1733900" cy="9"/>
            </a:xfrm>
            <a:prstGeom prst="straightConnector1">
              <a:avLst/>
            </a:prstGeom>
            <a:noFill/>
            <a:ln w="9525" cap="flat" cmpd="sng" algn="ctr">
              <a:solidFill>
                <a:srgbClr val="0091EA">
                  <a:shade val="95000"/>
                  <a:satMod val="105000"/>
                </a:srgbClr>
              </a:solidFill>
              <a:prstDash val="solid"/>
              <a:tailEnd type="triangle"/>
            </a:ln>
            <a:effectLst/>
          </p:spPr>
        </p:cxnSp>
        <p:cxnSp>
          <p:nvCxnSpPr>
            <p:cNvPr id="19" name="直线箭头连接符 18">
              <a:extLst>
                <a:ext uri="{FF2B5EF4-FFF2-40B4-BE49-F238E27FC236}">
                  <a16:creationId xmlns:a16="http://schemas.microsoft.com/office/drawing/2014/main" id="{EC07CC19-3914-4606-C02F-F4D989D37E8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9833" y="5259161"/>
              <a:ext cx="1733900" cy="9"/>
            </a:xfrm>
            <a:prstGeom prst="straightConnector1">
              <a:avLst/>
            </a:prstGeom>
            <a:noFill/>
            <a:ln w="9525" cap="flat" cmpd="sng" algn="ctr">
              <a:solidFill>
                <a:srgbClr val="0091EA">
                  <a:shade val="95000"/>
                  <a:satMod val="105000"/>
                </a:srgbClr>
              </a:solidFill>
              <a:prstDash val="solid"/>
              <a:tailEnd type="triangle"/>
            </a:ln>
            <a:effectLst/>
          </p:spPr>
        </p:cxn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5FA75FD7-5F4F-87EE-F34E-B6400BC22DB9}"/>
                </a:ext>
              </a:extLst>
            </p:cNvPr>
            <p:cNvSpPr txBox="1"/>
            <p:nvPr/>
          </p:nvSpPr>
          <p:spPr>
            <a:xfrm>
              <a:off x="2214551" y="4951384"/>
              <a:ext cx="281576" cy="2824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 defTabSz="914400" hangingPunct="1">
                <a:buClr>
                  <a:srgbClr val="000000"/>
                </a:buClr>
                <a:buFont typeface="Arial"/>
                <a:buNone/>
              </a:pPr>
              <a:r>
                <a:rPr kumimoji="1" lang="en-US" altLang="zh-CN" sz="2800" dirty="0">
                  <a:latin typeface="Arial"/>
                  <a:cs typeface="Arial"/>
                  <a:sym typeface="Arial"/>
                </a:rPr>
                <a:t>g</a:t>
              </a:r>
              <a:endParaRPr kumimoji="1" lang="zh-CN" altLang="en-US" sz="2800" dirty="0">
                <a:latin typeface="Arial"/>
                <a:cs typeface="Arial"/>
                <a:sym typeface="Arial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1" name="文本框 20">
                  <a:extLst>
                    <a:ext uri="{FF2B5EF4-FFF2-40B4-BE49-F238E27FC236}">
                      <a16:creationId xmlns:a16="http://schemas.microsoft.com/office/drawing/2014/main" id="{2D1923E6-73A1-DF71-18C3-3DF125106ED0}"/>
                    </a:ext>
                  </a:extLst>
                </p:cNvPr>
                <p:cNvSpPr txBox="1"/>
                <p:nvPr/>
              </p:nvSpPr>
              <p:spPr>
                <a:xfrm>
                  <a:off x="2185154" y="3107362"/>
                  <a:ext cx="281576" cy="3449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 defTabSz="914400" hangingPunct="1">
                    <a:buClr>
                      <a:srgbClr val="000000"/>
                    </a:buClr>
                    <a:buFont typeface="Arial"/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2800" i="1" smtClean="0">
                                <a:latin typeface="Cambria Math" panose="02040503050406030204" pitchFamily="18" charset="0"/>
                                <a:sym typeface="Arial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kumimoji="1" lang="en-US" altLang="zh-CN" sz="2800" i="1">
                                    <a:latin typeface="Cambria Math" panose="02040503050406030204" pitchFamily="18" charset="0"/>
                                    <a:sym typeface="Arial"/>
                                  </a:rPr>
                                </m:ctrlPr>
                              </m:accPr>
                              <m:e>
                                <m:r>
                                  <a:rPr kumimoji="1" lang="en-US" altLang="zh-CN" sz="2800" i="1">
                                    <a:latin typeface="Cambria Math" panose="02040503050406030204" pitchFamily="18" charset="0"/>
                                    <a:sym typeface="Arial"/>
                                  </a:rPr>
                                  <m:t>𝑓</m:t>
                                </m:r>
                              </m:e>
                            </m:acc>
                          </m:e>
                          <m:sub>
                            <m:sSub>
                              <m:sSubPr>
                                <m:ctrlPr>
                                  <a:rPr kumimoji="1" lang="en-US" altLang="zh-CN" sz="2800" i="1">
                                    <a:latin typeface="Cambria Math" panose="02040503050406030204" pitchFamily="18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Arial"/>
                                  </a:rPr>
                                  <m:t>𝜙</m:t>
                                </m:r>
                              </m:e>
                              <m:sub>
                                <m:r>
                                  <a:rPr kumimoji="1" lang="en-US" altLang="zh-CN" sz="2800" i="1">
                                    <a:latin typeface="Cambria Math" panose="02040503050406030204" pitchFamily="18" charset="0"/>
                                    <a:sym typeface="Arial"/>
                                  </a:rPr>
                                  <m:t>𝑞</m:t>
                                </m:r>
                              </m:sub>
                            </m:sSub>
                          </m:sub>
                        </m:sSub>
                      </m:oMath>
                    </m:oMathPara>
                  </a14:m>
                  <a:endParaRPr kumimoji="1" lang="zh-CN" altLang="en-US" sz="2800" dirty="0">
                    <a:latin typeface="Arial"/>
                    <a:cs typeface="Arial"/>
                    <a:sym typeface="Arial"/>
                  </a:endParaRPr>
                </a:p>
              </p:txBody>
            </p:sp>
          </mc:Choice>
          <mc:Fallback>
            <p:sp>
              <p:nvSpPr>
                <p:cNvPr id="21" name="文本框 20">
                  <a:extLst>
                    <a:ext uri="{FF2B5EF4-FFF2-40B4-BE49-F238E27FC236}">
                      <a16:creationId xmlns:a16="http://schemas.microsoft.com/office/drawing/2014/main" id="{2D1923E6-73A1-DF71-18C3-3DF125106ED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85154" y="3107362"/>
                  <a:ext cx="281576" cy="344943"/>
                </a:xfrm>
                <a:prstGeom prst="rect">
                  <a:avLst/>
                </a:prstGeom>
                <a:blipFill>
                  <a:blip r:embed="rId11"/>
                  <a:stretch>
                    <a:fillRect l="-17647" t="-6667" r="-55882" b="-20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79D13B61-3444-19E9-CF4D-9C8DD4B5CD8F}"/>
              </a:ext>
            </a:extLst>
          </p:cNvPr>
          <p:cNvSpPr txBox="1"/>
          <p:nvPr/>
        </p:nvSpPr>
        <p:spPr>
          <a:xfrm>
            <a:off x="612659" y="6229669"/>
            <a:ext cx="854872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" altLang="zh-CN" sz="10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Neural Information Squeezer for Causal Emergence</a:t>
            </a:r>
            <a:r>
              <a:rPr lang="en-US" altLang="zh-CN" sz="1000" b="1" dirty="0">
                <a:solidFill>
                  <a:srgbClr val="000000"/>
                </a:solidFill>
                <a:latin typeface="Arial" panose="020B0604020202020204" pitchFamily="34" charset="0"/>
              </a:rPr>
              <a:t>,</a:t>
            </a:r>
            <a:r>
              <a:rPr lang="zh-CN" altLang="en-US" sz="1000" b="1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" altLang="zh-CN" sz="10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Entropy</a:t>
            </a:r>
            <a:r>
              <a:rPr lang="en" altLang="zh-CN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" altLang="zh-CN" sz="1000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2023</a:t>
            </a:r>
            <a:r>
              <a:rPr lang="en" altLang="zh-CN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" altLang="zh-CN" sz="10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25</a:t>
            </a:r>
            <a:r>
              <a:rPr lang="en" altLang="zh-CN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(1), 26; </a:t>
            </a:r>
            <a:r>
              <a:rPr lang="en" altLang="zh-CN" sz="1000" b="1" i="0" u="none" strike="noStrike" dirty="0">
                <a:solidFill>
                  <a:srgbClr val="4F5671"/>
                </a:solidFill>
                <a:effectLst/>
                <a:latin typeface="Arial" panose="020B0604020202020204" pitchFamily="34" charset="0"/>
                <a:hlinkClick r:id="rId12"/>
              </a:rPr>
              <a:t>https://doi.org/10.3390/e25010026</a:t>
            </a:r>
            <a:endParaRPr lang="en" altLang="zh-CN" sz="1000" b="1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6626" name="Picture 2" descr="Entropy 25 00026 g001">
            <a:extLst>
              <a:ext uri="{FF2B5EF4-FFF2-40B4-BE49-F238E27FC236}">
                <a16:creationId xmlns:a16="http://schemas.microsoft.com/office/drawing/2014/main" id="{887A74C8-2EF3-0965-2672-C97E515469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9832" y="1230706"/>
            <a:ext cx="5377573" cy="4286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611275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1" y="436469"/>
            <a:ext cx="83103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Effective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Coarse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graining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6" name="直接箭头连接符 9">
            <a:extLst>
              <a:ext uri="{FF2B5EF4-FFF2-40B4-BE49-F238E27FC236}">
                <a16:creationId xmlns:a16="http://schemas.microsoft.com/office/drawing/2014/main" id="{BE6C72BB-7D2B-BD9A-70D2-B244A87BC451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图片 66">
            <a:extLst>
              <a:ext uri="{FF2B5EF4-FFF2-40B4-BE49-F238E27FC236}">
                <a16:creationId xmlns:a16="http://schemas.microsoft.com/office/drawing/2014/main" id="{BF69EAE7-F8D7-BDBE-F8BA-D082DB6FC37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B7359608-9BB8-E2C9-D5B1-3C3482C67664}"/>
              </a:ext>
            </a:extLst>
          </p:cNvPr>
          <p:cNvGrpSpPr/>
          <p:nvPr/>
        </p:nvGrpSpPr>
        <p:grpSpPr>
          <a:xfrm>
            <a:off x="1025912" y="1209963"/>
            <a:ext cx="4391216" cy="3694541"/>
            <a:chOff x="1215694" y="3107362"/>
            <a:chExt cx="2917780" cy="2250316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" name="文本框 8">
                  <a:extLst>
                    <a:ext uri="{FF2B5EF4-FFF2-40B4-BE49-F238E27FC236}">
                      <a16:creationId xmlns:a16="http://schemas.microsoft.com/office/drawing/2014/main" id="{013ACDAF-C261-A558-21D6-F82E99A464ED}"/>
                    </a:ext>
                  </a:extLst>
                </p:cNvPr>
                <p:cNvSpPr txBox="1"/>
                <p:nvPr/>
              </p:nvSpPr>
              <p:spPr>
                <a:xfrm>
                  <a:off x="1215694" y="5093839"/>
                  <a:ext cx="319464" cy="23256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l" defTabSz="914400" hangingPunct="1">
                    <a:buClr>
                      <a:srgbClr val="000000"/>
                    </a:buClr>
                    <a:buFont typeface="Arial"/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2800" i="1" smtClean="0">
                                <a:latin typeface="Cambria Math" panose="02040503050406030204" pitchFamily="18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kumimoji="1" lang="en-US" altLang="zh-CN" sz="2800" b="1">
                                <a:latin typeface="Cambria Math" panose="02040503050406030204" pitchFamily="18" charset="0"/>
                                <a:sym typeface="Arial"/>
                              </a:rPr>
                              <m:t>𝐱</m:t>
                            </m:r>
                          </m:e>
                          <m:sub>
                            <m:r>
                              <a:rPr kumimoji="1" lang="en-US" altLang="zh-CN" sz="2800" i="1" smtClean="0">
                                <a:latin typeface="Cambria Math" panose="02040503050406030204" pitchFamily="18" charset="0"/>
                                <a:sym typeface="Arial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sz="2800" dirty="0">
                    <a:latin typeface="Arial"/>
                    <a:cs typeface="Arial"/>
                    <a:sym typeface="Arial"/>
                  </a:endParaRPr>
                </a:p>
              </p:txBody>
            </p:sp>
          </mc:Choice>
          <mc:Fallback>
            <p:sp>
              <p:nvSpPr>
                <p:cNvPr id="9" name="文本框 8">
                  <a:extLst>
                    <a:ext uri="{FF2B5EF4-FFF2-40B4-BE49-F238E27FC236}">
                      <a16:creationId xmlns:a16="http://schemas.microsoft.com/office/drawing/2014/main" id="{013ACDAF-C261-A558-21D6-F82E99A464E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15694" y="5093839"/>
                  <a:ext cx="319464" cy="232569"/>
                </a:xfrm>
                <a:prstGeom prst="rect">
                  <a:avLst/>
                </a:prstGeom>
                <a:blipFill>
                  <a:blip r:embed="rId4"/>
                  <a:stretch>
                    <a:fillRect l="-2564" b="-2812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" name="直线箭头连接符 9">
              <a:extLst>
                <a:ext uri="{FF2B5EF4-FFF2-40B4-BE49-F238E27FC236}">
                  <a16:creationId xmlns:a16="http://schemas.microsoft.com/office/drawing/2014/main" id="{38285DA4-711D-EBBC-DFF6-6DCAB11D4224}"/>
                </a:ext>
              </a:extLst>
            </p:cNvPr>
            <p:cNvCxnSpPr/>
            <p:nvPr/>
          </p:nvCxnSpPr>
          <p:spPr>
            <a:xfrm flipV="1">
              <a:off x="1327260" y="3754633"/>
              <a:ext cx="0" cy="1252435"/>
            </a:xfrm>
            <a:prstGeom prst="straightConnector1">
              <a:avLst/>
            </a:prstGeom>
            <a:noFill/>
            <a:ln w="9525" cap="flat" cmpd="sng" algn="ctr">
              <a:solidFill>
                <a:srgbClr val="0091EA">
                  <a:shade val="95000"/>
                  <a:satMod val="105000"/>
                </a:srgbClr>
              </a:solidFill>
              <a:prstDash val="solid"/>
              <a:tailEnd type="triangle"/>
            </a:ln>
            <a:effectLst/>
          </p:spPr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" name="文本框 10">
                  <a:extLst>
                    <a:ext uri="{FF2B5EF4-FFF2-40B4-BE49-F238E27FC236}">
                      <a16:creationId xmlns:a16="http://schemas.microsoft.com/office/drawing/2014/main" id="{B29F22A1-98A5-73A6-218C-42A5DA794D68}"/>
                    </a:ext>
                  </a:extLst>
                </p:cNvPr>
                <p:cNvSpPr txBox="1"/>
                <p:nvPr/>
              </p:nvSpPr>
              <p:spPr>
                <a:xfrm>
                  <a:off x="1253067" y="4263169"/>
                  <a:ext cx="655504" cy="300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l" defTabSz="914400" hangingPunct="1">
                    <a:buClr>
                      <a:srgbClr val="000000"/>
                    </a:buClr>
                    <a:buFont typeface="Arial"/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2800" i="1" smtClean="0">
                                <a:latin typeface="Cambria Math" panose="02040503050406030204" pitchFamily="18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kumimoji="1" lang="en-US" altLang="zh-CN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Arial"/>
                              </a:rPr>
                              <m:t>𝜙</m:t>
                            </m:r>
                          </m:e>
                          <m:sub>
                            <m:r>
                              <a:rPr kumimoji="1" lang="en-US" altLang="zh-CN" sz="2800" i="1" smtClean="0">
                                <a:latin typeface="Cambria Math" panose="02040503050406030204" pitchFamily="18" charset="0"/>
                                <a:sym typeface="Arial"/>
                              </a:rPr>
                              <m:t>𝑞</m:t>
                            </m:r>
                          </m:sub>
                        </m:sSub>
                      </m:oMath>
                    </m:oMathPara>
                  </a14:m>
                  <a:endParaRPr lang="zh-CN" altLang="en-US" sz="2800" dirty="0">
                    <a:latin typeface="Arial"/>
                    <a:cs typeface="Arial"/>
                    <a:sym typeface="Arial"/>
                  </a:endParaRPr>
                </a:p>
              </p:txBody>
            </p:sp>
          </mc:Choice>
          <mc:Fallback>
            <p:sp>
              <p:nvSpPr>
                <p:cNvPr id="11" name="文本框 10">
                  <a:extLst>
                    <a:ext uri="{FF2B5EF4-FFF2-40B4-BE49-F238E27FC236}">
                      <a16:creationId xmlns:a16="http://schemas.microsoft.com/office/drawing/2014/main" id="{B29F22A1-98A5-73A6-218C-42A5DA794D6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53067" y="4263169"/>
                  <a:ext cx="655504" cy="300332"/>
                </a:xfrm>
                <a:prstGeom prst="rect">
                  <a:avLst/>
                </a:prstGeom>
                <a:blipFill>
                  <a:blip r:embed="rId5"/>
                  <a:stretch>
                    <a:fillRect b="-275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" name="文本框 11">
                  <a:extLst>
                    <a:ext uri="{FF2B5EF4-FFF2-40B4-BE49-F238E27FC236}">
                      <a16:creationId xmlns:a16="http://schemas.microsoft.com/office/drawing/2014/main" id="{E017FEA5-AE53-4D32-462C-9D95863CEB67}"/>
                    </a:ext>
                  </a:extLst>
                </p:cNvPr>
                <p:cNvSpPr txBox="1"/>
                <p:nvPr/>
              </p:nvSpPr>
              <p:spPr>
                <a:xfrm>
                  <a:off x="1215694" y="3340375"/>
                  <a:ext cx="319464" cy="23256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l" defTabSz="914400" hangingPunct="1">
                    <a:buClr>
                      <a:srgbClr val="000000"/>
                    </a:buClr>
                    <a:buFont typeface="Arial"/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2800" i="1" smtClean="0">
                                <a:latin typeface="Cambria Math" panose="02040503050406030204" pitchFamily="18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kumimoji="1" lang="en-US" altLang="zh-CN" sz="2800" b="1" smtClean="0">
                                <a:latin typeface="Cambria Math" panose="02040503050406030204" pitchFamily="18" charset="0"/>
                                <a:sym typeface="Arial"/>
                              </a:rPr>
                              <m:t>𝐲</m:t>
                            </m:r>
                          </m:e>
                          <m:sub>
                            <m:r>
                              <a:rPr kumimoji="1" lang="en-US" altLang="zh-CN" sz="2800" i="1" smtClean="0">
                                <a:latin typeface="Cambria Math" panose="02040503050406030204" pitchFamily="18" charset="0"/>
                                <a:sym typeface="Arial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sz="2800" dirty="0">
                    <a:latin typeface="Arial"/>
                    <a:cs typeface="Arial"/>
                    <a:sym typeface="Arial"/>
                  </a:endParaRPr>
                </a:p>
              </p:txBody>
            </p:sp>
          </mc:Choice>
          <mc:Fallback>
            <p:sp>
              <p:nvSpPr>
                <p:cNvPr id="12" name="文本框 11">
                  <a:extLst>
                    <a:ext uri="{FF2B5EF4-FFF2-40B4-BE49-F238E27FC236}">
                      <a16:creationId xmlns:a16="http://schemas.microsoft.com/office/drawing/2014/main" id="{E017FEA5-AE53-4D32-462C-9D95863CEB6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15694" y="3340375"/>
                  <a:ext cx="319464" cy="232569"/>
                </a:xfrm>
                <a:prstGeom prst="rect">
                  <a:avLst/>
                </a:prstGeom>
                <a:blipFill>
                  <a:blip r:embed="rId6"/>
                  <a:stretch>
                    <a:fillRect l="-7692" b="-4193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3" name="文本框 12">
                  <a:extLst>
                    <a:ext uri="{FF2B5EF4-FFF2-40B4-BE49-F238E27FC236}">
                      <a16:creationId xmlns:a16="http://schemas.microsoft.com/office/drawing/2014/main" id="{51A4B317-F6EB-CBBD-12B8-9EBF8EABBC51}"/>
                    </a:ext>
                  </a:extLst>
                </p:cNvPr>
                <p:cNvSpPr txBox="1"/>
                <p:nvPr/>
              </p:nvSpPr>
              <p:spPr>
                <a:xfrm>
                  <a:off x="3398302" y="3363871"/>
                  <a:ext cx="319464" cy="23256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l" defTabSz="914400" hangingPunct="1">
                    <a:buClr>
                      <a:srgbClr val="000000"/>
                    </a:buClr>
                    <a:buFont typeface="Arial"/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2800" i="1" smtClean="0">
                                <a:latin typeface="Cambria Math" panose="02040503050406030204" pitchFamily="18" charset="0"/>
                                <a:sym typeface="Arial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kumimoji="1" lang="en-US" altLang="zh-CN" sz="2800" i="1">
                                    <a:latin typeface="Cambria Math" panose="02040503050406030204" pitchFamily="18" charset="0"/>
                                    <a:sym typeface="Arial"/>
                                  </a:rPr>
                                </m:ctrlPr>
                              </m:accPr>
                              <m:e>
                                <m:r>
                                  <a:rPr kumimoji="1" lang="en-US" altLang="zh-CN" sz="2800" b="1">
                                    <a:latin typeface="Cambria Math" panose="02040503050406030204" pitchFamily="18" charset="0"/>
                                    <a:sym typeface="Arial"/>
                                  </a:rPr>
                                  <m:t>𝐲</m:t>
                                </m:r>
                              </m:e>
                            </m:acc>
                          </m:e>
                          <m:sub>
                            <m:r>
                              <a:rPr kumimoji="1" lang="en-US" altLang="zh-CN" sz="2800" i="1" smtClean="0">
                                <a:latin typeface="Cambria Math" panose="02040503050406030204" pitchFamily="18" charset="0"/>
                                <a:sym typeface="Arial"/>
                              </a:rPr>
                              <m:t>𝑡</m:t>
                            </m:r>
                            <m:r>
                              <a:rPr kumimoji="1" lang="en-US" altLang="zh-CN" sz="2800" i="1" smtClean="0">
                                <a:latin typeface="Cambria Math" panose="02040503050406030204" pitchFamily="18" charset="0"/>
                                <a:sym typeface="Arial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sz="2800" dirty="0">
                    <a:latin typeface="Arial"/>
                    <a:cs typeface="Arial"/>
                    <a:sym typeface="Arial"/>
                  </a:endParaRPr>
                </a:p>
              </p:txBody>
            </p:sp>
          </mc:Choice>
          <mc:Fallback>
            <p:sp>
              <p:nvSpPr>
                <p:cNvPr id="13" name="文本框 12">
                  <a:extLst>
                    <a:ext uri="{FF2B5EF4-FFF2-40B4-BE49-F238E27FC236}">
                      <a16:creationId xmlns:a16="http://schemas.microsoft.com/office/drawing/2014/main" id="{51A4B317-F6EB-CBBD-12B8-9EBF8EABBC5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98302" y="3363871"/>
                  <a:ext cx="319464" cy="232569"/>
                </a:xfrm>
                <a:prstGeom prst="rect">
                  <a:avLst/>
                </a:prstGeom>
                <a:blipFill>
                  <a:blip r:embed="rId7"/>
                  <a:stretch>
                    <a:fillRect l="-25641" t="-19355" r="-48718" b="-4193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" name="直线箭头连接符 13">
              <a:extLst>
                <a:ext uri="{FF2B5EF4-FFF2-40B4-BE49-F238E27FC236}">
                  <a16:creationId xmlns:a16="http://schemas.microsoft.com/office/drawing/2014/main" id="{9FCAFCE7-D132-7CB2-4B6B-2C84A7EC4F24}"/>
                </a:ext>
              </a:extLst>
            </p:cNvPr>
            <p:cNvCxnSpPr>
              <a:cxnSpLocks/>
            </p:cNvCxnSpPr>
            <p:nvPr/>
          </p:nvCxnSpPr>
          <p:spPr>
            <a:xfrm>
              <a:off x="3550591" y="3708201"/>
              <a:ext cx="0" cy="1159136"/>
            </a:xfrm>
            <a:prstGeom prst="straightConnector1">
              <a:avLst/>
            </a:prstGeom>
            <a:noFill/>
            <a:ln w="9525" cap="flat" cmpd="sng" algn="ctr">
              <a:solidFill>
                <a:srgbClr val="0091EA">
                  <a:shade val="95000"/>
                  <a:satMod val="105000"/>
                </a:srgbClr>
              </a:solidFill>
              <a:prstDash val="solid"/>
              <a:tailEnd type="triangle"/>
            </a:ln>
            <a:effectLst/>
          </p:spPr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5" name="文本框 14">
                  <a:extLst>
                    <a:ext uri="{FF2B5EF4-FFF2-40B4-BE49-F238E27FC236}">
                      <a16:creationId xmlns:a16="http://schemas.microsoft.com/office/drawing/2014/main" id="{F85F158A-EE85-9817-9D54-C57BBD0C59DE}"/>
                    </a:ext>
                  </a:extLst>
                </p:cNvPr>
                <p:cNvSpPr txBox="1"/>
                <p:nvPr/>
              </p:nvSpPr>
              <p:spPr>
                <a:xfrm>
                  <a:off x="3477970" y="4218658"/>
                  <a:ext cx="655504" cy="32988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l" defTabSz="914400" hangingPunct="1">
                    <a:buClr>
                      <a:srgbClr val="000000"/>
                    </a:buClr>
                    <a:buFont typeface="Arial"/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1" lang="en-US" altLang="zh-CN" sz="2800" i="1" smtClean="0">
                                <a:latin typeface="Cambria Math" panose="02040503050406030204" pitchFamily="18" charset="0"/>
                                <a:sym typeface="Arial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kumimoji="1" lang="en-US" altLang="zh-CN" sz="2800" i="1">
                                    <a:latin typeface="Cambria Math" panose="02040503050406030204" pitchFamily="18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Arial"/>
                                  </a:rPr>
                                  <m:t>𝜙</m:t>
                                </m:r>
                              </m:e>
                              <m:sub>
                                <m:r>
                                  <a:rPr kumimoji="1" lang="en-US" altLang="zh-CN" sz="2800" i="1">
                                    <a:latin typeface="Cambria Math" panose="02040503050406030204" pitchFamily="18" charset="0"/>
                                    <a:sym typeface="Arial"/>
                                  </a:rPr>
                                  <m:t>𝑞</m:t>
                                </m:r>
                              </m:sub>
                            </m:sSub>
                          </m:e>
                          <m:sup>
                            <m:r>
                              <a:rPr kumimoji="1" lang="en-US" altLang="zh-CN" sz="2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Arial"/>
                              </a:rPr>
                              <m:t>†</m:t>
                            </m:r>
                          </m:sup>
                        </m:sSup>
                      </m:oMath>
                    </m:oMathPara>
                  </a14:m>
                  <a:endParaRPr lang="zh-CN" altLang="en-US" sz="2800" dirty="0">
                    <a:latin typeface="Arial"/>
                    <a:cs typeface="Arial"/>
                    <a:sym typeface="Arial"/>
                  </a:endParaRPr>
                </a:p>
              </p:txBody>
            </p:sp>
          </mc:Choice>
          <mc:Fallback>
            <p:sp>
              <p:nvSpPr>
                <p:cNvPr id="15" name="文本框 14">
                  <a:extLst>
                    <a:ext uri="{FF2B5EF4-FFF2-40B4-BE49-F238E27FC236}">
                      <a16:creationId xmlns:a16="http://schemas.microsoft.com/office/drawing/2014/main" id="{F85F158A-EE85-9817-9D54-C57BBD0C59D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77970" y="4218658"/>
                  <a:ext cx="655504" cy="329888"/>
                </a:xfrm>
                <a:prstGeom prst="rect">
                  <a:avLst/>
                </a:prstGeom>
                <a:blipFill>
                  <a:blip r:embed="rId8"/>
                  <a:stretch>
                    <a:fillRect b="-2558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6" name="文本框 15">
                  <a:extLst>
                    <a:ext uri="{FF2B5EF4-FFF2-40B4-BE49-F238E27FC236}">
                      <a16:creationId xmlns:a16="http://schemas.microsoft.com/office/drawing/2014/main" id="{FBB5BB4D-08DC-AC61-A90C-4E4324824021}"/>
                    </a:ext>
                  </a:extLst>
                </p:cNvPr>
                <p:cNvSpPr txBox="1"/>
                <p:nvPr/>
              </p:nvSpPr>
              <p:spPr>
                <a:xfrm>
                  <a:off x="3398302" y="4888501"/>
                  <a:ext cx="319464" cy="23256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l" defTabSz="914400" hangingPunct="1">
                    <a:buClr>
                      <a:srgbClr val="000000"/>
                    </a:buClr>
                    <a:buFont typeface="Arial"/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2800" i="1" smtClean="0">
                                <a:latin typeface="Cambria Math" panose="02040503050406030204" pitchFamily="18" charset="0"/>
                                <a:sym typeface="Arial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kumimoji="1" lang="en-US" altLang="zh-CN" sz="2800" i="1">
                                    <a:latin typeface="Cambria Math" panose="02040503050406030204" pitchFamily="18" charset="0"/>
                                    <a:sym typeface="Arial"/>
                                  </a:rPr>
                                </m:ctrlPr>
                              </m:accPr>
                              <m:e>
                                <m:r>
                                  <a:rPr kumimoji="1" lang="en-US" altLang="zh-CN" sz="2800" b="1" smtClean="0">
                                    <a:latin typeface="Cambria Math" panose="02040503050406030204" pitchFamily="18" charset="0"/>
                                    <a:sym typeface="Arial"/>
                                  </a:rPr>
                                  <m:t>𝐱</m:t>
                                </m:r>
                              </m:e>
                            </m:acc>
                          </m:e>
                          <m:sub>
                            <m:r>
                              <a:rPr kumimoji="1" lang="en-US" altLang="zh-CN" sz="2800" i="1">
                                <a:latin typeface="Cambria Math" panose="02040503050406030204" pitchFamily="18" charset="0"/>
                                <a:sym typeface="Arial"/>
                              </a:rPr>
                              <m:t>𝑡</m:t>
                            </m:r>
                            <m:r>
                              <a:rPr kumimoji="1" lang="en-US" altLang="zh-CN" sz="2800" i="1">
                                <a:latin typeface="Cambria Math" panose="02040503050406030204" pitchFamily="18" charset="0"/>
                                <a:sym typeface="Arial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sz="2800" dirty="0">
                    <a:latin typeface="Arial"/>
                    <a:cs typeface="Arial"/>
                    <a:sym typeface="Arial"/>
                  </a:endParaRPr>
                </a:p>
              </p:txBody>
            </p:sp>
          </mc:Choice>
          <mc:Fallback>
            <p:sp>
              <p:nvSpPr>
                <p:cNvPr id="16" name="文本框 15">
                  <a:extLst>
                    <a:ext uri="{FF2B5EF4-FFF2-40B4-BE49-F238E27FC236}">
                      <a16:creationId xmlns:a16="http://schemas.microsoft.com/office/drawing/2014/main" id="{FBB5BB4D-08DC-AC61-A90C-4E432482402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98302" y="4888501"/>
                  <a:ext cx="319464" cy="232569"/>
                </a:xfrm>
                <a:prstGeom prst="rect">
                  <a:avLst/>
                </a:prstGeom>
                <a:blipFill>
                  <a:blip r:embed="rId9"/>
                  <a:stretch>
                    <a:fillRect l="-20513" t="-16129" r="-51282" b="-2903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7" name="文本框 16">
                  <a:extLst>
                    <a:ext uri="{FF2B5EF4-FFF2-40B4-BE49-F238E27FC236}">
                      <a16:creationId xmlns:a16="http://schemas.microsoft.com/office/drawing/2014/main" id="{87570D68-852B-7B7C-AFCF-F5B1AB31B4C2}"/>
                    </a:ext>
                  </a:extLst>
                </p:cNvPr>
                <p:cNvSpPr txBox="1"/>
                <p:nvPr/>
              </p:nvSpPr>
              <p:spPr>
                <a:xfrm>
                  <a:off x="3390859" y="5125109"/>
                  <a:ext cx="319464" cy="23256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l" defTabSz="914400" hangingPunct="1">
                    <a:buClr>
                      <a:srgbClr val="000000"/>
                    </a:buClr>
                    <a:buFont typeface="Arial"/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2800" i="1" smtClean="0">
                                <a:latin typeface="Cambria Math" panose="02040503050406030204" pitchFamily="18" charset="0"/>
                                <a:sym typeface="Arial"/>
                              </a:rPr>
                            </m:ctrlPr>
                          </m:sSubPr>
                          <m:e>
                            <m:r>
                              <a:rPr kumimoji="1" lang="en-US" altLang="zh-CN" sz="2800" b="1">
                                <a:latin typeface="Cambria Math" panose="02040503050406030204" pitchFamily="18" charset="0"/>
                                <a:sym typeface="Arial"/>
                              </a:rPr>
                              <m:t>𝐱</m:t>
                            </m:r>
                          </m:e>
                          <m:sub>
                            <m:r>
                              <a:rPr kumimoji="1" lang="en-US" altLang="zh-CN" sz="2800" i="1" smtClean="0">
                                <a:latin typeface="Cambria Math" panose="02040503050406030204" pitchFamily="18" charset="0"/>
                                <a:sym typeface="Arial"/>
                              </a:rPr>
                              <m:t>𝑡</m:t>
                            </m:r>
                            <m:r>
                              <a:rPr kumimoji="1" lang="en-US" altLang="zh-CN" sz="2800" i="1" smtClean="0">
                                <a:latin typeface="Cambria Math" panose="02040503050406030204" pitchFamily="18" charset="0"/>
                                <a:sym typeface="Arial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sz="2800" dirty="0">
                    <a:latin typeface="Arial"/>
                    <a:cs typeface="Arial"/>
                    <a:sym typeface="Arial"/>
                  </a:endParaRPr>
                </a:p>
              </p:txBody>
            </p:sp>
          </mc:Choice>
          <mc:Fallback>
            <p:sp>
              <p:nvSpPr>
                <p:cNvPr id="17" name="文本框 16">
                  <a:extLst>
                    <a:ext uri="{FF2B5EF4-FFF2-40B4-BE49-F238E27FC236}">
                      <a16:creationId xmlns:a16="http://schemas.microsoft.com/office/drawing/2014/main" id="{87570D68-852B-7B7C-AFCF-F5B1AB31B4C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90859" y="5125109"/>
                  <a:ext cx="319464" cy="232569"/>
                </a:xfrm>
                <a:prstGeom prst="rect">
                  <a:avLst/>
                </a:prstGeom>
                <a:blipFill>
                  <a:blip r:embed="rId10"/>
                  <a:stretch>
                    <a:fillRect l="-17949" r="-53846" b="-2903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8" name="直线箭头连接符 17">
              <a:extLst>
                <a:ext uri="{FF2B5EF4-FFF2-40B4-BE49-F238E27FC236}">
                  <a16:creationId xmlns:a16="http://schemas.microsoft.com/office/drawing/2014/main" id="{1652576E-E15A-F2AB-235E-DC386735C23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99780" y="3471593"/>
              <a:ext cx="1733900" cy="9"/>
            </a:xfrm>
            <a:prstGeom prst="straightConnector1">
              <a:avLst/>
            </a:prstGeom>
            <a:noFill/>
            <a:ln w="9525" cap="flat" cmpd="sng" algn="ctr">
              <a:solidFill>
                <a:srgbClr val="0091EA">
                  <a:shade val="95000"/>
                  <a:satMod val="105000"/>
                </a:srgbClr>
              </a:solidFill>
              <a:prstDash val="solid"/>
              <a:tailEnd type="triangle"/>
            </a:ln>
            <a:effectLst/>
          </p:spPr>
        </p:cxnSp>
        <p:cxnSp>
          <p:nvCxnSpPr>
            <p:cNvPr id="19" name="直线箭头连接符 18">
              <a:extLst>
                <a:ext uri="{FF2B5EF4-FFF2-40B4-BE49-F238E27FC236}">
                  <a16:creationId xmlns:a16="http://schemas.microsoft.com/office/drawing/2014/main" id="{EC07CC19-3914-4606-C02F-F4D989D37E8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9833" y="5259161"/>
              <a:ext cx="1733900" cy="9"/>
            </a:xfrm>
            <a:prstGeom prst="straightConnector1">
              <a:avLst/>
            </a:prstGeom>
            <a:noFill/>
            <a:ln w="9525" cap="flat" cmpd="sng" algn="ctr">
              <a:solidFill>
                <a:srgbClr val="0091EA">
                  <a:shade val="95000"/>
                  <a:satMod val="105000"/>
                </a:srgbClr>
              </a:solidFill>
              <a:prstDash val="solid"/>
              <a:tailEnd type="triangle"/>
            </a:ln>
            <a:effectLst/>
          </p:spPr>
        </p:cxn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5FA75FD7-5F4F-87EE-F34E-B6400BC22DB9}"/>
                </a:ext>
              </a:extLst>
            </p:cNvPr>
            <p:cNvSpPr txBox="1"/>
            <p:nvPr/>
          </p:nvSpPr>
          <p:spPr>
            <a:xfrm>
              <a:off x="2214551" y="4951384"/>
              <a:ext cx="281576" cy="2824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 defTabSz="914400" hangingPunct="1">
                <a:buClr>
                  <a:srgbClr val="000000"/>
                </a:buClr>
                <a:buFont typeface="Arial"/>
                <a:buNone/>
              </a:pPr>
              <a:r>
                <a:rPr kumimoji="1" lang="en-US" altLang="zh-CN" sz="2800" dirty="0">
                  <a:latin typeface="Arial"/>
                  <a:cs typeface="Arial"/>
                  <a:sym typeface="Arial"/>
                </a:rPr>
                <a:t>g</a:t>
              </a:r>
              <a:endParaRPr kumimoji="1" lang="zh-CN" altLang="en-US" sz="2800" dirty="0">
                <a:latin typeface="Arial"/>
                <a:cs typeface="Arial"/>
                <a:sym typeface="Arial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1" name="文本框 20">
                  <a:extLst>
                    <a:ext uri="{FF2B5EF4-FFF2-40B4-BE49-F238E27FC236}">
                      <a16:creationId xmlns:a16="http://schemas.microsoft.com/office/drawing/2014/main" id="{2D1923E6-73A1-DF71-18C3-3DF125106ED0}"/>
                    </a:ext>
                  </a:extLst>
                </p:cNvPr>
                <p:cNvSpPr txBox="1"/>
                <p:nvPr/>
              </p:nvSpPr>
              <p:spPr>
                <a:xfrm>
                  <a:off x="2185154" y="3107362"/>
                  <a:ext cx="281576" cy="3449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 defTabSz="914400" hangingPunct="1">
                    <a:buClr>
                      <a:srgbClr val="000000"/>
                    </a:buClr>
                    <a:buFont typeface="Arial"/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2800" i="1" smtClean="0">
                                <a:latin typeface="Cambria Math" panose="02040503050406030204" pitchFamily="18" charset="0"/>
                                <a:sym typeface="Arial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kumimoji="1" lang="en-US" altLang="zh-CN" sz="2800" i="1">
                                    <a:latin typeface="Cambria Math" panose="02040503050406030204" pitchFamily="18" charset="0"/>
                                    <a:sym typeface="Arial"/>
                                  </a:rPr>
                                </m:ctrlPr>
                              </m:accPr>
                              <m:e>
                                <m:r>
                                  <a:rPr kumimoji="1" lang="en-US" altLang="zh-CN" sz="2800" i="1">
                                    <a:latin typeface="Cambria Math" panose="02040503050406030204" pitchFamily="18" charset="0"/>
                                    <a:sym typeface="Arial"/>
                                  </a:rPr>
                                  <m:t>𝑓</m:t>
                                </m:r>
                              </m:e>
                            </m:acc>
                          </m:e>
                          <m:sub>
                            <m:sSub>
                              <m:sSubPr>
                                <m:ctrlPr>
                                  <a:rPr kumimoji="1" lang="en-US" altLang="zh-CN" sz="2800" i="1">
                                    <a:latin typeface="Cambria Math" panose="02040503050406030204" pitchFamily="18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Arial"/>
                                  </a:rPr>
                                  <m:t>𝜙</m:t>
                                </m:r>
                              </m:e>
                              <m:sub>
                                <m:r>
                                  <a:rPr kumimoji="1" lang="en-US" altLang="zh-CN" sz="2800" i="1">
                                    <a:latin typeface="Cambria Math" panose="02040503050406030204" pitchFamily="18" charset="0"/>
                                    <a:sym typeface="Arial"/>
                                  </a:rPr>
                                  <m:t>𝑞</m:t>
                                </m:r>
                              </m:sub>
                            </m:sSub>
                          </m:sub>
                        </m:sSub>
                      </m:oMath>
                    </m:oMathPara>
                  </a14:m>
                  <a:endParaRPr kumimoji="1" lang="zh-CN" altLang="en-US" sz="2800" dirty="0">
                    <a:latin typeface="Arial"/>
                    <a:cs typeface="Arial"/>
                    <a:sym typeface="Arial"/>
                  </a:endParaRPr>
                </a:p>
              </p:txBody>
            </p:sp>
          </mc:Choice>
          <mc:Fallback>
            <p:sp>
              <p:nvSpPr>
                <p:cNvPr id="21" name="文本框 20">
                  <a:extLst>
                    <a:ext uri="{FF2B5EF4-FFF2-40B4-BE49-F238E27FC236}">
                      <a16:creationId xmlns:a16="http://schemas.microsoft.com/office/drawing/2014/main" id="{2D1923E6-73A1-DF71-18C3-3DF125106ED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85154" y="3107362"/>
                  <a:ext cx="281576" cy="344943"/>
                </a:xfrm>
                <a:prstGeom prst="rect">
                  <a:avLst/>
                </a:prstGeom>
                <a:blipFill>
                  <a:blip r:embed="rId11"/>
                  <a:stretch>
                    <a:fillRect l="-17647" t="-6667" r="-55882" b="-20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79D13B61-3444-19E9-CF4D-9C8DD4B5CD8F}"/>
              </a:ext>
            </a:extLst>
          </p:cNvPr>
          <p:cNvSpPr txBox="1"/>
          <p:nvPr/>
        </p:nvSpPr>
        <p:spPr>
          <a:xfrm>
            <a:off x="612659" y="6229669"/>
            <a:ext cx="854872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" altLang="zh-CN" sz="10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Neural Information Squeezer for Causal Emergence</a:t>
            </a:r>
            <a:r>
              <a:rPr lang="en-US" altLang="zh-CN" sz="1000" b="1" dirty="0">
                <a:solidFill>
                  <a:srgbClr val="000000"/>
                </a:solidFill>
                <a:latin typeface="Arial" panose="020B0604020202020204" pitchFamily="34" charset="0"/>
              </a:rPr>
              <a:t>,</a:t>
            </a:r>
            <a:r>
              <a:rPr lang="zh-CN" altLang="en-US" sz="1000" b="1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" altLang="zh-CN" sz="10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Entropy</a:t>
            </a:r>
            <a:r>
              <a:rPr lang="en" altLang="zh-CN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" altLang="zh-CN" sz="1000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2023</a:t>
            </a:r>
            <a:r>
              <a:rPr lang="en" altLang="zh-CN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" altLang="zh-CN" sz="10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25</a:t>
            </a:r>
            <a:r>
              <a:rPr lang="en" altLang="zh-CN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(1), 26; </a:t>
            </a:r>
            <a:r>
              <a:rPr lang="en" altLang="zh-CN" sz="1000" b="1" i="0" u="none" strike="noStrike" dirty="0">
                <a:solidFill>
                  <a:srgbClr val="4F5671"/>
                </a:solidFill>
                <a:effectLst/>
                <a:latin typeface="Arial" panose="020B0604020202020204" pitchFamily="34" charset="0"/>
                <a:hlinkClick r:id="rId12"/>
              </a:rPr>
              <a:t>https://doi.org/10.3390/e25010026</a:t>
            </a:r>
            <a:endParaRPr lang="en" altLang="zh-CN" sz="1000" b="1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6626" name="Picture 2" descr="Entropy 25 00026 g001">
            <a:extLst>
              <a:ext uri="{FF2B5EF4-FFF2-40B4-BE49-F238E27FC236}">
                <a16:creationId xmlns:a16="http://schemas.microsoft.com/office/drawing/2014/main" id="{887A74C8-2EF3-0965-2672-C97E515469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9832" y="1230706"/>
            <a:ext cx="5377573" cy="4286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圆角矩形 3">
            <a:extLst>
              <a:ext uri="{FF2B5EF4-FFF2-40B4-BE49-F238E27FC236}">
                <a16:creationId xmlns:a16="http://schemas.microsoft.com/office/drawing/2014/main" id="{3AFE76B4-0806-0698-F638-4C0BE9F93C49}"/>
              </a:ext>
            </a:extLst>
          </p:cNvPr>
          <p:cNvSpPr/>
          <p:nvPr/>
        </p:nvSpPr>
        <p:spPr>
          <a:xfrm>
            <a:off x="1018952" y="1167219"/>
            <a:ext cx="10560389" cy="4322110"/>
          </a:xfrm>
          <a:prstGeom prst="roundRect">
            <a:avLst/>
          </a:prstGeom>
          <a:solidFill>
            <a:schemeClr val="accent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BB9C3BC-9915-9386-29D1-F333CE05934D}"/>
              </a:ext>
            </a:extLst>
          </p:cNvPr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2460" y="2209349"/>
            <a:ext cx="7000363" cy="247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55221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1" y="436469"/>
            <a:ext cx="83103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Effective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Coarse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graining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6" name="直接箭头连接符 9">
            <a:extLst>
              <a:ext uri="{FF2B5EF4-FFF2-40B4-BE49-F238E27FC236}">
                <a16:creationId xmlns:a16="http://schemas.microsoft.com/office/drawing/2014/main" id="{BE6C72BB-7D2B-BD9A-70D2-B244A87BC451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图片 66">
            <a:extLst>
              <a:ext uri="{FF2B5EF4-FFF2-40B4-BE49-F238E27FC236}">
                <a16:creationId xmlns:a16="http://schemas.microsoft.com/office/drawing/2014/main" id="{BF69EAE7-F8D7-BDBE-F8BA-D082DB6FC37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4A15F27F-8F4A-E29C-747B-37AA8383F9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6127" y="3439535"/>
            <a:ext cx="3313285" cy="927033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60C78994-3ABF-DB35-B3A3-D39BCB67957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16127" y="4337629"/>
            <a:ext cx="5300781" cy="1054132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8298229A-17CE-604C-FBB4-DAAC9EF307B9}"/>
              </a:ext>
            </a:extLst>
          </p:cNvPr>
          <p:cNvSpPr txBox="1"/>
          <p:nvPr/>
        </p:nvSpPr>
        <p:spPr>
          <a:xfrm>
            <a:off x="6272904" y="2955880"/>
            <a:ext cx="10047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914400" hangingPunct="1">
              <a:buClr>
                <a:srgbClr val="000000"/>
              </a:buClr>
              <a:buFont typeface="Arial"/>
              <a:buNone/>
            </a:pPr>
            <a:r>
              <a:rPr kumimoji="1" lang="en-US" altLang="zh-CN" sz="2400" dirty="0" err="1">
                <a:latin typeface="Arial"/>
                <a:cs typeface="Arial"/>
                <a:sym typeface="Arial"/>
              </a:rPr>
              <a:t>s.t.</a:t>
            </a:r>
            <a:endParaRPr kumimoji="1" lang="zh-CN" altLang="en-US" sz="2400" dirty="0">
              <a:latin typeface="Arial"/>
              <a:cs typeface="Arial"/>
              <a:sym typeface="Arial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1E5A209-8848-91F5-4BD3-3CC6F95274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0909" y="1422013"/>
            <a:ext cx="3033330" cy="1273249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79D13B61-3444-19E9-CF4D-9C8DD4B5CD8F}"/>
              </a:ext>
            </a:extLst>
          </p:cNvPr>
          <p:cNvSpPr txBox="1"/>
          <p:nvPr/>
        </p:nvSpPr>
        <p:spPr>
          <a:xfrm>
            <a:off x="612659" y="6229669"/>
            <a:ext cx="854872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" altLang="zh-CN" sz="10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Neural Information Squeezer for Causal Emergence</a:t>
            </a:r>
            <a:r>
              <a:rPr lang="en-US" altLang="zh-CN" sz="1000" b="1" dirty="0">
                <a:solidFill>
                  <a:srgbClr val="000000"/>
                </a:solidFill>
                <a:latin typeface="Arial" panose="020B0604020202020204" pitchFamily="34" charset="0"/>
              </a:rPr>
              <a:t>,</a:t>
            </a:r>
            <a:r>
              <a:rPr lang="zh-CN" altLang="en-US" sz="1000" b="1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" altLang="zh-CN" sz="10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Entropy</a:t>
            </a:r>
            <a:r>
              <a:rPr lang="en" altLang="zh-CN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" altLang="zh-CN" sz="1000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2023</a:t>
            </a:r>
            <a:r>
              <a:rPr lang="en" altLang="zh-CN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" altLang="zh-CN" sz="10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25</a:t>
            </a:r>
            <a:r>
              <a:rPr lang="en" altLang="zh-CN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(1), 26; </a:t>
            </a:r>
            <a:r>
              <a:rPr lang="en" altLang="zh-CN" sz="1000" b="1" i="0" u="none" strike="noStrike" dirty="0">
                <a:solidFill>
                  <a:srgbClr val="4F5671"/>
                </a:solidFill>
                <a:effectLst/>
                <a:latin typeface="Arial" panose="020B0604020202020204" pitchFamily="34" charset="0"/>
                <a:hlinkClick r:id="rId7"/>
              </a:rPr>
              <a:t>https://doi.org/10.3390/e25010026</a:t>
            </a:r>
            <a:endParaRPr lang="en" altLang="zh-CN" sz="1000" b="1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BEF3CB3-53DA-0BE5-E7C6-EC5E30D96CAC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6989" y="1082800"/>
            <a:ext cx="6181204" cy="4809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27919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1" y="436469"/>
            <a:ext cx="83103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Effective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Coarse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graining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6" name="直接箭头连接符 9">
            <a:extLst>
              <a:ext uri="{FF2B5EF4-FFF2-40B4-BE49-F238E27FC236}">
                <a16:creationId xmlns:a16="http://schemas.microsoft.com/office/drawing/2014/main" id="{BE6C72BB-7D2B-BD9A-70D2-B244A87BC451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图片 66">
            <a:extLst>
              <a:ext uri="{FF2B5EF4-FFF2-40B4-BE49-F238E27FC236}">
                <a16:creationId xmlns:a16="http://schemas.microsoft.com/office/drawing/2014/main" id="{BF69EAE7-F8D7-BDBE-F8BA-D082DB6FC37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4A15F27F-8F4A-E29C-747B-37AA8383F9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6127" y="3439535"/>
            <a:ext cx="3313285" cy="927033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60C78994-3ABF-DB35-B3A3-D39BCB67957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16127" y="4337629"/>
            <a:ext cx="5300781" cy="1054132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8298229A-17CE-604C-FBB4-DAAC9EF307B9}"/>
              </a:ext>
            </a:extLst>
          </p:cNvPr>
          <p:cNvSpPr txBox="1"/>
          <p:nvPr/>
        </p:nvSpPr>
        <p:spPr>
          <a:xfrm>
            <a:off x="6272904" y="2955880"/>
            <a:ext cx="10047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914400" hangingPunct="1">
              <a:buClr>
                <a:srgbClr val="000000"/>
              </a:buClr>
              <a:buFont typeface="Arial"/>
              <a:buNone/>
            </a:pPr>
            <a:r>
              <a:rPr kumimoji="1" lang="en-US" altLang="zh-CN" sz="2400" dirty="0" err="1">
                <a:latin typeface="Arial"/>
                <a:cs typeface="Arial"/>
                <a:sym typeface="Arial"/>
              </a:rPr>
              <a:t>s.t.</a:t>
            </a:r>
            <a:endParaRPr kumimoji="1" lang="zh-CN" altLang="en-US" sz="2400" dirty="0">
              <a:latin typeface="Arial"/>
              <a:cs typeface="Arial"/>
              <a:sym typeface="Arial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1E5A209-8848-91F5-4BD3-3CC6F95274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0909" y="1422013"/>
            <a:ext cx="3033330" cy="1273249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79D13B61-3444-19E9-CF4D-9C8DD4B5CD8F}"/>
              </a:ext>
            </a:extLst>
          </p:cNvPr>
          <p:cNvSpPr txBox="1"/>
          <p:nvPr/>
        </p:nvSpPr>
        <p:spPr>
          <a:xfrm>
            <a:off x="612659" y="6229669"/>
            <a:ext cx="854872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" altLang="zh-CN" sz="10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Neural Information Squeezer for Causal Emergence</a:t>
            </a:r>
            <a:r>
              <a:rPr lang="en-US" altLang="zh-CN" sz="1000" b="1" dirty="0">
                <a:solidFill>
                  <a:srgbClr val="000000"/>
                </a:solidFill>
                <a:latin typeface="Arial" panose="020B0604020202020204" pitchFamily="34" charset="0"/>
              </a:rPr>
              <a:t>,</a:t>
            </a:r>
            <a:r>
              <a:rPr lang="zh-CN" altLang="en-US" sz="1000" b="1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" altLang="zh-CN" sz="10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Entropy</a:t>
            </a:r>
            <a:r>
              <a:rPr lang="en" altLang="zh-CN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" altLang="zh-CN" sz="1000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2023</a:t>
            </a:r>
            <a:r>
              <a:rPr lang="en" altLang="zh-CN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" altLang="zh-CN" sz="10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25</a:t>
            </a:r>
            <a:r>
              <a:rPr lang="en" altLang="zh-CN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(1), 26; </a:t>
            </a:r>
            <a:r>
              <a:rPr lang="en" altLang="zh-CN" sz="1000" b="1" i="0" u="none" strike="noStrike" dirty="0">
                <a:solidFill>
                  <a:srgbClr val="4F5671"/>
                </a:solidFill>
                <a:effectLst/>
                <a:latin typeface="Arial" panose="020B0604020202020204" pitchFamily="34" charset="0"/>
                <a:hlinkClick r:id="rId7"/>
              </a:rPr>
              <a:t>https://doi.org/10.3390/e25010026</a:t>
            </a:r>
            <a:endParaRPr lang="en" altLang="zh-CN" sz="1000" b="1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BEF3CB3-53DA-0BE5-E7C6-EC5E30D96CAC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6989" y="1082800"/>
            <a:ext cx="6181204" cy="480912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圆角矩形 4">
                <a:extLst>
                  <a:ext uri="{FF2B5EF4-FFF2-40B4-BE49-F238E27FC236}">
                    <a16:creationId xmlns:a16="http://schemas.microsoft.com/office/drawing/2014/main" id="{46BCEF8D-E0CE-6264-EE5B-A0F10A51FB3B}"/>
                  </a:ext>
                </a:extLst>
              </p:cNvPr>
              <p:cNvSpPr/>
              <p:nvPr/>
            </p:nvSpPr>
            <p:spPr>
              <a:xfrm>
                <a:off x="6382506" y="1422013"/>
                <a:ext cx="5070089" cy="4234508"/>
              </a:xfrm>
              <a:prstGeom prst="roundRect">
                <a:avLst/>
              </a:prstGeom>
              <a:solidFill>
                <a:schemeClr val="accent1">
                  <a:alpha val="8958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indent="-285750" algn="ctr">
                  <a:buFont typeface="Arial" panose="020B0604020202020204" pitchFamily="34" charset="0"/>
                  <a:buChar char="•"/>
                </a:pPr>
                <a:r>
                  <a:rPr kumimoji="1" lang="en-US" altLang="zh-CN" sz="2400" dirty="0">
                    <a:solidFill>
                      <a:schemeClr val="tx1"/>
                    </a:solidFill>
                  </a:rPr>
                  <a:t>Reweighting</a:t>
                </a:r>
              </a:p>
              <a:p>
                <a:pPr marL="285750" indent="-285750" algn="ctr">
                  <a:buFont typeface="Arial" panose="020B0604020202020204" pitchFamily="34" charset="0"/>
                  <a:buChar char="•"/>
                </a:pPr>
                <a:r>
                  <a:rPr kumimoji="1" lang="en-US" altLang="zh-CN" sz="2000" b="0" dirty="0">
                    <a:solidFill>
                      <a:schemeClr val="tx1"/>
                    </a:solidFill>
                  </a:rPr>
                  <a:t>Variational</a:t>
                </a:r>
                <a:r>
                  <a:rPr kumimoji="1" lang="zh-CN" altLang="en-US" sz="2000" b="0" dirty="0">
                    <a:solidFill>
                      <a:schemeClr val="tx1"/>
                    </a:solidFill>
                  </a:rPr>
                  <a:t> </a:t>
                </a:r>
                <a:r>
                  <a:rPr kumimoji="1" lang="en-US" altLang="zh-CN" sz="2000" b="0" dirty="0">
                    <a:solidFill>
                      <a:schemeClr val="tx1"/>
                    </a:solidFill>
                  </a:rPr>
                  <a:t>Inequality:</a:t>
                </a:r>
              </a:p>
              <a:p>
                <a:pPr marL="285750" indent="-285750" algn="ctr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kumimoji="1"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kumimoji="1"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kumimoji="1"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kumimoji="1"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kumimoji="1"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kumimoji="1"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kumimoji="1"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kumimoji="1"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e>
                        <m:r>
                          <a:rPr kumimoji="1"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kumimoji="1"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kumimoji="1"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kumimoji="1"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kumimoji="1"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kumimoji="1"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𝑀𝑆𝐸</m:t>
                    </m:r>
                  </m:oMath>
                </a14:m>
                <a:endParaRPr kumimoji="1"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5" name="圆角矩形 4">
                <a:extLst>
                  <a:ext uri="{FF2B5EF4-FFF2-40B4-BE49-F238E27FC236}">
                    <a16:creationId xmlns:a16="http://schemas.microsoft.com/office/drawing/2014/main" id="{46BCEF8D-E0CE-6264-EE5B-A0F10A51FB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2506" y="1422013"/>
                <a:ext cx="5070089" cy="4234508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8289289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1" y="436469"/>
            <a:ext cx="83103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Results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6" name="直接箭头连接符 9">
            <a:extLst>
              <a:ext uri="{FF2B5EF4-FFF2-40B4-BE49-F238E27FC236}">
                <a16:creationId xmlns:a16="http://schemas.microsoft.com/office/drawing/2014/main" id="{BE6C72BB-7D2B-BD9A-70D2-B244A87BC451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图片 66">
            <a:extLst>
              <a:ext uri="{FF2B5EF4-FFF2-40B4-BE49-F238E27FC236}">
                <a16:creationId xmlns:a16="http://schemas.microsoft.com/office/drawing/2014/main" id="{BF69EAE7-F8D7-BDBE-F8BA-D082DB6FC37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3B0A2A27-7D5D-B6A9-A58F-9419B4F9E7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170" y="1942874"/>
            <a:ext cx="1929639" cy="1186252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0B804A8B-AC43-F709-C095-93C816C9B52D}"/>
              </a:ext>
            </a:extLst>
          </p:cNvPr>
          <p:cNvSpPr txBox="1"/>
          <p:nvPr/>
        </p:nvSpPr>
        <p:spPr>
          <a:xfrm>
            <a:off x="145516" y="1629004"/>
            <a:ext cx="2659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Macro-dynamics</a:t>
            </a:r>
            <a:endParaRPr kumimoji="1" lang="zh-CN" altLang="en-US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0C54888E-FA46-556E-7896-20FD794764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254" y="3751199"/>
            <a:ext cx="1691203" cy="1039673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0D6A0C79-552D-49D4-A568-887020EE81C3}"/>
              </a:ext>
            </a:extLst>
          </p:cNvPr>
          <p:cNvSpPr txBox="1"/>
          <p:nvPr/>
        </p:nvSpPr>
        <p:spPr>
          <a:xfrm>
            <a:off x="145516" y="3309969"/>
            <a:ext cx="2270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Measurement(micro):</a:t>
            </a:r>
            <a:endParaRPr kumimoji="1" lang="zh-CN" altLang="en-US" dirty="0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45894EFC-2B2E-99D0-9F67-0A1FC70339CA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71717" y="989886"/>
            <a:ext cx="2955232" cy="2218426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B4E285C5-1E1C-C39B-0F50-0EC3CE51FF21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06398" y="977127"/>
            <a:ext cx="2995274" cy="2218426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FBADA09B-5C72-2C46-6876-29963EBDFAF2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41692" y="964368"/>
            <a:ext cx="2955232" cy="2243944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30C5DBDC-7F3C-554D-A5BA-190E2946AC06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71717" y="3319715"/>
            <a:ext cx="2955232" cy="2210215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ABF58594-49C8-D323-ED61-F5CDBE4A8507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06398" y="3233111"/>
            <a:ext cx="2954241" cy="2296819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BDCF4E1A-F6D0-FD8C-E8D9-A2E1F6A37842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12552" y="3183614"/>
            <a:ext cx="3042865" cy="229681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FEC435F7-058A-6099-3DCD-58EB5DF593F5}"/>
                  </a:ext>
                </a:extLst>
              </p:cNvPr>
              <p:cNvSpPr txBox="1"/>
              <p:nvPr/>
            </p:nvSpPr>
            <p:spPr>
              <a:xfrm>
                <a:off x="724829" y="5126397"/>
                <a:ext cx="1410392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1" i="0" smtClean="0"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e>
                        <m:sup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FEC435F7-058A-6099-3DCD-58EB5DF593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829" y="5126397"/>
                <a:ext cx="1410392" cy="369332"/>
              </a:xfrm>
              <a:prstGeom prst="rect">
                <a:avLst/>
              </a:prstGeom>
              <a:blipFill>
                <a:blip r:embed="rId12"/>
                <a:stretch>
                  <a:fillRect l="-6306" r="-45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文本框 21">
            <a:extLst>
              <a:ext uri="{FF2B5EF4-FFF2-40B4-BE49-F238E27FC236}">
                <a16:creationId xmlns:a16="http://schemas.microsoft.com/office/drawing/2014/main" id="{AF18A3DE-19B5-92B2-E6DE-ABD7002AB343}"/>
              </a:ext>
            </a:extLst>
          </p:cNvPr>
          <p:cNvSpPr txBox="1"/>
          <p:nvPr/>
        </p:nvSpPr>
        <p:spPr>
          <a:xfrm>
            <a:off x="635619" y="6398732"/>
            <a:ext cx="854872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" altLang="zh-CN" sz="10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Neural Information Squeezer for Causal Emergence</a:t>
            </a:r>
            <a:r>
              <a:rPr lang="en-US" altLang="zh-CN" sz="1000" b="1" dirty="0">
                <a:solidFill>
                  <a:srgbClr val="000000"/>
                </a:solidFill>
                <a:latin typeface="Arial" panose="020B0604020202020204" pitchFamily="34" charset="0"/>
              </a:rPr>
              <a:t>,</a:t>
            </a:r>
            <a:r>
              <a:rPr lang="zh-CN" altLang="en-US" sz="1000" b="1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" altLang="zh-CN" sz="10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Entropy</a:t>
            </a:r>
            <a:r>
              <a:rPr lang="en" altLang="zh-CN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" altLang="zh-CN" sz="1000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2023</a:t>
            </a:r>
            <a:r>
              <a:rPr lang="en" altLang="zh-CN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" altLang="zh-CN" sz="10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25</a:t>
            </a:r>
            <a:r>
              <a:rPr lang="en" altLang="zh-CN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(1), 26; </a:t>
            </a:r>
            <a:r>
              <a:rPr lang="en" altLang="zh-CN" sz="1000" b="1" i="0" u="none" strike="noStrike" dirty="0">
                <a:solidFill>
                  <a:srgbClr val="4F5671"/>
                </a:solidFill>
                <a:effectLst/>
                <a:latin typeface="Arial" panose="020B0604020202020204" pitchFamily="34" charset="0"/>
                <a:hlinkClick r:id="rId13"/>
              </a:rPr>
              <a:t>https://doi.org/10.3390/e25010026</a:t>
            </a:r>
            <a:endParaRPr lang="en" altLang="zh-CN" sz="1000" b="1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604366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1" y="436469"/>
            <a:ext cx="83103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Results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6" name="直接箭头连接符 9">
            <a:extLst>
              <a:ext uri="{FF2B5EF4-FFF2-40B4-BE49-F238E27FC236}">
                <a16:creationId xmlns:a16="http://schemas.microsoft.com/office/drawing/2014/main" id="{BE6C72BB-7D2B-BD9A-70D2-B244A87BC451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图片 66">
            <a:extLst>
              <a:ext uri="{FF2B5EF4-FFF2-40B4-BE49-F238E27FC236}">
                <a16:creationId xmlns:a16="http://schemas.microsoft.com/office/drawing/2014/main" id="{BF69EAE7-F8D7-BDBE-F8BA-D082DB6FC37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685D564-37A4-5CB0-EA0A-37AF6C3334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659" y="1442855"/>
            <a:ext cx="4343400" cy="22733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3F9C4D3E-A22A-3752-7EA1-03E12F9A3A2C}"/>
                  </a:ext>
                </a:extLst>
              </p:cNvPr>
              <p:cNvSpPr txBox="1"/>
              <p:nvPr/>
            </p:nvSpPr>
            <p:spPr>
              <a:xfrm>
                <a:off x="1190008" y="4959230"/>
                <a:ext cx="2787161" cy="101611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kumimoji="0" lang="en-US" altLang="zh-CN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 Light" panose="02000503000000020004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kumimoji="0" lang="en-US" altLang="zh-CN" sz="36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Helvetica Neue Light" panose="02000503000000020004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0" lang="en-US" altLang="zh-CN" sz="3600" b="0" i="1" u="none" strike="noStrike" cap="none" spc="0" normalizeH="0" baseline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Helvetica Neue Light" panose="02000503000000020004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kumimoji="0" lang="en-US" altLang="zh-CN" sz="3600" b="0" i="1" u="none" strike="noStrike" cap="none" spc="0" normalizeH="0" baseline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Helvetica Neue Light" panose="02000503000000020004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kumimoji="0" lang="en-US" altLang="zh-CN" sz="3600" b="0" i="1" u="none" strike="noStrike" cap="none" spc="0" normalizeH="0" baseline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Helvetica Neue Light" panose="02000503000000020004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kumimoji="0" lang="en-US" altLang="zh-CN" sz="3600" b="0" i="1" u="none" strike="noStrike" cap="none" spc="0" normalizeH="0" baseline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Helvetica Neue Light" panose="02000503000000020004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3F9C4D3E-A22A-3752-7EA1-03E12F9A3A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0008" y="4959230"/>
                <a:ext cx="2787161" cy="1016112"/>
              </a:xfrm>
              <a:prstGeom prst="rect">
                <a:avLst/>
              </a:prstGeom>
              <a:blipFill>
                <a:blip r:embed="rId5"/>
                <a:stretch>
                  <a:fillRect b="-9877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下箭头 9">
            <a:extLst>
              <a:ext uri="{FF2B5EF4-FFF2-40B4-BE49-F238E27FC236}">
                <a16:creationId xmlns:a16="http://schemas.microsoft.com/office/drawing/2014/main" id="{1CEDE2A2-3DA3-ABEA-F394-8D9F4768C488}"/>
              </a:ext>
            </a:extLst>
          </p:cNvPr>
          <p:cNvSpPr/>
          <p:nvPr/>
        </p:nvSpPr>
        <p:spPr>
          <a:xfrm>
            <a:off x="2382820" y="4034140"/>
            <a:ext cx="401538" cy="597877"/>
          </a:xfrm>
          <a:prstGeom prst="downArrow">
            <a:avLst/>
          </a:prstGeom>
          <a:solidFill>
            <a:schemeClr val="accent1">
              <a:satOff val="12166"/>
              <a:lumOff val="-13040"/>
            </a:schemeClr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Light" panose="02000503000000020004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37900CAD-1B30-DC64-24DC-1CFD112C52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54915" y="240041"/>
            <a:ext cx="6660614" cy="5638194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26BA0910-1A80-6658-DCA9-E73DB877BFE8}"/>
              </a:ext>
            </a:extLst>
          </p:cNvPr>
          <p:cNvSpPr txBox="1"/>
          <p:nvPr/>
        </p:nvSpPr>
        <p:spPr>
          <a:xfrm>
            <a:off x="612659" y="6229669"/>
            <a:ext cx="854872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" altLang="zh-CN" sz="10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Neural Information Squeezer for Causal Emergence</a:t>
            </a:r>
            <a:r>
              <a:rPr lang="en-US" altLang="zh-CN" sz="1000" b="1" dirty="0">
                <a:solidFill>
                  <a:srgbClr val="000000"/>
                </a:solidFill>
                <a:latin typeface="Arial" panose="020B0604020202020204" pitchFamily="34" charset="0"/>
              </a:rPr>
              <a:t>,</a:t>
            </a:r>
            <a:r>
              <a:rPr lang="zh-CN" altLang="en-US" sz="1000" b="1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" altLang="zh-CN" sz="10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Entropy</a:t>
            </a:r>
            <a:r>
              <a:rPr lang="en" altLang="zh-CN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" altLang="zh-CN" sz="1000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2023</a:t>
            </a:r>
            <a:r>
              <a:rPr lang="en" altLang="zh-CN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" altLang="zh-CN" sz="10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25</a:t>
            </a:r>
            <a:r>
              <a:rPr lang="en" altLang="zh-CN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(1), 26; </a:t>
            </a:r>
            <a:r>
              <a:rPr lang="en" altLang="zh-CN" sz="1000" b="1" i="0" u="none" strike="noStrike" dirty="0">
                <a:solidFill>
                  <a:srgbClr val="4F5671"/>
                </a:solidFill>
                <a:effectLst/>
                <a:latin typeface="Arial" panose="020B0604020202020204" pitchFamily="34" charset="0"/>
                <a:hlinkClick r:id="rId7"/>
              </a:rPr>
              <a:t>https://doi.org/10.3390/e25010026</a:t>
            </a:r>
            <a:endParaRPr lang="en" altLang="zh-CN" sz="1000" b="1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142104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1" y="436469"/>
            <a:ext cx="83103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Results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6" name="直接箭头连接符 9">
            <a:extLst>
              <a:ext uri="{FF2B5EF4-FFF2-40B4-BE49-F238E27FC236}">
                <a16:creationId xmlns:a16="http://schemas.microsoft.com/office/drawing/2014/main" id="{BE6C72BB-7D2B-BD9A-70D2-B244A87BC451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图片 66">
            <a:extLst>
              <a:ext uri="{FF2B5EF4-FFF2-40B4-BE49-F238E27FC236}">
                <a16:creationId xmlns:a16="http://schemas.microsoft.com/office/drawing/2014/main" id="{BF69EAE7-F8D7-BDBE-F8BA-D082DB6FC37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26BA0910-1A80-6658-DCA9-E73DB877BFE8}"/>
              </a:ext>
            </a:extLst>
          </p:cNvPr>
          <p:cNvSpPr txBox="1"/>
          <p:nvPr/>
        </p:nvSpPr>
        <p:spPr>
          <a:xfrm>
            <a:off x="612659" y="6229669"/>
            <a:ext cx="854872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" altLang="zh-CN" sz="10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Neural Information Squeezer for Causal Emergence</a:t>
            </a:r>
            <a:r>
              <a:rPr lang="en-US" altLang="zh-CN" sz="1000" b="1" dirty="0">
                <a:solidFill>
                  <a:srgbClr val="000000"/>
                </a:solidFill>
                <a:latin typeface="Arial" panose="020B0604020202020204" pitchFamily="34" charset="0"/>
              </a:rPr>
              <a:t>,</a:t>
            </a:r>
            <a:r>
              <a:rPr lang="zh-CN" altLang="en-US" sz="1000" b="1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" altLang="zh-CN" sz="10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Entropy</a:t>
            </a:r>
            <a:r>
              <a:rPr lang="en" altLang="zh-CN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" altLang="zh-CN" sz="1000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2023</a:t>
            </a:r>
            <a:r>
              <a:rPr lang="en" altLang="zh-CN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" altLang="zh-CN" sz="10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25</a:t>
            </a:r>
            <a:r>
              <a:rPr lang="en" altLang="zh-CN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(1), 26; </a:t>
            </a:r>
            <a:r>
              <a:rPr lang="en" altLang="zh-CN" sz="1000" b="1" i="0" u="none" strike="noStrike" dirty="0">
                <a:solidFill>
                  <a:srgbClr val="4F5671"/>
                </a:solidFill>
                <a:effectLst/>
                <a:latin typeface="Arial" panose="020B0604020202020204" pitchFamily="34" charset="0"/>
                <a:hlinkClick r:id="rId4"/>
              </a:rPr>
              <a:t>https://doi.org/10.3390/e25010026</a:t>
            </a:r>
            <a:endParaRPr lang="en" altLang="zh-CN" sz="1000" b="1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B3A34A7-2D3B-B575-8014-558FD89732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5589" y="993614"/>
            <a:ext cx="6573232" cy="2523852"/>
          </a:xfrm>
          <a:prstGeom prst="rect">
            <a:avLst/>
          </a:prstGeom>
        </p:spPr>
      </p:pic>
      <p:sp>
        <p:nvSpPr>
          <p:cNvPr id="3" name="下箭头 2">
            <a:extLst>
              <a:ext uri="{FF2B5EF4-FFF2-40B4-BE49-F238E27FC236}">
                <a16:creationId xmlns:a16="http://schemas.microsoft.com/office/drawing/2014/main" id="{B7DB5CFC-DADC-2CE7-BDBF-05C28C167B52}"/>
              </a:ext>
            </a:extLst>
          </p:cNvPr>
          <p:cNvSpPr/>
          <p:nvPr/>
        </p:nvSpPr>
        <p:spPr>
          <a:xfrm>
            <a:off x="2941955" y="3477712"/>
            <a:ext cx="369277" cy="439615"/>
          </a:xfrm>
          <a:prstGeom prst="downArrow">
            <a:avLst/>
          </a:prstGeom>
          <a:solidFill>
            <a:schemeClr val="accent1">
              <a:satOff val="12166"/>
              <a:lumOff val="-13040"/>
            </a:schemeClr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Light" panose="02000503000000020004"/>
            </a:endParaRPr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F2841C99-136F-7524-92B0-E619AF1F35E8}"/>
              </a:ext>
            </a:extLst>
          </p:cNvPr>
          <p:cNvSpPr/>
          <p:nvPr/>
        </p:nvSpPr>
        <p:spPr>
          <a:xfrm>
            <a:off x="843813" y="3999943"/>
            <a:ext cx="357352" cy="38888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A</a:t>
            </a:r>
            <a:endParaRPr kumimoji="1" lang="zh-CN" altLang="en-US" dirty="0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70F97293-E6A2-FF72-10D3-1456921F2ECD}"/>
              </a:ext>
            </a:extLst>
          </p:cNvPr>
          <p:cNvSpPr/>
          <p:nvPr/>
        </p:nvSpPr>
        <p:spPr>
          <a:xfrm>
            <a:off x="2068268" y="3999943"/>
            <a:ext cx="357352" cy="38888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B</a:t>
            </a:r>
            <a:endParaRPr kumimoji="1" lang="zh-CN" altLang="en-US" dirty="0"/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740A0599-549D-281F-6C61-999BB059B825}"/>
              </a:ext>
            </a:extLst>
          </p:cNvPr>
          <p:cNvSpPr/>
          <p:nvPr/>
        </p:nvSpPr>
        <p:spPr>
          <a:xfrm>
            <a:off x="843813" y="5305854"/>
            <a:ext cx="357352" cy="38888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C</a:t>
            </a:r>
            <a:endParaRPr kumimoji="1" lang="zh-CN" altLang="en-US" dirty="0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6619BF43-F55C-EA73-7DDE-A6F012113B39}"/>
              </a:ext>
            </a:extLst>
          </p:cNvPr>
          <p:cNvSpPr/>
          <p:nvPr/>
        </p:nvSpPr>
        <p:spPr>
          <a:xfrm>
            <a:off x="2068268" y="5347895"/>
            <a:ext cx="357352" cy="38888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D</a:t>
            </a:r>
            <a:endParaRPr kumimoji="1" lang="zh-CN" altLang="en-US" dirty="0"/>
          </a:p>
        </p:txBody>
      </p:sp>
      <p:cxnSp>
        <p:nvCxnSpPr>
          <p:cNvPr id="15" name="直线箭头连接符 14">
            <a:extLst>
              <a:ext uri="{FF2B5EF4-FFF2-40B4-BE49-F238E27FC236}">
                <a16:creationId xmlns:a16="http://schemas.microsoft.com/office/drawing/2014/main" id="{5755353D-DD33-2B65-D936-D2B8705D888E}"/>
              </a:ext>
            </a:extLst>
          </p:cNvPr>
          <p:cNvCxnSpPr>
            <a:stCxn id="4" idx="5"/>
            <a:endCxn id="14" idx="1"/>
          </p:cNvCxnSpPr>
          <p:nvPr/>
        </p:nvCxnSpPr>
        <p:spPr>
          <a:xfrm>
            <a:off x="1148832" y="4331875"/>
            <a:ext cx="971769" cy="1072971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线箭头连接符 15">
            <a:extLst>
              <a:ext uri="{FF2B5EF4-FFF2-40B4-BE49-F238E27FC236}">
                <a16:creationId xmlns:a16="http://schemas.microsoft.com/office/drawing/2014/main" id="{22B430C5-4B73-3B4B-F3B2-478B8BEA5C28}"/>
              </a:ext>
            </a:extLst>
          </p:cNvPr>
          <p:cNvCxnSpPr>
            <a:cxnSpLocks/>
            <a:stCxn id="4" idx="4"/>
            <a:endCxn id="13" idx="0"/>
          </p:cNvCxnSpPr>
          <p:nvPr/>
        </p:nvCxnSpPr>
        <p:spPr>
          <a:xfrm>
            <a:off x="1022489" y="4388826"/>
            <a:ext cx="0" cy="917028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线箭头连接符 16">
            <a:extLst>
              <a:ext uri="{FF2B5EF4-FFF2-40B4-BE49-F238E27FC236}">
                <a16:creationId xmlns:a16="http://schemas.microsoft.com/office/drawing/2014/main" id="{A01C32AF-5339-5B6C-53CE-FF3ADF18539D}"/>
              </a:ext>
            </a:extLst>
          </p:cNvPr>
          <p:cNvCxnSpPr>
            <a:cxnSpLocks/>
            <a:stCxn id="5" idx="4"/>
            <a:endCxn id="14" idx="0"/>
          </p:cNvCxnSpPr>
          <p:nvPr/>
        </p:nvCxnSpPr>
        <p:spPr>
          <a:xfrm>
            <a:off x="2246944" y="4388826"/>
            <a:ext cx="0" cy="959069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线箭头连接符 17">
            <a:extLst>
              <a:ext uri="{FF2B5EF4-FFF2-40B4-BE49-F238E27FC236}">
                <a16:creationId xmlns:a16="http://schemas.microsoft.com/office/drawing/2014/main" id="{53F9D85C-2E03-4F9E-F93C-46780263FB49}"/>
              </a:ext>
            </a:extLst>
          </p:cNvPr>
          <p:cNvCxnSpPr>
            <a:cxnSpLocks/>
            <a:stCxn id="13" idx="7"/>
            <a:endCxn id="5" idx="3"/>
          </p:cNvCxnSpPr>
          <p:nvPr/>
        </p:nvCxnSpPr>
        <p:spPr>
          <a:xfrm flipV="1">
            <a:off x="1148832" y="4331875"/>
            <a:ext cx="971769" cy="103093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圆角矩形 18">
            <a:extLst>
              <a:ext uri="{FF2B5EF4-FFF2-40B4-BE49-F238E27FC236}">
                <a16:creationId xmlns:a16="http://schemas.microsoft.com/office/drawing/2014/main" id="{F62368BD-7A6E-C4F1-84B8-AC68767271D5}"/>
              </a:ext>
            </a:extLst>
          </p:cNvPr>
          <p:cNvSpPr/>
          <p:nvPr/>
        </p:nvSpPr>
        <p:spPr>
          <a:xfrm>
            <a:off x="721431" y="3697520"/>
            <a:ext cx="1828800" cy="2205795"/>
          </a:xfrm>
          <a:prstGeom prst="roundRect">
            <a:avLst/>
          </a:prstGeom>
          <a:solidFill>
            <a:schemeClr val="bg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圆角矩形 19">
                <a:extLst>
                  <a:ext uri="{FF2B5EF4-FFF2-40B4-BE49-F238E27FC236}">
                    <a16:creationId xmlns:a16="http://schemas.microsoft.com/office/drawing/2014/main" id="{9BC0E9C0-4DF6-DDF3-093B-1387E7440F14}"/>
                  </a:ext>
                </a:extLst>
              </p:cNvPr>
              <p:cNvSpPr/>
              <p:nvPr/>
            </p:nvSpPr>
            <p:spPr>
              <a:xfrm>
                <a:off x="843813" y="3866431"/>
                <a:ext cx="1581807" cy="635471"/>
              </a:xfrm>
              <a:prstGeom prst="roundRect">
                <a:avLst/>
              </a:prstGeom>
              <a:solidFill>
                <a:schemeClr val="bg1">
                  <a:alpha val="61794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CN" alt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kumimoji="1"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0" name="圆角矩形 19">
                <a:extLst>
                  <a:ext uri="{FF2B5EF4-FFF2-40B4-BE49-F238E27FC236}">
                    <a16:creationId xmlns:a16="http://schemas.microsoft.com/office/drawing/2014/main" id="{9BC0E9C0-4DF6-DDF3-093B-1387E7440F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813" y="3866431"/>
                <a:ext cx="1581807" cy="635471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圆角矩形 20">
                <a:extLst>
                  <a:ext uri="{FF2B5EF4-FFF2-40B4-BE49-F238E27FC236}">
                    <a16:creationId xmlns:a16="http://schemas.microsoft.com/office/drawing/2014/main" id="{FBF6EFE0-BDD8-C8CB-1144-E313A4A20AEB}"/>
                  </a:ext>
                </a:extLst>
              </p:cNvPr>
              <p:cNvSpPr/>
              <p:nvPr/>
            </p:nvSpPr>
            <p:spPr>
              <a:xfrm>
                <a:off x="843813" y="5188033"/>
                <a:ext cx="1581807" cy="635471"/>
              </a:xfrm>
              <a:prstGeom prst="roundRect">
                <a:avLst/>
              </a:prstGeom>
              <a:solidFill>
                <a:schemeClr val="bg1">
                  <a:alpha val="61794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CN" alt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kumimoji="1"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1" name="圆角矩形 20">
                <a:extLst>
                  <a:ext uri="{FF2B5EF4-FFF2-40B4-BE49-F238E27FC236}">
                    <a16:creationId xmlns:a16="http://schemas.microsoft.com/office/drawing/2014/main" id="{FBF6EFE0-BDD8-C8CB-1144-E313A4A20A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813" y="5188033"/>
                <a:ext cx="1581807" cy="635471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上下箭头 21">
            <a:extLst>
              <a:ext uri="{FF2B5EF4-FFF2-40B4-BE49-F238E27FC236}">
                <a16:creationId xmlns:a16="http://schemas.microsoft.com/office/drawing/2014/main" id="{F330B2BE-0347-A512-1F02-654A22778BEC}"/>
              </a:ext>
            </a:extLst>
          </p:cNvPr>
          <p:cNvSpPr/>
          <p:nvPr/>
        </p:nvSpPr>
        <p:spPr>
          <a:xfrm>
            <a:off x="1475385" y="4489364"/>
            <a:ext cx="254643" cy="686131"/>
          </a:xfrm>
          <a:prstGeom prst="up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aphicFrame>
        <p:nvGraphicFramePr>
          <p:cNvPr id="23" name="表格 22">
            <a:extLst>
              <a:ext uri="{FF2B5EF4-FFF2-40B4-BE49-F238E27FC236}">
                <a16:creationId xmlns:a16="http://schemas.microsoft.com/office/drawing/2014/main" id="{2F0FA0A8-A983-1945-4F00-50670FE040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8583688"/>
              </p:ext>
            </p:extLst>
          </p:nvPr>
        </p:nvGraphicFramePr>
        <p:xfrm>
          <a:off x="3621248" y="4343723"/>
          <a:ext cx="3807573" cy="136274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69191">
                  <a:extLst>
                    <a:ext uri="{9D8B030D-6E8A-4147-A177-3AD203B41FA5}">
                      <a16:colId xmlns:a16="http://schemas.microsoft.com/office/drawing/2014/main" val="91412849"/>
                    </a:ext>
                  </a:extLst>
                </a:gridCol>
                <a:gridCol w="1269191">
                  <a:extLst>
                    <a:ext uri="{9D8B030D-6E8A-4147-A177-3AD203B41FA5}">
                      <a16:colId xmlns:a16="http://schemas.microsoft.com/office/drawing/2014/main" val="3030142513"/>
                    </a:ext>
                  </a:extLst>
                </a:gridCol>
                <a:gridCol w="1269191">
                  <a:extLst>
                    <a:ext uri="{9D8B030D-6E8A-4147-A177-3AD203B41FA5}">
                      <a16:colId xmlns:a16="http://schemas.microsoft.com/office/drawing/2014/main" val="592273937"/>
                    </a:ext>
                  </a:extLst>
                </a:gridCol>
              </a:tblGrid>
              <a:tr h="454247">
                <a:tc>
                  <a:txBody>
                    <a:bodyPr/>
                    <a:lstStyle/>
                    <a:p>
                      <a:pPr algn="l"/>
                      <a:r>
                        <a:rPr lang="en-US" altLang="zh-CN" sz="2000" dirty="0"/>
                        <a:t>t-1\t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2000" dirty="0"/>
                        <a:t>off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2000" dirty="0"/>
                        <a:t>on</a:t>
                      </a:r>
                      <a:endParaRPr lang="zh-CN" alt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35525661"/>
                  </a:ext>
                </a:extLst>
              </a:tr>
              <a:tr h="454247">
                <a:tc>
                  <a:txBody>
                    <a:bodyPr/>
                    <a:lstStyle/>
                    <a:p>
                      <a:pPr algn="l"/>
                      <a:r>
                        <a:rPr lang="en-US" altLang="zh-CN" sz="2000" dirty="0"/>
                        <a:t>off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2000" dirty="0"/>
                        <a:t>0.81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2000" dirty="0"/>
                        <a:t>0.19</a:t>
                      </a:r>
                      <a:endParaRPr lang="zh-CN" alt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12832448"/>
                  </a:ext>
                </a:extLst>
              </a:tr>
              <a:tr h="454247">
                <a:tc>
                  <a:txBody>
                    <a:bodyPr/>
                    <a:lstStyle/>
                    <a:p>
                      <a:pPr algn="l"/>
                      <a:r>
                        <a:rPr lang="en-US" altLang="zh-CN" sz="2000" dirty="0"/>
                        <a:t>on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2000" dirty="0"/>
                        <a:t>0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2000" dirty="0"/>
                        <a:t>1</a:t>
                      </a:r>
                      <a:endParaRPr lang="zh-CN" alt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3989895"/>
                  </a:ext>
                </a:extLst>
              </a:tr>
            </a:tbl>
          </a:graphicData>
        </a:graphic>
      </p:graphicFrame>
      <p:sp>
        <p:nvSpPr>
          <p:cNvPr id="24" name="文本框 23">
            <a:extLst>
              <a:ext uri="{FF2B5EF4-FFF2-40B4-BE49-F238E27FC236}">
                <a16:creationId xmlns:a16="http://schemas.microsoft.com/office/drawing/2014/main" id="{A5802DAC-A94C-F215-A67F-6D2BBB823F7C}"/>
              </a:ext>
            </a:extLst>
          </p:cNvPr>
          <p:cNvSpPr txBox="1"/>
          <p:nvPr/>
        </p:nvSpPr>
        <p:spPr>
          <a:xfrm>
            <a:off x="3621248" y="3913507"/>
            <a:ext cx="2264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CN" sz="1800" dirty="0"/>
              <a:t>Macro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mechanisms</a:t>
            </a:r>
            <a:endParaRPr kumimoji="1" lang="zh-CN" altLang="en-US" sz="1800" dirty="0"/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252A8BDD-5A83-5935-C445-B0001D8DA17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07498" y="1892489"/>
            <a:ext cx="4364157" cy="3283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22696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1" y="436469"/>
            <a:ext cx="83103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Results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圆角矩形 18">
            <a:extLst>
              <a:ext uri="{FF2B5EF4-FFF2-40B4-BE49-F238E27FC236}">
                <a16:creationId xmlns:a16="http://schemas.microsoft.com/office/drawing/2014/main" id="{F62368BD-7A6E-C4F1-84B8-AC68767271D5}"/>
              </a:ext>
            </a:extLst>
          </p:cNvPr>
          <p:cNvSpPr/>
          <p:nvPr/>
        </p:nvSpPr>
        <p:spPr>
          <a:xfrm>
            <a:off x="721431" y="3697520"/>
            <a:ext cx="1828800" cy="2205795"/>
          </a:xfrm>
          <a:prstGeom prst="roundRect">
            <a:avLst/>
          </a:prstGeom>
          <a:solidFill>
            <a:schemeClr val="bg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F79AC1E1-1BC4-B6C7-7A21-5E68096F8DB5}"/>
              </a:ext>
            </a:extLst>
          </p:cNvPr>
          <p:cNvSpPr/>
          <p:nvPr/>
        </p:nvSpPr>
        <p:spPr>
          <a:xfrm>
            <a:off x="612659" y="4301002"/>
            <a:ext cx="1173823" cy="1949511"/>
          </a:xfrm>
          <a:prstGeom prst="ellipse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20AFA09B-DDA2-7631-0DD9-A9638DEF2B84}"/>
              </a:ext>
            </a:extLst>
          </p:cNvPr>
          <p:cNvSpPr/>
          <p:nvPr/>
        </p:nvSpPr>
        <p:spPr>
          <a:xfrm>
            <a:off x="2327541" y="4301002"/>
            <a:ext cx="1095515" cy="1949511"/>
          </a:xfrm>
          <a:prstGeom prst="ellipse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7BE2202-2C54-5647-2E64-0CDA28EE4825}"/>
              </a:ext>
            </a:extLst>
          </p:cNvPr>
          <p:cNvSpPr txBox="1"/>
          <p:nvPr/>
        </p:nvSpPr>
        <p:spPr>
          <a:xfrm>
            <a:off x="956992" y="4383654"/>
            <a:ext cx="462987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l" defTabSz="914400" hangingPunct="1"/>
            <a:r>
              <a:rPr kumimoji="1" lang="en-US" altLang="zh-CN" sz="1800" kern="1200" dirty="0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rPr>
              <a:t>00</a:t>
            </a:r>
            <a:endParaRPr kumimoji="1" lang="zh-CN" altLang="en-US" sz="1800" kern="1200" dirty="0">
              <a:solidFill>
                <a:prstClr val="black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0CC720E-7D69-0BD5-7989-0E677256C5E0}"/>
              </a:ext>
            </a:extLst>
          </p:cNvPr>
          <p:cNvSpPr txBox="1"/>
          <p:nvPr/>
        </p:nvSpPr>
        <p:spPr>
          <a:xfrm>
            <a:off x="956992" y="4845349"/>
            <a:ext cx="462987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l" defTabSz="914400" hangingPunct="1"/>
            <a:r>
              <a:rPr kumimoji="1" lang="en-US" altLang="zh-CN" sz="1800" kern="1200" dirty="0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rPr>
              <a:t>01</a:t>
            </a:r>
            <a:endParaRPr kumimoji="1" lang="zh-CN" altLang="en-US" sz="1800" kern="1200" dirty="0">
              <a:solidFill>
                <a:prstClr val="black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F4441D2A-8E37-B3B4-3C48-7FD40C657A3D}"/>
              </a:ext>
            </a:extLst>
          </p:cNvPr>
          <p:cNvSpPr txBox="1"/>
          <p:nvPr/>
        </p:nvSpPr>
        <p:spPr>
          <a:xfrm>
            <a:off x="956992" y="5363265"/>
            <a:ext cx="462987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l" defTabSz="914400" hangingPunct="1"/>
            <a:r>
              <a:rPr kumimoji="1" lang="en-US" altLang="zh-CN" sz="1800" kern="1200" dirty="0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rPr>
              <a:t>10</a:t>
            </a:r>
            <a:endParaRPr kumimoji="1" lang="zh-CN" altLang="en-US" sz="1800" kern="1200" dirty="0">
              <a:solidFill>
                <a:prstClr val="black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4C8DC903-037B-3519-C27F-B0E3D1F8299E}"/>
              </a:ext>
            </a:extLst>
          </p:cNvPr>
          <p:cNvSpPr txBox="1"/>
          <p:nvPr/>
        </p:nvSpPr>
        <p:spPr>
          <a:xfrm>
            <a:off x="995396" y="5881181"/>
            <a:ext cx="462987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l" defTabSz="914400" hangingPunct="1"/>
            <a:r>
              <a:rPr kumimoji="1" lang="en-US" altLang="zh-CN" sz="1800" kern="1200" dirty="0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rPr>
              <a:t>11</a:t>
            </a:r>
            <a:endParaRPr kumimoji="1" lang="zh-CN" altLang="en-US" sz="1800" kern="1200" dirty="0">
              <a:solidFill>
                <a:prstClr val="black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B631F6C2-6C71-4213-7518-CB5AF3077E81}"/>
              </a:ext>
            </a:extLst>
          </p:cNvPr>
          <p:cNvSpPr txBox="1"/>
          <p:nvPr/>
        </p:nvSpPr>
        <p:spPr>
          <a:xfrm>
            <a:off x="2633471" y="4845349"/>
            <a:ext cx="462987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l" defTabSz="914400" hangingPunct="1"/>
            <a:r>
              <a:rPr kumimoji="1" lang="en-US" altLang="zh-CN" sz="1800" kern="1200" dirty="0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rPr>
              <a:t>off</a:t>
            </a:r>
            <a:endParaRPr kumimoji="1" lang="zh-CN" altLang="en-US" sz="1800" kern="1200" dirty="0">
              <a:solidFill>
                <a:prstClr val="black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8C54E368-EBFD-0F2F-1F2B-51941B7D1342}"/>
              </a:ext>
            </a:extLst>
          </p:cNvPr>
          <p:cNvSpPr txBox="1"/>
          <p:nvPr/>
        </p:nvSpPr>
        <p:spPr>
          <a:xfrm>
            <a:off x="2633471" y="5415002"/>
            <a:ext cx="462987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l" defTabSz="914400" hangingPunct="1"/>
            <a:r>
              <a:rPr kumimoji="1" lang="en-US" altLang="zh-CN" sz="1800" kern="1200" dirty="0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rPr>
              <a:t>on</a:t>
            </a:r>
            <a:endParaRPr kumimoji="1" lang="zh-CN" altLang="en-US" sz="1800" kern="1200" dirty="0">
              <a:solidFill>
                <a:prstClr val="black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cxnSp>
        <p:nvCxnSpPr>
          <p:cNvPr id="30" name="直线箭头连接符 29">
            <a:extLst>
              <a:ext uri="{FF2B5EF4-FFF2-40B4-BE49-F238E27FC236}">
                <a16:creationId xmlns:a16="http://schemas.microsoft.com/office/drawing/2014/main" id="{0F8DAF66-85FB-09EB-E437-C7CFABB2E61E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1419979" y="4568320"/>
            <a:ext cx="1206888" cy="277029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1" name="直线箭头连接符 30">
            <a:extLst>
              <a:ext uri="{FF2B5EF4-FFF2-40B4-BE49-F238E27FC236}">
                <a16:creationId xmlns:a16="http://schemas.microsoft.com/office/drawing/2014/main" id="{2AF75E10-55C0-252F-D47E-E7DE93371B50}"/>
              </a:ext>
            </a:extLst>
          </p:cNvPr>
          <p:cNvCxnSpPr>
            <a:cxnSpLocks/>
            <a:stCxn id="11" idx="3"/>
            <a:endCxn id="28" idx="1"/>
          </p:cNvCxnSpPr>
          <p:nvPr/>
        </p:nvCxnSpPr>
        <p:spPr>
          <a:xfrm>
            <a:off x="1419979" y="5030015"/>
            <a:ext cx="1213492" cy="0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2" name="直线箭头连接符 31">
            <a:extLst>
              <a:ext uri="{FF2B5EF4-FFF2-40B4-BE49-F238E27FC236}">
                <a16:creationId xmlns:a16="http://schemas.microsoft.com/office/drawing/2014/main" id="{227E1F38-A0CC-049D-D638-C1029762F839}"/>
              </a:ext>
            </a:extLst>
          </p:cNvPr>
          <p:cNvCxnSpPr>
            <a:cxnSpLocks/>
            <a:stCxn id="26" idx="3"/>
          </p:cNvCxnSpPr>
          <p:nvPr/>
        </p:nvCxnSpPr>
        <p:spPr>
          <a:xfrm flipV="1">
            <a:off x="1419979" y="5178599"/>
            <a:ext cx="1213492" cy="369332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3" name="直线箭头连接符 32">
            <a:extLst>
              <a:ext uri="{FF2B5EF4-FFF2-40B4-BE49-F238E27FC236}">
                <a16:creationId xmlns:a16="http://schemas.microsoft.com/office/drawing/2014/main" id="{954DB9AE-BE3E-6B82-B4B5-4D7E10BA893D}"/>
              </a:ext>
            </a:extLst>
          </p:cNvPr>
          <p:cNvCxnSpPr>
            <a:cxnSpLocks/>
            <a:stCxn id="27" idx="3"/>
            <a:endCxn id="29" idx="1"/>
          </p:cNvCxnSpPr>
          <p:nvPr/>
        </p:nvCxnSpPr>
        <p:spPr>
          <a:xfrm flipV="1">
            <a:off x="1458383" y="5599668"/>
            <a:ext cx="1175088" cy="466179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34" name="文本框 33">
            <a:extLst>
              <a:ext uri="{FF2B5EF4-FFF2-40B4-BE49-F238E27FC236}">
                <a16:creationId xmlns:a16="http://schemas.microsoft.com/office/drawing/2014/main" id="{E41C685E-B874-C9DC-2F62-CDCDC2572C93}"/>
              </a:ext>
            </a:extLst>
          </p:cNvPr>
          <p:cNvSpPr txBox="1"/>
          <p:nvPr/>
        </p:nvSpPr>
        <p:spPr>
          <a:xfrm>
            <a:off x="1560043" y="6394883"/>
            <a:ext cx="16380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914400" hangingPunct="1"/>
            <a:r>
              <a:rPr kumimoji="1" lang="zh-CN" altLang="en-US" sz="1400" kern="1200" dirty="0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rPr>
              <a:t>状态粗粒化</a:t>
            </a:r>
          </a:p>
        </p:txBody>
      </p:sp>
      <p:sp>
        <p:nvSpPr>
          <p:cNvPr id="35" name="椭圆 34">
            <a:extLst>
              <a:ext uri="{FF2B5EF4-FFF2-40B4-BE49-F238E27FC236}">
                <a16:creationId xmlns:a16="http://schemas.microsoft.com/office/drawing/2014/main" id="{C97BD040-0BEB-42DD-EE6D-7D26A1C57BEF}"/>
              </a:ext>
            </a:extLst>
          </p:cNvPr>
          <p:cNvSpPr/>
          <p:nvPr/>
        </p:nvSpPr>
        <p:spPr>
          <a:xfrm>
            <a:off x="1319542" y="2075108"/>
            <a:ext cx="357352" cy="388883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A</a:t>
            </a:r>
            <a:endParaRPr kumimoji="1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6" name="椭圆 35">
            <a:extLst>
              <a:ext uri="{FF2B5EF4-FFF2-40B4-BE49-F238E27FC236}">
                <a16:creationId xmlns:a16="http://schemas.microsoft.com/office/drawing/2014/main" id="{10B83105-9560-C7C9-5418-419EC2557D0E}"/>
              </a:ext>
            </a:extLst>
          </p:cNvPr>
          <p:cNvSpPr/>
          <p:nvPr/>
        </p:nvSpPr>
        <p:spPr>
          <a:xfrm>
            <a:off x="2543997" y="2075108"/>
            <a:ext cx="357352" cy="388883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B</a:t>
            </a:r>
            <a:endParaRPr kumimoji="1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id="{8487B580-6421-EE2D-AFBD-BB2044F11C3A}"/>
              </a:ext>
            </a:extLst>
          </p:cNvPr>
          <p:cNvSpPr/>
          <p:nvPr/>
        </p:nvSpPr>
        <p:spPr>
          <a:xfrm>
            <a:off x="1319542" y="3381019"/>
            <a:ext cx="357352" cy="388883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C</a:t>
            </a:r>
            <a:endParaRPr kumimoji="1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8" name="椭圆 37">
            <a:extLst>
              <a:ext uri="{FF2B5EF4-FFF2-40B4-BE49-F238E27FC236}">
                <a16:creationId xmlns:a16="http://schemas.microsoft.com/office/drawing/2014/main" id="{1B6B300F-A0B7-A5CF-4317-BEF849125BDA}"/>
              </a:ext>
            </a:extLst>
          </p:cNvPr>
          <p:cNvSpPr/>
          <p:nvPr/>
        </p:nvSpPr>
        <p:spPr>
          <a:xfrm>
            <a:off x="2543997" y="3423060"/>
            <a:ext cx="357352" cy="388883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D</a:t>
            </a:r>
            <a:endParaRPr kumimoji="1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39" name="直线箭头连接符 38">
            <a:extLst>
              <a:ext uri="{FF2B5EF4-FFF2-40B4-BE49-F238E27FC236}">
                <a16:creationId xmlns:a16="http://schemas.microsoft.com/office/drawing/2014/main" id="{AA7D5CAE-C2AF-A020-895F-C76BA884ECD1}"/>
              </a:ext>
            </a:extLst>
          </p:cNvPr>
          <p:cNvCxnSpPr>
            <a:stCxn id="35" idx="5"/>
            <a:endCxn id="38" idx="1"/>
          </p:cNvCxnSpPr>
          <p:nvPr/>
        </p:nvCxnSpPr>
        <p:spPr>
          <a:xfrm>
            <a:off x="1624561" y="2407040"/>
            <a:ext cx="971769" cy="1072971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headEnd type="triangle"/>
            <a:tailEnd type="triangle"/>
          </a:ln>
          <a:effectLst/>
        </p:spPr>
      </p:cxnSp>
      <p:cxnSp>
        <p:nvCxnSpPr>
          <p:cNvPr id="40" name="直线箭头连接符 39">
            <a:extLst>
              <a:ext uri="{FF2B5EF4-FFF2-40B4-BE49-F238E27FC236}">
                <a16:creationId xmlns:a16="http://schemas.microsoft.com/office/drawing/2014/main" id="{661C3ACA-7786-E71B-1E1F-516E7E6A9C10}"/>
              </a:ext>
            </a:extLst>
          </p:cNvPr>
          <p:cNvCxnSpPr>
            <a:cxnSpLocks/>
            <a:stCxn id="35" idx="4"/>
            <a:endCxn id="37" idx="0"/>
          </p:cNvCxnSpPr>
          <p:nvPr/>
        </p:nvCxnSpPr>
        <p:spPr>
          <a:xfrm>
            <a:off x="1498218" y="2463991"/>
            <a:ext cx="0" cy="917028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headEnd type="triangle"/>
            <a:tailEnd type="triangle"/>
          </a:ln>
          <a:effectLst/>
        </p:spPr>
      </p:cxnSp>
      <p:cxnSp>
        <p:nvCxnSpPr>
          <p:cNvPr id="41" name="直线箭头连接符 40">
            <a:extLst>
              <a:ext uri="{FF2B5EF4-FFF2-40B4-BE49-F238E27FC236}">
                <a16:creationId xmlns:a16="http://schemas.microsoft.com/office/drawing/2014/main" id="{46B7D209-EDA7-6F70-6D83-9628D984D0D0}"/>
              </a:ext>
            </a:extLst>
          </p:cNvPr>
          <p:cNvCxnSpPr>
            <a:cxnSpLocks/>
            <a:stCxn id="36" idx="4"/>
            <a:endCxn id="38" idx="0"/>
          </p:cNvCxnSpPr>
          <p:nvPr/>
        </p:nvCxnSpPr>
        <p:spPr>
          <a:xfrm>
            <a:off x="2722673" y="2463991"/>
            <a:ext cx="0" cy="959069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headEnd type="triangle"/>
            <a:tailEnd type="triangle"/>
          </a:ln>
          <a:effectLst/>
        </p:spPr>
      </p:cxnSp>
      <p:cxnSp>
        <p:nvCxnSpPr>
          <p:cNvPr id="42" name="直线箭头连接符 41">
            <a:extLst>
              <a:ext uri="{FF2B5EF4-FFF2-40B4-BE49-F238E27FC236}">
                <a16:creationId xmlns:a16="http://schemas.microsoft.com/office/drawing/2014/main" id="{50E5FC0D-3F72-909B-BB27-DFF1EF20D1B2}"/>
              </a:ext>
            </a:extLst>
          </p:cNvPr>
          <p:cNvCxnSpPr>
            <a:cxnSpLocks/>
            <a:stCxn id="37" idx="7"/>
            <a:endCxn id="36" idx="3"/>
          </p:cNvCxnSpPr>
          <p:nvPr/>
        </p:nvCxnSpPr>
        <p:spPr>
          <a:xfrm flipV="1">
            <a:off x="1624561" y="2407040"/>
            <a:ext cx="971769" cy="1030930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headEnd type="triangle"/>
            <a:tailEnd type="triangle"/>
          </a:ln>
          <a:effectLst/>
        </p:spPr>
      </p:cxnSp>
      <p:sp>
        <p:nvSpPr>
          <p:cNvPr id="43" name="圆角矩形 42">
            <a:extLst>
              <a:ext uri="{FF2B5EF4-FFF2-40B4-BE49-F238E27FC236}">
                <a16:creationId xmlns:a16="http://schemas.microsoft.com/office/drawing/2014/main" id="{B1C7AC60-CEA8-0DDE-6F6E-34840B731B2E}"/>
              </a:ext>
            </a:extLst>
          </p:cNvPr>
          <p:cNvSpPr/>
          <p:nvPr/>
        </p:nvSpPr>
        <p:spPr>
          <a:xfrm>
            <a:off x="1197160" y="1772685"/>
            <a:ext cx="1828800" cy="2205795"/>
          </a:xfrm>
          <a:prstGeom prst="roundRect">
            <a:avLst/>
          </a:prstGeom>
          <a:solidFill>
            <a:sysClr val="window" lastClr="FFFFFF">
              <a:alpha val="78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4" name="圆角矩形 43">
                <a:extLst>
                  <a:ext uri="{FF2B5EF4-FFF2-40B4-BE49-F238E27FC236}">
                    <a16:creationId xmlns:a16="http://schemas.microsoft.com/office/drawing/2014/main" id="{11F688DC-2DB6-3F43-6163-AC96CBA82A90}"/>
                  </a:ext>
                </a:extLst>
              </p:cNvPr>
              <p:cNvSpPr/>
              <p:nvPr/>
            </p:nvSpPr>
            <p:spPr>
              <a:xfrm>
                <a:off x="1319542" y="1941596"/>
                <a:ext cx="1581807" cy="635471"/>
              </a:xfrm>
              <a:prstGeom prst="roundRect">
                <a:avLst/>
              </a:prstGeom>
              <a:solidFill>
                <a:sysClr val="window" lastClr="FFFFFF">
                  <a:alpha val="61794"/>
                </a:sysClr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CN" alt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𝛼</m:t>
                      </m:r>
                    </m:oMath>
                  </m:oMathPara>
                </a14:m>
                <a:endParaRPr kumimoji="1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>
          <p:sp>
            <p:nvSpPr>
              <p:cNvPr id="44" name="圆角矩形 43">
                <a:extLst>
                  <a:ext uri="{FF2B5EF4-FFF2-40B4-BE49-F238E27FC236}">
                    <a16:creationId xmlns:a16="http://schemas.microsoft.com/office/drawing/2014/main" id="{11F688DC-2DB6-3F43-6163-AC96CBA82A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9542" y="1941596"/>
                <a:ext cx="1581807" cy="635471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5" name="圆角矩形 44">
                <a:extLst>
                  <a:ext uri="{FF2B5EF4-FFF2-40B4-BE49-F238E27FC236}">
                    <a16:creationId xmlns:a16="http://schemas.microsoft.com/office/drawing/2014/main" id="{D24F7EFD-7307-5837-4DAA-1642BE6A890B}"/>
                  </a:ext>
                </a:extLst>
              </p:cNvPr>
              <p:cNvSpPr/>
              <p:nvPr/>
            </p:nvSpPr>
            <p:spPr>
              <a:xfrm>
                <a:off x="1319542" y="3263198"/>
                <a:ext cx="1581807" cy="635471"/>
              </a:xfrm>
              <a:prstGeom prst="roundRect">
                <a:avLst/>
              </a:prstGeom>
              <a:solidFill>
                <a:sysClr val="window" lastClr="FFFFFF">
                  <a:alpha val="61794"/>
                </a:sysClr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CN" alt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𝛽</m:t>
                      </m:r>
                    </m:oMath>
                  </m:oMathPara>
                </a14:m>
                <a:endParaRPr kumimoji="1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>
          <p:sp>
            <p:nvSpPr>
              <p:cNvPr id="45" name="圆角矩形 44">
                <a:extLst>
                  <a:ext uri="{FF2B5EF4-FFF2-40B4-BE49-F238E27FC236}">
                    <a16:creationId xmlns:a16="http://schemas.microsoft.com/office/drawing/2014/main" id="{D24F7EFD-7307-5837-4DAA-1642BE6A89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9542" y="3263198"/>
                <a:ext cx="1581807" cy="635471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上下箭头 45">
            <a:extLst>
              <a:ext uri="{FF2B5EF4-FFF2-40B4-BE49-F238E27FC236}">
                <a16:creationId xmlns:a16="http://schemas.microsoft.com/office/drawing/2014/main" id="{307ED060-D211-1F1F-30B3-32F05B81F6F9}"/>
              </a:ext>
            </a:extLst>
          </p:cNvPr>
          <p:cNvSpPr/>
          <p:nvPr/>
        </p:nvSpPr>
        <p:spPr>
          <a:xfrm>
            <a:off x="1951114" y="2564529"/>
            <a:ext cx="254643" cy="686131"/>
          </a:xfrm>
          <a:prstGeom prst="upDownArrow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AAB0C02C-5517-9EBF-F50B-864EDCAA3E9D}"/>
              </a:ext>
            </a:extLst>
          </p:cNvPr>
          <p:cNvSpPr txBox="1"/>
          <p:nvPr/>
        </p:nvSpPr>
        <p:spPr>
          <a:xfrm>
            <a:off x="1498218" y="1446409"/>
            <a:ext cx="16380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914400" hangingPunct="1"/>
            <a:r>
              <a:rPr kumimoji="1" lang="zh-CN" altLang="en-US" sz="1600" kern="1200" dirty="0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rPr>
              <a:t>节点分组归并</a:t>
            </a:r>
          </a:p>
        </p:txBody>
      </p:sp>
      <p:pic>
        <p:nvPicPr>
          <p:cNvPr id="48" name="图片 47">
            <a:extLst>
              <a:ext uri="{FF2B5EF4-FFF2-40B4-BE49-F238E27FC236}">
                <a16:creationId xmlns:a16="http://schemas.microsoft.com/office/drawing/2014/main" id="{1072F75B-FC6E-5F4D-3C4B-2E4C8F42A0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1600" y="1082800"/>
            <a:ext cx="6896051" cy="5467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41578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6567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Compare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CRL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and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CE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>
            <a:extLst>
              <a:ext uri="{FF2B5EF4-FFF2-40B4-BE49-F238E27FC236}">
                <a16:creationId xmlns:a16="http://schemas.microsoft.com/office/drawing/2014/main" id="{C3CDE3C3-A45C-E902-9E5A-5ACD5EC77770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8" name="组合 57">
            <a:extLst>
              <a:ext uri="{FF2B5EF4-FFF2-40B4-BE49-F238E27FC236}">
                <a16:creationId xmlns:a16="http://schemas.microsoft.com/office/drawing/2014/main" id="{92FE103E-E991-378D-CCBB-160CF6A8CA62}"/>
              </a:ext>
            </a:extLst>
          </p:cNvPr>
          <p:cNvGrpSpPr/>
          <p:nvPr/>
        </p:nvGrpSpPr>
        <p:grpSpPr>
          <a:xfrm>
            <a:off x="574304" y="1679188"/>
            <a:ext cx="11043392" cy="3870953"/>
            <a:chOff x="948714" y="1666029"/>
            <a:chExt cx="7936341" cy="2592244"/>
          </a:xfrm>
        </p:grpSpPr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B6446A0E-4490-AF4B-A047-D7CE3AAF5554}"/>
                </a:ext>
              </a:extLst>
            </p:cNvPr>
            <p:cNvSpPr/>
            <p:nvPr/>
          </p:nvSpPr>
          <p:spPr>
            <a:xfrm>
              <a:off x="1270578" y="3117995"/>
              <a:ext cx="145143" cy="1524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0BE0F9A9-B46B-EA1C-A38C-16AE8B28BE66}"/>
                </a:ext>
              </a:extLst>
            </p:cNvPr>
            <p:cNvSpPr/>
            <p:nvPr/>
          </p:nvSpPr>
          <p:spPr>
            <a:xfrm>
              <a:off x="1074635" y="3672259"/>
              <a:ext cx="145143" cy="1524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34A11033-7DE7-C9F8-2E7E-3C3623C5EC08}"/>
                </a:ext>
              </a:extLst>
            </p:cNvPr>
            <p:cNvSpPr/>
            <p:nvPr/>
          </p:nvSpPr>
          <p:spPr>
            <a:xfrm>
              <a:off x="1353299" y="3546167"/>
              <a:ext cx="145143" cy="1524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82AF0EE9-9FC9-6D6B-817C-7D80AA0BA981}"/>
                </a:ext>
              </a:extLst>
            </p:cNvPr>
            <p:cNvSpPr/>
            <p:nvPr/>
          </p:nvSpPr>
          <p:spPr>
            <a:xfrm>
              <a:off x="2112406" y="3723059"/>
              <a:ext cx="145143" cy="1524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FACCC59A-96F2-CD6F-81B6-C355AE63329B}"/>
                </a:ext>
              </a:extLst>
            </p:cNvPr>
            <p:cNvSpPr/>
            <p:nvPr/>
          </p:nvSpPr>
          <p:spPr>
            <a:xfrm>
              <a:off x="2112406" y="4035116"/>
              <a:ext cx="145143" cy="1524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21B923A1-96AF-CB34-6A62-52843DFA1CB7}"/>
                </a:ext>
              </a:extLst>
            </p:cNvPr>
            <p:cNvSpPr/>
            <p:nvPr/>
          </p:nvSpPr>
          <p:spPr>
            <a:xfrm>
              <a:off x="1849677" y="3824659"/>
              <a:ext cx="145143" cy="1524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1EB8E003-1D04-80FD-8704-1322871F5D01}"/>
                </a:ext>
              </a:extLst>
            </p:cNvPr>
            <p:cNvSpPr/>
            <p:nvPr/>
          </p:nvSpPr>
          <p:spPr>
            <a:xfrm>
              <a:off x="948714" y="3006646"/>
              <a:ext cx="656771" cy="895350"/>
            </a:xfrm>
            <a:prstGeom prst="ellipse">
              <a:avLst/>
            </a:prstGeom>
            <a:solidFill>
              <a:srgbClr val="FFFF00">
                <a:alpha val="2372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3C467FA7-0C6E-69F2-C15D-164914D49283}"/>
                </a:ext>
              </a:extLst>
            </p:cNvPr>
            <p:cNvSpPr/>
            <p:nvPr/>
          </p:nvSpPr>
          <p:spPr>
            <a:xfrm>
              <a:off x="1777105" y="3569170"/>
              <a:ext cx="656771" cy="689103"/>
            </a:xfrm>
            <a:prstGeom prst="ellipse">
              <a:avLst/>
            </a:prstGeom>
            <a:solidFill>
              <a:srgbClr val="FF0000">
                <a:alpha val="2372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FF6A9776-E033-B4F9-B2DA-28456A13416D}"/>
                </a:ext>
              </a:extLst>
            </p:cNvPr>
            <p:cNvSpPr/>
            <p:nvPr/>
          </p:nvSpPr>
          <p:spPr>
            <a:xfrm>
              <a:off x="2769177" y="3145986"/>
              <a:ext cx="145143" cy="1524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38089E5F-1922-671C-090F-C9F034F308F2}"/>
                </a:ext>
              </a:extLst>
            </p:cNvPr>
            <p:cNvSpPr/>
            <p:nvPr/>
          </p:nvSpPr>
          <p:spPr>
            <a:xfrm>
              <a:off x="2769177" y="3458043"/>
              <a:ext cx="145143" cy="1524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F693EC86-B579-5964-8C20-3F424764AECF}"/>
                </a:ext>
              </a:extLst>
            </p:cNvPr>
            <p:cNvSpPr/>
            <p:nvPr/>
          </p:nvSpPr>
          <p:spPr>
            <a:xfrm>
              <a:off x="2506448" y="3247586"/>
              <a:ext cx="145143" cy="1524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C8F82F0E-C308-20F1-439A-6992E8FDCE7A}"/>
                </a:ext>
              </a:extLst>
            </p:cNvPr>
            <p:cNvSpPr/>
            <p:nvPr/>
          </p:nvSpPr>
          <p:spPr>
            <a:xfrm>
              <a:off x="2433876" y="2992097"/>
              <a:ext cx="656771" cy="689103"/>
            </a:xfrm>
            <a:prstGeom prst="ellipse">
              <a:avLst/>
            </a:prstGeom>
            <a:solidFill>
              <a:srgbClr val="92D050">
                <a:alpha val="2372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0EF85F75-02F5-4BDC-86A8-120C3F2AFAC2}"/>
                </a:ext>
              </a:extLst>
            </p:cNvPr>
            <p:cNvSpPr/>
            <p:nvPr/>
          </p:nvSpPr>
          <p:spPr>
            <a:xfrm>
              <a:off x="1336079" y="1778059"/>
              <a:ext cx="269406" cy="285410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4FEB098C-EE6F-2A34-A329-84331E5B3D10}"/>
                </a:ext>
              </a:extLst>
            </p:cNvPr>
            <p:cNvSpPr/>
            <p:nvPr/>
          </p:nvSpPr>
          <p:spPr>
            <a:xfrm>
              <a:off x="1849678" y="2306231"/>
              <a:ext cx="254000" cy="26552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599A4012-D635-707C-37BB-7AEE18C9AFDD}"/>
                </a:ext>
              </a:extLst>
            </p:cNvPr>
            <p:cNvSpPr/>
            <p:nvPr/>
          </p:nvSpPr>
          <p:spPr>
            <a:xfrm>
              <a:off x="2433876" y="1825656"/>
              <a:ext cx="269406" cy="28541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25" name="直线箭头连接符 24">
              <a:extLst>
                <a:ext uri="{FF2B5EF4-FFF2-40B4-BE49-F238E27FC236}">
                  <a16:creationId xmlns:a16="http://schemas.microsoft.com/office/drawing/2014/main" id="{60040E36-EFCD-D8DB-4921-DD928B6B5084}"/>
                </a:ext>
              </a:extLst>
            </p:cNvPr>
            <p:cNvCxnSpPr>
              <a:stCxn id="22" idx="6"/>
              <a:endCxn id="24" idx="2"/>
            </p:cNvCxnSpPr>
            <p:nvPr/>
          </p:nvCxnSpPr>
          <p:spPr>
            <a:xfrm>
              <a:off x="1605485" y="1920764"/>
              <a:ext cx="828391" cy="47597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线箭头连接符 25">
              <a:extLst>
                <a:ext uri="{FF2B5EF4-FFF2-40B4-BE49-F238E27FC236}">
                  <a16:creationId xmlns:a16="http://schemas.microsoft.com/office/drawing/2014/main" id="{BD978718-5743-2E5F-8B2F-1251E5B52E80}"/>
                </a:ext>
              </a:extLst>
            </p:cNvPr>
            <p:cNvCxnSpPr>
              <a:cxnSpLocks/>
              <a:stCxn id="24" idx="3"/>
              <a:endCxn id="23" idx="7"/>
            </p:cNvCxnSpPr>
            <p:nvPr/>
          </p:nvCxnSpPr>
          <p:spPr>
            <a:xfrm flipH="1">
              <a:off x="2066481" y="2069269"/>
              <a:ext cx="406849" cy="275847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线箭头连接符 26">
              <a:extLst>
                <a:ext uri="{FF2B5EF4-FFF2-40B4-BE49-F238E27FC236}">
                  <a16:creationId xmlns:a16="http://schemas.microsoft.com/office/drawing/2014/main" id="{F8123B2F-AE48-A4C6-297C-BCA923DA4A78}"/>
                </a:ext>
              </a:extLst>
            </p:cNvPr>
            <p:cNvCxnSpPr>
              <a:cxnSpLocks/>
              <a:stCxn id="22" idx="5"/>
              <a:endCxn id="23" idx="1"/>
            </p:cNvCxnSpPr>
            <p:nvPr/>
          </p:nvCxnSpPr>
          <p:spPr>
            <a:xfrm>
              <a:off x="1566031" y="2021672"/>
              <a:ext cx="320844" cy="323444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任意形状 27">
              <a:extLst>
                <a:ext uri="{FF2B5EF4-FFF2-40B4-BE49-F238E27FC236}">
                  <a16:creationId xmlns:a16="http://schemas.microsoft.com/office/drawing/2014/main" id="{4F6DD69D-6EAA-F4BF-0D6A-5DDC7DA313B3}"/>
                </a:ext>
              </a:extLst>
            </p:cNvPr>
            <p:cNvSpPr/>
            <p:nvPr/>
          </p:nvSpPr>
          <p:spPr>
            <a:xfrm>
              <a:off x="1048063" y="2037398"/>
              <a:ext cx="336782" cy="995320"/>
            </a:xfrm>
            <a:custGeom>
              <a:avLst/>
              <a:gdLst>
                <a:gd name="connsiteX0" fmla="*/ 94021 w 336782"/>
                <a:gd name="connsiteY0" fmla="*/ 995320 h 995320"/>
                <a:gd name="connsiteX1" fmla="*/ 13100 w 336782"/>
                <a:gd name="connsiteY1" fmla="*/ 485522 h 995320"/>
                <a:gd name="connsiteX2" fmla="*/ 336782 w 336782"/>
                <a:gd name="connsiteY2" fmla="*/ 0 h 995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6782" h="995320">
                  <a:moveTo>
                    <a:pt x="94021" y="995320"/>
                  </a:moveTo>
                  <a:cubicBezTo>
                    <a:pt x="33330" y="823364"/>
                    <a:pt x="-27360" y="651409"/>
                    <a:pt x="13100" y="485522"/>
                  </a:cubicBezTo>
                  <a:cubicBezTo>
                    <a:pt x="53560" y="319635"/>
                    <a:pt x="195171" y="159817"/>
                    <a:pt x="336782" y="0"/>
                  </a:cubicBezTo>
                </a:path>
              </a:pathLst>
            </a:custGeom>
            <a:noFill/>
            <a:ln w="12700">
              <a:solidFill>
                <a:schemeClr val="tx1"/>
              </a:solidFill>
              <a:prstDash val="dash"/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9" name="任意形状 28">
              <a:extLst>
                <a:ext uri="{FF2B5EF4-FFF2-40B4-BE49-F238E27FC236}">
                  <a16:creationId xmlns:a16="http://schemas.microsoft.com/office/drawing/2014/main" id="{F65588C5-A621-6E72-49BD-7BEF96064767}"/>
                </a:ext>
              </a:extLst>
            </p:cNvPr>
            <p:cNvSpPr/>
            <p:nvPr/>
          </p:nvSpPr>
          <p:spPr>
            <a:xfrm flipH="1">
              <a:off x="2675121" y="2063469"/>
              <a:ext cx="395555" cy="995320"/>
            </a:xfrm>
            <a:custGeom>
              <a:avLst/>
              <a:gdLst>
                <a:gd name="connsiteX0" fmla="*/ 94021 w 336782"/>
                <a:gd name="connsiteY0" fmla="*/ 995320 h 995320"/>
                <a:gd name="connsiteX1" fmla="*/ 13100 w 336782"/>
                <a:gd name="connsiteY1" fmla="*/ 485522 h 995320"/>
                <a:gd name="connsiteX2" fmla="*/ 336782 w 336782"/>
                <a:gd name="connsiteY2" fmla="*/ 0 h 995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6782" h="995320">
                  <a:moveTo>
                    <a:pt x="94021" y="995320"/>
                  </a:moveTo>
                  <a:cubicBezTo>
                    <a:pt x="33330" y="823364"/>
                    <a:pt x="-27360" y="651409"/>
                    <a:pt x="13100" y="485522"/>
                  </a:cubicBezTo>
                  <a:cubicBezTo>
                    <a:pt x="53560" y="319635"/>
                    <a:pt x="195171" y="159817"/>
                    <a:pt x="336782" y="0"/>
                  </a:cubicBezTo>
                </a:path>
              </a:pathLst>
            </a:custGeom>
            <a:noFill/>
            <a:ln w="12700">
              <a:solidFill>
                <a:schemeClr val="tx1"/>
              </a:solidFill>
              <a:prstDash val="dash"/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0" name="任意形状 29">
              <a:extLst>
                <a:ext uri="{FF2B5EF4-FFF2-40B4-BE49-F238E27FC236}">
                  <a16:creationId xmlns:a16="http://schemas.microsoft.com/office/drawing/2014/main" id="{8544D8D8-3714-3A2C-121E-670CBBED6EAF}"/>
                </a:ext>
              </a:extLst>
            </p:cNvPr>
            <p:cNvSpPr/>
            <p:nvPr/>
          </p:nvSpPr>
          <p:spPr>
            <a:xfrm>
              <a:off x="1936858" y="2571750"/>
              <a:ext cx="57962" cy="1012299"/>
            </a:xfrm>
            <a:custGeom>
              <a:avLst/>
              <a:gdLst>
                <a:gd name="connsiteX0" fmla="*/ 94021 w 336782"/>
                <a:gd name="connsiteY0" fmla="*/ 995320 h 995320"/>
                <a:gd name="connsiteX1" fmla="*/ 13100 w 336782"/>
                <a:gd name="connsiteY1" fmla="*/ 485522 h 995320"/>
                <a:gd name="connsiteX2" fmla="*/ 336782 w 336782"/>
                <a:gd name="connsiteY2" fmla="*/ 0 h 995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6782" h="995320">
                  <a:moveTo>
                    <a:pt x="94021" y="995320"/>
                  </a:moveTo>
                  <a:cubicBezTo>
                    <a:pt x="33330" y="823364"/>
                    <a:pt x="-27360" y="651409"/>
                    <a:pt x="13100" y="485522"/>
                  </a:cubicBezTo>
                  <a:cubicBezTo>
                    <a:pt x="53560" y="319635"/>
                    <a:pt x="195171" y="159817"/>
                    <a:pt x="336782" y="0"/>
                  </a:cubicBezTo>
                </a:path>
              </a:pathLst>
            </a:custGeom>
            <a:noFill/>
            <a:ln w="12700">
              <a:solidFill>
                <a:schemeClr val="tx1"/>
              </a:solidFill>
              <a:prstDash val="dash"/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1" name="椭圆 30">
              <a:extLst>
                <a:ext uri="{FF2B5EF4-FFF2-40B4-BE49-F238E27FC236}">
                  <a16:creationId xmlns:a16="http://schemas.microsoft.com/office/drawing/2014/main" id="{CA1267C9-59FF-A6F1-CD76-892EEAD82BAA}"/>
                </a:ext>
              </a:extLst>
            </p:cNvPr>
            <p:cNvSpPr/>
            <p:nvPr/>
          </p:nvSpPr>
          <p:spPr>
            <a:xfrm>
              <a:off x="5474253" y="3005965"/>
              <a:ext cx="145143" cy="1524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2" name="椭圆 31">
              <a:extLst>
                <a:ext uri="{FF2B5EF4-FFF2-40B4-BE49-F238E27FC236}">
                  <a16:creationId xmlns:a16="http://schemas.microsoft.com/office/drawing/2014/main" id="{57AC905A-4333-1779-B87E-1EB52B0EE06C}"/>
                </a:ext>
              </a:extLst>
            </p:cNvPr>
            <p:cNvSpPr/>
            <p:nvPr/>
          </p:nvSpPr>
          <p:spPr>
            <a:xfrm>
              <a:off x="5278310" y="3560229"/>
              <a:ext cx="145143" cy="1524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3" name="椭圆 32">
              <a:extLst>
                <a:ext uri="{FF2B5EF4-FFF2-40B4-BE49-F238E27FC236}">
                  <a16:creationId xmlns:a16="http://schemas.microsoft.com/office/drawing/2014/main" id="{8D8CBD91-AA2C-C42B-A10C-50FF61DC4F21}"/>
                </a:ext>
              </a:extLst>
            </p:cNvPr>
            <p:cNvSpPr/>
            <p:nvPr/>
          </p:nvSpPr>
          <p:spPr>
            <a:xfrm>
              <a:off x="5556974" y="3434137"/>
              <a:ext cx="145143" cy="1524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4" name="椭圆 33">
              <a:extLst>
                <a:ext uri="{FF2B5EF4-FFF2-40B4-BE49-F238E27FC236}">
                  <a16:creationId xmlns:a16="http://schemas.microsoft.com/office/drawing/2014/main" id="{8F13D377-4463-DAD2-66D9-00DC1CC2B86D}"/>
                </a:ext>
              </a:extLst>
            </p:cNvPr>
            <p:cNvSpPr/>
            <p:nvPr/>
          </p:nvSpPr>
          <p:spPr>
            <a:xfrm>
              <a:off x="6316081" y="3611029"/>
              <a:ext cx="145143" cy="1524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5" name="椭圆 34">
              <a:extLst>
                <a:ext uri="{FF2B5EF4-FFF2-40B4-BE49-F238E27FC236}">
                  <a16:creationId xmlns:a16="http://schemas.microsoft.com/office/drawing/2014/main" id="{7AEC48F8-8273-FD0B-C896-AA924B48F4D6}"/>
                </a:ext>
              </a:extLst>
            </p:cNvPr>
            <p:cNvSpPr/>
            <p:nvPr/>
          </p:nvSpPr>
          <p:spPr>
            <a:xfrm>
              <a:off x="6316081" y="3923086"/>
              <a:ext cx="145143" cy="1524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6" name="椭圆 35">
              <a:extLst>
                <a:ext uri="{FF2B5EF4-FFF2-40B4-BE49-F238E27FC236}">
                  <a16:creationId xmlns:a16="http://schemas.microsoft.com/office/drawing/2014/main" id="{A96AFB71-5F9E-7DBB-F248-5F666CCC92F0}"/>
                </a:ext>
              </a:extLst>
            </p:cNvPr>
            <p:cNvSpPr/>
            <p:nvPr/>
          </p:nvSpPr>
          <p:spPr>
            <a:xfrm>
              <a:off x="6053352" y="3712629"/>
              <a:ext cx="145143" cy="1524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61237E3F-BE93-30D0-A473-EEDA46759AD1}"/>
                </a:ext>
              </a:extLst>
            </p:cNvPr>
            <p:cNvSpPr/>
            <p:nvPr/>
          </p:nvSpPr>
          <p:spPr>
            <a:xfrm>
              <a:off x="5152389" y="2894616"/>
              <a:ext cx="656771" cy="895350"/>
            </a:xfrm>
            <a:prstGeom prst="ellipse">
              <a:avLst/>
            </a:prstGeom>
            <a:solidFill>
              <a:srgbClr val="FFFF00">
                <a:alpha val="2372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8" name="椭圆 37">
              <a:extLst>
                <a:ext uri="{FF2B5EF4-FFF2-40B4-BE49-F238E27FC236}">
                  <a16:creationId xmlns:a16="http://schemas.microsoft.com/office/drawing/2014/main" id="{9A480D56-E6D8-BE0B-6F40-DDA3E3962192}"/>
                </a:ext>
              </a:extLst>
            </p:cNvPr>
            <p:cNvSpPr/>
            <p:nvPr/>
          </p:nvSpPr>
          <p:spPr>
            <a:xfrm>
              <a:off x="5980780" y="3457140"/>
              <a:ext cx="656771" cy="689103"/>
            </a:xfrm>
            <a:prstGeom prst="ellipse">
              <a:avLst/>
            </a:prstGeom>
            <a:solidFill>
              <a:srgbClr val="FF0000">
                <a:alpha val="2372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9" name="椭圆 38">
              <a:extLst>
                <a:ext uri="{FF2B5EF4-FFF2-40B4-BE49-F238E27FC236}">
                  <a16:creationId xmlns:a16="http://schemas.microsoft.com/office/drawing/2014/main" id="{59C4C706-567A-CFAD-5EC9-46D3C3D761FD}"/>
                </a:ext>
              </a:extLst>
            </p:cNvPr>
            <p:cNvSpPr/>
            <p:nvPr/>
          </p:nvSpPr>
          <p:spPr>
            <a:xfrm>
              <a:off x="6972852" y="3033956"/>
              <a:ext cx="145143" cy="1524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0" name="椭圆 39">
              <a:extLst>
                <a:ext uri="{FF2B5EF4-FFF2-40B4-BE49-F238E27FC236}">
                  <a16:creationId xmlns:a16="http://schemas.microsoft.com/office/drawing/2014/main" id="{03988BB5-7A01-04BB-BB0B-241744557DC4}"/>
                </a:ext>
              </a:extLst>
            </p:cNvPr>
            <p:cNvSpPr/>
            <p:nvPr/>
          </p:nvSpPr>
          <p:spPr>
            <a:xfrm>
              <a:off x="6972852" y="3346013"/>
              <a:ext cx="145143" cy="1524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1" name="椭圆 40">
              <a:extLst>
                <a:ext uri="{FF2B5EF4-FFF2-40B4-BE49-F238E27FC236}">
                  <a16:creationId xmlns:a16="http://schemas.microsoft.com/office/drawing/2014/main" id="{85788718-E5D2-9CCC-FA55-4D5AF4208A01}"/>
                </a:ext>
              </a:extLst>
            </p:cNvPr>
            <p:cNvSpPr/>
            <p:nvPr/>
          </p:nvSpPr>
          <p:spPr>
            <a:xfrm>
              <a:off x="6710123" y="3135556"/>
              <a:ext cx="145143" cy="1524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2" name="椭圆 41">
              <a:extLst>
                <a:ext uri="{FF2B5EF4-FFF2-40B4-BE49-F238E27FC236}">
                  <a16:creationId xmlns:a16="http://schemas.microsoft.com/office/drawing/2014/main" id="{02B377A2-7691-8719-259D-9576A94640F4}"/>
                </a:ext>
              </a:extLst>
            </p:cNvPr>
            <p:cNvSpPr/>
            <p:nvPr/>
          </p:nvSpPr>
          <p:spPr>
            <a:xfrm>
              <a:off x="6637551" y="2880067"/>
              <a:ext cx="656771" cy="689103"/>
            </a:xfrm>
            <a:prstGeom prst="ellipse">
              <a:avLst/>
            </a:prstGeom>
            <a:solidFill>
              <a:srgbClr val="92D050">
                <a:alpha val="2372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3" name="椭圆 42">
              <a:extLst>
                <a:ext uri="{FF2B5EF4-FFF2-40B4-BE49-F238E27FC236}">
                  <a16:creationId xmlns:a16="http://schemas.microsoft.com/office/drawing/2014/main" id="{E0B1C3A7-014A-A16C-F2C1-0D6710C6A13C}"/>
                </a:ext>
              </a:extLst>
            </p:cNvPr>
            <p:cNvSpPr/>
            <p:nvPr/>
          </p:nvSpPr>
          <p:spPr>
            <a:xfrm>
              <a:off x="5539754" y="1666029"/>
              <a:ext cx="269406" cy="285410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4" name="椭圆 43">
              <a:extLst>
                <a:ext uri="{FF2B5EF4-FFF2-40B4-BE49-F238E27FC236}">
                  <a16:creationId xmlns:a16="http://schemas.microsoft.com/office/drawing/2014/main" id="{B4F95734-CBA0-FB2B-DDBF-8D7B48F023ED}"/>
                </a:ext>
              </a:extLst>
            </p:cNvPr>
            <p:cNvSpPr/>
            <p:nvPr/>
          </p:nvSpPr>
          <p:spPr>
            <a:xfrm>
              <a:off x="6053353" y="2194201"/>
              <a:ext cx="254000" cy="26552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5" name="椭圆 44">
              <a:extLst>
                <a:ext uri="{FF2B5EF4-FFF2-40B4-BE49-F238E27FC236}">
                  <a16:creationId xmlns:a16="http://schemas.microsoft.com/office/drawing/2014/main" id="{00E5F747-1722-1C20-D9CD-94DBA736555A}"/>
                </a:ext>
              </a:extLst>
            </p:cNvPr>
            <p:cNvSpPr/>
            <p:nvPr/>
          </p:nvSpPr>
          <p:spPr>
            <a:xfrm>
              <a:off x="6637551" y="1713626"/>
              <a:ext cx="269406" cy="28541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46" name="直线箭头连接符 45">
              <a:extLst>
                <a:ext uri="{FF2B5EF4-FFF2-40B4-BE49-F238E27FC236}">
                  <a16:creationId xmlns:a16="http://schemas.microsoft.com/office/drawing/2014/main" id="{C76B2DC4-2742-7D79-8196-AC2437E52245}"/>
                </a:ext>
              </a:extLst>
            </p:cNvPr>
            <p:cNvCxnSpPr>
              <a:stCxn id="43" idx="6"/>
              <a:endCxn id="45" idx="2"/>
            </p:cNvCxnSpPr>
            <p:nvPr/>
          </p:nvCxnSpPr>
          <p:spPr>
            <a:xfrm>
              <a:off x="5809160" y="1808734"/>
              <a:ext cx="828391" cy="4759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线箭头连接符 46">
              <a:extLst>
                <a:ext uri="{FF2B5EF4-FFF2-40B4-BE49-F238E27FC236}">
                  <a16:creationId xmlns:a16="http://schemas.microsoft.com/office/drawing/2014/main" id="{BDD89DA4-8916-5B4C-E795-CDE8B2AA1B44}"/>
                </a:ext>
              </a:extLst>
            </p:cNvPr>
            <p:cNvCxnSpPr>
              <a:cxnSpLocks/>
              <a:stCxn id="45" idx="3"/>
              <a:endCxn id="44" idx="7"/>
            </p:cNvCxnSpPr>
            <p:nvPr/>
          </p:nvCxnSpPr>
          <p:spPr>
            <a:xfrm flipH="1">
              <a:off x="6270156" y="1957239"/>
              <a:ext cx="406849" cy="27584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线箭头连接符 47">
              <a:extLst>
                <a:ext uri="{FF2B5EF4-FFF2-40B4-BE49-F238E27FC236}">
                  <a16:creationId xmlns:a16="http://schemas.microsoft.com/office/drawing/2014/main" id="{BBAE366E-33CB-5E76-E4FC-AA54CA718FB4}"/>
                </a:ext>
              </a:extLst>
            </p:cNvPr>
            <p:cNvCxnSpPr>
              <a:cxnSpLocks/>
              <a:stCxn id="43" idx="5"/>
              <a:endCxn id="44" idx="1"/>
            </p:cNvCxnSpPr>
            <p:nvPr/>
          </p:nvCxnSpPr>
          <p:spPr>
            <a:xfrm>
              <a:off x="5769706" y="1909642"/>
              <a:ext cx="320844" cy="32344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任意形状 48">
              <a:extLst>
                <a:ext uri="{FF2B5EF4-FFF2-40B4-BE49-F238E27FC236}">
                  <a16:creationId xmlns:a16="http://schemas.microsoft.com/office/drawing/2014/main" id="{1E139F85-AFE4-3418-2877-00DAE0EE9090}"/>
                </a:ext>
              </a:extLst>
            </p:cNvPr>
            <p:cNvSpPr/>
            <p:nvPr/>
          </p:nvSpPr>
          <p:spPr>
            <a:xfrm>
              <a:off x="5251738" y="1925368"/>
              <a:ext cx="336782" cy="995320"/>
            </a:xfrm>
            <a:custGeom>
              <a:avLst/>
              <a:gdLst>
                <a:gd name="connsiteX0" fmla="*/ 94021 w 336782"/>
                <a:gd name="connsiteY0" fmla="*/ 995320 h 995320"/>
                <a:gd name="connsiteX1" fmla="*/ 13100 w 336782"/>
                <a:gd name="connsiteY1" fmla="*/ 485522 h 995320"/>
                <a:gd name="connsiteX2" fmla="*/ 336782 w 336782"/>
                <a:gd name="connsiteY2" fmla="*/ 0 h 995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6782" h="995320">
                  <a:moveTo>
                    <a:pt x="94021" y="995320"/>
                  </a:moveTo>
                  <a:cubicBezTo>
                    <a:pt x="33330" y="823364"/>
                    <a:pt x="-27360" y="651409"/>
                    <a:pt x="13100" y="485522"/>
                  </a:cubicBezTo>
                  <a:cubicBezTo>
                    <a:pt x="53560" y="319635"/>
                    <a:pt x="195171" y="159817"/>
                    <a:pt x="336782" y="0"/>
                  </a:cubicBezTo>
                </a:path>
              </a:pathLst>
            </a:custGeom>
            <a:noFill/>
            <a:ln w="12700">
              <a:solidFill>
                <a:schemeClr val="tx1"/>
              </a:solidFill>
              <a:headEnd type="stealth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0" name="任意形状 49">
              <a:extLst>
                <a:ext uri="{FF2B5EF4-FFF2-40B4-BE49-F238E27FC236}">
                  <a16:creationId xmlns:a16="http://schemas.microsoft.com/office/drawing/2014/main" id="{CD6A0A8C-65F6-1C27-6568-A55011BD5B48}"/>
                </a:ext>
              </a:extLst>
            </p:cNvPr>
            <p:cNvSpPr/>
            <p:nvPr/>
          </p:nvSpPr>
          <p:spPr>
            <a:xfrm flipH="1">
              <a:off x="6878796" y="1951439"/>
              <a:ext cx="395555" cy="995320"/>
            </a:xfrm>
            <a:custGeom>
              <a:avLst/>
              <a:gdLst>
                <a:gd name="connsiteX0" fmla="*/ 94021 w 336782"/>
                <a:gd name="connsiteY0" fmla="*/ 995320 h 995320"/>
                <a:gd name="connsiteX1" fmla="*/ 13100 w 336782"/>
                <a:gd name="connsiteY1" fmla="*/ 485522 h 995320"/>
                <a:gd name="connsiteX2" fmla="*/ 336782 w 336782"/>
                <a:gd name="connsiteY2" fmla="*/ 0 h 995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6782" h="995320">
                  <a:moveTo>
                    <a:pt x="94021" y="995320"/>
                  </a:moveTo>
                  <a:cubicBezTo>
                    <a:pt x="33330" y="823364"/>
                    <a:pt x="-27360" y="651409"/>
                    <a:pt x="13100" y="485522"/>
                  </a:cubicBezTo>
                  <a:cubicBezTo>
                    <a:pt x="53560" y="319635"/>
                    <a:pt x="195171" y="159817"/>
                    <a:pt x="336782" y="0"/>
                  </a:cubicBezTo>
                </a:path>
              </a:pathLst>
            </a:custGeom>
            <a:noFill/>
            <a:ln w="12700">
              <a:solidFill>
                <a:schemeClr val="tx1"/>
              </a:solidFill>
              <a:headEnd type="stealth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1" name="任意形状 50">
              <a:extLst>
                <a:ext uri="{FF2B5EF4-FFF2-40B4-BE49-F238E27FC236}">
                  <a16:creationId xmlns:a16="http://schemas.microsoft.com/office/drawing/2014/main" id="{A043D446-9879-8411-51CE-006ABC6B891E}"/>
                </a:ext>
              </a:extLst>
            </p:cNvPr>
            <p:cNvSpPr/>
            <p:nvPr/>
          </p:nvSpPr>
          <p:spPr>
            <a:xfrm>
              <a:off x="6140533" y="2459720"/>
              <a:ext cx="57962" cy="1012299"/>
            </a:xfrm>
            <a:custGeom>
              <a:avLst/>
              <a:gdLst>
                <a:gd name="connsiteX0" fmla="*/ 94021 w 336782"/>
                <a:gd name="connsiteY0" fmla="*/ 995320 h 995320"/>
                <a:gd name="connsiteX1" fmla="*/ 13100 w 336782"/>
                <a:gd name="connsiteY1" fmla="*/ 485522 h 995320"/>
                <a:gd name="connsiteX2" fmla="*/ 336782 w 336782"/>
                <a:gd name="connsiteY2" fmla="*/ 0 h 995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6782" h="995320">
                  <a:moveTo>
                    <a:pt x="94021" y="995320"/>
                  </a:moveTo>
                  <a:cubicBezTo>
                    <a:pt x="33330" y="823364"/>
                    <a:pt x="-27360" y="651409"/>
                    <a:pt x="13100" y="485522"/>
                  </a:cubicBezTo>
                  <a:cubicBezTo>
                    <a:pt x="53560" y="319635"/>
                    <a:pt x="195171" y="159817"/>
                    <a:pt x="336782" y="0"/>
                  </a:cubicBezTo>
                </a:path>
              </a:pathLst>
            </a:custGeom>
            <a:noFill/>
            <a:ln w="12700">
              <a:solidFill>
                <a:schemeClr val="tx1"/>
              </a:solidFill>
              <a:headEnd type="stealth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52" name="文本框 51">
              <a:extLst>
                <a:ext uri="{FF2B5EF4-FFF2-40B4-BE49-F238E27FC236}">
                  <a16:creationId xmlns:a16="http://schemas.microsoft.com/office/drawing/2014/main" id="{0007FC14-0348-BBF8-D1D4-275BABDE00B2}"/>
                </a:ext>
              </a:extLst>
            </p:cNvPr>
            <p:cNvSpPr txBox="1"/>
            <p:nvPr/>
          </p:nvSpPr>
          <p:spPr>
            <a:xfrm>
              <a:off x="7361945" y="1668066"/>
              <a:ext cx="1068149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dirty="0"/>
                <a:t>Latent</a:t>
              </a:r>
              <a:r>
                <a:rPr kumimoji="1" lang="zh-CN" altLang="en-US" dirty="0"/>
                <a:t> </a:t>
              </a:r>
              <a:r>
                <a:rPr kumimoji="1" lang="en-US" altLang="zh-CN" dirty="0"/>
                <a:t>Causal</a:t>
              </a:r>
              <a:r>
                <a:rPr kumimoji="1" lang="zh-CN" altLang="en-US" dirty="0"/>
                <a:t> </a:t>
              </a:r>
              <a:r>
                <a:rPr kumimoji="1" lang="en-US" altLang="zh-CN" dirty="0"/>
                <a:t>Variables</a:t>
              </a:r>
              <a:endParaRPr kumimoji="1" lang="zh-CN" altLang="en-US" dirty="0"/>
            </a:p>
          </p:txBody>
        </p:sp>
        <p:sp>
          <p:nvSpPr>
            <p:cNvPr id="53" name="文本框 52">
              <a:extLst>
                <a:ext uri="{FF2B5EF4-FFF2-40B4-BE49-F238E27FC236}">
                  <a16:creationId xmlns:a16="http://schemas.microsoft.com/office/drawing/2014/main" id="{C824C430-8234-18C6-789A-2EB977117A1D}"/>
                </a:ext>
              </a:extLst>
            </p:cNvPr>
            <p:cNvSpPr txBox="1"/>
            <p:nvPr/>
          </p:nvSpPr>
          <p:spPr>
            <a:xfrm>
              <a:off x="7545384" y="3456554"/>
              <a:ext cx="133967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dirty="0"/>
                <a:t>Observables</a:t>
              </a:r>
              <a:endParaRPr kumimoji="1" lang="zh-CN" altLang="en-US" dirty="0"/>
            </a:p>
          </p:txBody>
        </p:sp>
        <p:sp>
          <p:nvSpPr>
            <p:cNvPr id="54" name="文本框 53">
              <a:extLst>
                <a:ext uri="{FF2B5EF4-FFF2-40B4-BE49-F238E27FC236}">
                  <a16:creationId xmlns:a16="http://schemas.microsoft.com/office/drawing/2014/main" id="{0866E75E-A9D8-A7D7-2869-AB4B4BE5E69B}"/>
                </a:ext>
              </a:extLst>
            </p:cNvPr>
            <p:cNvSpPr txBox="1"/>
            <p:nvPr/>
          </p:nvSpPr>
          <p:spPr>
            <a:xfrm>
              <a:off x="3216568" y="3268324"/>
              <a:ext cx="133967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dirty="0"/>
                <a:t>Microstate</a:t>
              </a:r>
              <a:endParaRPr kumimoji="1" lang="zh-CN" altLang="en-US" dirty="0"/>
            </a:p>
          </p:txBody>
        </p:sp>
        <p:sp>
          <p:nvSpPr>
            <p:cNvPr id="55" name="文本框 54">
              <a:extLst>
                <a:ext uri="{FF2B5EF4-FFF2-40B4-BE49-F238E27FC236}">
                  <a16:creationId xmlns:a16="http://schemas.microsoft.com/office/drawing/2014/main" id="{82C5A969-2FC1-3C4B-B545-3F46DC90F599}"/>
                </a:ext>
              </a:extLst>
            </p:cNvPr>
            <p:cNvSpPr txBox="1"/>
            <p:nvPr/>
          </p:nvSpPr>
          <p:spPr>
            <a:xfrm>
              <a:off x="3077722" y="1795920"/>
              <a:ext cx="133967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dirty="0" err="1"/>
                <a:t>Macrostate</a:t>
              </a:r>
              <a:endParaRPr kumimoji="1" lang="zh-CN" altLang="en-US" dirty="0"/>
            </a:p>
          </p:txBody>
        </p:sp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0E5445DA-C728-79B7-CFB1-6DEC83B6169C}"/>
                </a:ext>
              </a:extLst>
            </p:cNvPr>
            <p:cNvSpPr txBox="1"/>
            <p:nvPr/>
          </p:nvSpPr>
          <p:spPr>
            <a:xfrm>
              <a:off x="1147207" y="2682204"/>
              <a:ext cx="1378399" cy="1751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100" dirty="0"/>
                <a:t>Coarse-graining</a:t>
              </a:r>
              <a:endParaRPr kumimoji="1" lang="zh-CN" altLang="en-US" sz="2000" dirty="0"/>
            </a:p>
          </p:txBody>
        </p:sp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8C1E3F4F-76BD-6375-C520-054BF802B29A}"/>
                </a:ext>
              </a:extLst>
            </p:cNvPr>
            <p:cNvSpPr txBox="1"/>
            <p:nvPr/>
          </p:nvSpPr>
          <p:spPr>
            <a:xfrm>
              <a:off x="4551991" y="2404957"/>
              <a:ext cx="761082" cy="1751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100" dirty="0"/>
                <a:t>Generate</a:t>
              </a:r>
              <a:endParaRPr kumimoji="1" lang="zh-CN" altLang="en-US" sz="2000" dirty="0"/>
            </a:p>
          </p:txBody>
        </p:sp>
      </p:grpSp>
      <p:pic>
        <p:nvPicPr>
          <p:cNvPr id="59" name="图片 58">
            <a:extLst>
              <a:ext uri="{FF2B5EF4-FFF2-40B4-BE49-F238E27FC236}">
                <a16:creationId xmlns:a16="http://schemas.microsoft.com/office/drawing/2014/main" id="{F09A22A0-61D5-CF91-04D6-D59E158ADE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cxnSp>
        <p:nvCxnSpPr>
          <p:cNvPr id="61" name="直线箭头连接符 60">
            <a:extLst>
              <a:ext uri="{FF2B5EF4-FFF2-40B4-BE49-F238E27FC236}">
                <a16:creationId xmlns:a16="http://schemas.microsoft.com/office/drawing/2014/main" id="{51454605-2419-AA5E-C82D-EDB5460D5DB8}"/>
              </a:ext>
            </a:extLst>
          </p:cNvPr>
          <p:cNvCxnSpPr>
            <a:cxnSpLocks/>
            <a:endCxn id="43" idx="0"/>
          </p:cNvCxnSpPr>
          <p:nvPr/>
        </p:nvCxnSpPr>
        <p:spPr>
          <a:xfrm>
            <a:off x="7150160" y="1307939"/>
            <a:ext cx="0" cy="371249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线箭头连接符 62">
            <a:extLst>
              <a:ext uri="{FF2B5EF4-FFF2-40B4-BE49-F238E27FC236}">
                <a16:creationId xmlns:a16="http://schemas.microsoft.com/office/drawing/2014/main" id="{35824A11-EA42-85E9-B9FB-888EBB30F948}"/>
              </a:ext>
            </a:extLst>
          </p:cNvPr>
          <p:cNvCxnSpPr>
            <a:cxnSpLocks/>
          </p:cNvCxnSpPr>
          <p:nvPr/>
        </p:nvCxnSpPr>
        <p:spPr>
          <a:xfrm>
            <a:off x="7855142" y="2130655"/>
            <a:ext cx="0" cy="371249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线箭头连接符 63">
            <a:extLst>
              <a:ext uri="{FF2B5EF4-FFF2-40B4-BE49-F238E27FC236}">
                <a16:creationId xmlns:a16="http://schemas.microsoft.com/office/drawing/2014/main" id="{79FC3613-7583-0E9F-48A1-2F540B008D27}"/>
              </a:ext>
            </a:extLst>
          </p:cNvPr>
          <p:cNvCxnSpPr>
            <a:cxnSpLocks/>
          </p:cNvCxnSpPr>
          <p:nvPr/>
        </p:nvCxnSpPr>
        <p:spPr>
          <a:xfrm>
            <a:off x="8711162" y="1379015"/>
            <a:ext cx="0" cy="371249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文本框 64">
            <a:extLst>
              <a:ext uri="{FF2B5EF4-FFF2-40B4-BE49-F238E27FC236}">
                <a16:creationId xmlns:a16="http://schemas.microsoft.com/office/drawing/2014/main" id="{1793B4A2-2190-3473-2396-6C1312907D45}"/>
              </a:ext>
            </a:extLst>
          </p:cNvPr>
          <p:cNvSpPr txBox="1"/>
          <p:nvPr/>
        </p:nvSpPr>
        <p:spPr>
          <a:xfrm>
            <a:off x="6647295" y="1216460"/>
            <a:ext cx="468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i="1" dirty="0"/>
              <a:t>U</a:t>
            </a:r>
            <a:r>
              <a:rPr kumimoji="1" lang="en-US" altLang="zh-CN" i="1" baseline="-25000" dirty="0"/>
              <a:t>1</a:t>
            </a:r>
            <a:endParaRPr kumimoji="1" lang="zh-CN" altLang="en-US" i="1" baseline="-25000" dirty="0"/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7E42E8B7-B062-B490-2809-61C4EB2876FD}"/>
              </a:ext>
            </a:extLst>
          </p:cNvPr>
          <p:cNvSpPr txBox="1"/>
          <p:nvPr/>
        </p:nvSpPr>
        <p:spPr>
          <a:xfrm>
            <a:off x="7828676" y="2028303"/>
            <a:ext cx="551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i="1" dirty="0"/>
              <a:t>U</a:t>
            </a:r>
            <a:r>
              <a:rPr kumimoji="1" lang="en-US" altLang="zh-CN" i="1" baseline="-25000" dirty="0"/>
              <a:t>2</a:t>
            </a:r>
            <a:endParaRPr kumimoji="1" lang="zh-CN" altLang="en-US" i="1" baseline="-25000" dirty="0"/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2A9EA909-701D-056B-2850-D384BF74F306}"/>
              </a:ext>
            </a:extLst>
          </p:cNvPr>
          <p:cNvSpPr txBox="1"/>
          <p:nvPr/>
        </p:nvSpPr>
        <p:spPr>
          <a:xfrm>
            <a:off x="8759534" y="1242157"/>
            <a:ext cx="551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i="1" dirty="0"/>
              <a:t>U</a:t>
            </a:r>
            <a:r>
              <a:rPr kumimoji="1" lang="en-US" altLang="zh-CN" i="1" baseline="-25000" dirty="0"/>
              <a:t>3</a:t>
            </a:r>
            <a:endParaRPr kumimoji="1" lang="zh-CN" altLang="en-US" i="1" baseline="-25000" dirty="0"/>
          </a:p>
        </p:txBody>
      </p:sp>
      <p:cxnSp>
        <p:nvCxnSpPr>
          <p:cNvPr id="68" name="直线箭头连接符 67">
            <a:extLst>
              <a:ext uri="{FF2B5EF4-FFF2-40B4-BE49-F238E27FC236}">
                <a16:creationId xmlns:a16="http://schemas.microsoft.com/office/drawing/2014/main" id="{A55A3B1D-8D15-0939-048A-53C434784AD6}"/>
              </a:ext>
            </a:extLst>
          </p:cNvPr>
          <p:cNvCxnSpPr>
            <a:cxnSpLocks/>
          </p:cNvCxnSpPr>
          <p:nvPr/>
        </p:nvCxnSpPr>
        <p:spPr>
          <a:xfrm>
            <a:off x="2291075" y="4424451"/>
            <a:ext cx="0" cy="371249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文本框 68">
            <a:extLst>
              <a:ext uri="{FF2B5EF4-FFF2-40B4-BE49-F238E27FC236}">
                <a16:creationId xmlns:a16="http://schemas.microsoft.com/office/drawing/2014/main" id="{BC9B6698-5204-E1A2-C216-C8725105B9AF}"/>
              </a:ext>
            </a:extLst>
          </p:cNvPr>
          <p:cNvSpPr txBox="1"/>
          <p:nvPr/>
        </p:nvSpPr>
        <p:spPr>
          <a:xfrm>
            <a:off x="2274301" y="4378862"/>
            <a:ext cx="468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i="1" dirty="0"/>
              <a:t>U</a:t>
            </a:r>
            <a:r>
              <a:rPr kumimoji="1" lang="en-US" altLang="zh-CN" i="1" baseline="-25000" dirty="0"/>
              <a:t>1</a:t>
            </a:r>
            <a:endParaRPr kumimoji="1" lang="zh-CN" altLang="en-US" i="1" baseline="-25000" dirty="0"/>
          </a:p>
        </p:txBody>
      </p:sp>
      <p:cxnSp>
        <p:nvCxnSpPr>
          <p:cNvPr id="70" name="直线箭头连接符 69">
            <a:extLst>
              <a:ext uri="{FF2B5EF4-FFF2-40B4-BE49-F238E27FC236}">
                <a16:creationId xmlns:a16="http://schemas.microsoft.com/office/drawing/2014/main" id="{B65B0C68-398C-5896-8459-3457FDC1564B}"/>
              </a:ext>
            </a:extLst>
          </p:cNvPr>
          <p:cNvCxnSpPr>
            <a:cxnSpLocks/>
          </p:cNvCxnSpPr>
          <p:nvPr/>
        </p:nvCxnSpPr>
        <p:spPr>
          <a:xfrm>
            <a:off x="1920369" y="4533346"/>
            <a:ext cx="0" cy="371249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文本框 70">
            <a:extLst>
              <a:ext uri="{FF2B5EF4-FFF2-40B4-BE49-F238E27FC236}">
                <a16:creationId xmlns:a16="http://schemas.microsoft.com/office/drawing/2014/main" id="{B2C6306C-7006-B83A-95F9-217689DC2E25}"/>
              </a:ext>
            </a:extLst>
          </p:cNvPr>
          <p:cNvSpPr txBox="1"/>
          <p:nvPr/>
        </p:nvSpPr>
        <p:spPr>
          <a:xfrm>
            <a:off x="1498626" y="4373713"/>
            <a:ext cx="468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i="1" dirty="0"/>
              <a:t>U</a:t>
            </a:r>
            <a:r>
              <a:rPr kumimoji="1" lang="en-US" altLang="zh-CN" i="1" baseline="-25000" dirty="0"/>
              <a:t>2</a:t>
            </a:r>
            <a:endParaRPr kumimoji="1" lang="zh-CN" altLang="en-US" i="1" baseline="-25000" dirty="0"/>
          </a:p>
        </p:txBody>
      </p:sp>
      <p:cxnSp>
        <p:nvCxnSpPr>
          <p:cNvPr id="72" name="直线箭头连接符 71">
            <a:extLst>
              <a:ext uri="{FF2B5EF4-FFF2-40B4-BE49-F238E27FC236}">
                <a16:creationId xmlns:a16="http://schemas.microsoft.com/office/drawing/2014/main" id="{6E7CFD0F-98BC-6077-84B6-ED7A6CFB00EA}"/>
              </a:ext>
            </a:extLst>
          </p:cNvPr>
          <p:cNvCxnSpPr>
            <a:cxnSpLocks/>
          </p:cNvCxnSpPr>
          <p:nvPr/>
        </p:nvCxnSpPr>
        <p:spPr>
          <a:xfrm flipH="1">
            <a:off x="2291083" y="4956139"/>
            <a:ext cx="22659" cy="302289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文本框 72">
            <a:extLst>
              <a:ext uri="{FF2B5EF4-FFF2-40B4-BE49-F238E27FC236}">
                <a16:creationId xmlns:a16="http://schemas.microsoft.com/office/drawing/2014/main" id="{14836CD9-44E3-A931-4D24-D18FB0DB3101}"/>
              </a:ext>
            </a:extLst>
          </p:cNvPr>
          <p:cNvSpPr txBox="1"/>
          <p:nvPr/>
        </p:nvSpPr>
        <p:spPr>
          <a:xfrm>
            <a:off x="2506230" y="5472407"/>
            <a:ext cx="568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i="1" dirty="0"/>
              <a:t>U</a:t>
            </a:r>
            <a:r>
              <a:rPr kumimoji="1" lang="en-US" altLang="zh-CN" i="1" baseline="-25000" dirty="0"/>
              <a:t>3</a:t>
            </a:r>
            <a:endParaRPr kumimoji="1" lang="zh-CN" altLang="en-US" i="1" baseline="-25000" dirty="0"/>
          </a:p>
        </p:txBody>
      </p:sp>
      <p:sp>
        <p:nvSpPr>
          <p:cNvPr id="74" name="文本框 73">
            <a:extLst>
              <a:ext uri="{FF2B5EF4-FFF2-40B4-BE49-F238E27FC236}">
                <a16:creationId xmlns:a16="http://schemas.microsoft.com/office/drawing/2014/main" id="{64A2BE36-7F77-0383-219D-7336F5E6C688}"/>
              </a:ext>
            </a:extLst>
          </p:cNvPr>
          <p:cNvSpPr txBox="1"/>
          <p:nvPr/>
        </p:nvSpPr>
        <p:spPr>
          <a:xfrm>
            <a:off x="1207380" y="1298263"/>
            <a:ext cx="2212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Causal</a:t>
            </a:r>
            <a:r>
              <a:rPr kumimoji="1" lang="zh-CN" altLang="en-US" dirty="0"/>
              <a:t> </a:t>
            </a:r>
            <a:r>
              <a:rPr kumimoji="1" lang="en-US" altLang="zh-CN" dirty="0"/>
              <a:t>Emergence</a:t>
            </a:r>
            <a:endParaRPr kumimoji="1" lang="zh-CN" altLang="en-US" dirty="0"/>
          </a:p>
        </p:txBody>
      </p:sp>
      <p:cxnSp>
        <p:nvCxnSpPr>
          <p:cNvPr id="76" name="直线箭头连接符 75">
            <a:extLst>
              <a:ext uri="{FF2B5EF4-FFF2-40B4-BE49-F238E27FC236}">
                <a16:creationId xmlns:a16="http://schemas.microsoft.com/office/drawing/2014/main" id="{A89F5BCE-249E-97B3-C4EC-C9B26F051D45}"/>
              </a:ext>
            </a:extLst>
          </p:cNvPr>
          <p:cNvCxnSpPr/>
          <p:nvPr/>
        </p:nvCxnSpPr>
        <p:spPr>
          <a:xfrm flipV="1">
            <a:off x="1989630" y="4864703"/>
            <a:ext cx="203948" cy="982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线箭头连接符 77">
            <a:extLst>
              <a:ext uri="{FF2B5EF4-FFF2-40B4-BE49-F238E27FC236}">
                <a16:creationId xmlns:a16="http://schemas.microsoft.com/office/drawing/2014/main" id="{6A69B10D-949E-E59D-B82F-60F297CC4470}"/>
              </a:ext>
            </a:extLst>
          </p:cNvPr>
          <p:cNvCxnSpPr>
            <a:cxnSpLocks/>
          </p:cNvCxnSpPr>
          <p:nvPr/>
        </p:nvCxnSpPr>
        <p:spPr>
          <a:xfrm flipH="1">
            <a:off x="2395544" y="5351863"/>
            <a:ext cx="581050" cy="999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线箭头连接符 81">
            <a:extLst>
              <a:ext uri="{FF2B5EF4-FFF2-40B4-BE49-F238E27FC236}">
                <a16:creationId xmlns:a16="http://schemas.microsoft.com/office/drawing/2014/main" id="{698DEB67-F1D7-0B25-6C16-AF71DA3E12A0}"/>
              </a:ext>
            </a:extLst>
          </p:cNvPr>
          <p:cNvCxnSpPr>
            <a:cxnSpLocks/>
          </p:cNvCxnSpPr>
          <p:nvPr/>
        </p:nvCxnSpPr>
        <p:spPr>
          <a:xfrm flipH="1" flipV="1">
            <a:off x="2012748" y="5098036"/>
            <a:ext cx="210571" cy="192612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线箭头连接符 85">
            <a:extLst>
              <a:ext uri="{FF2B5EF4-FFF2-40B4-BE49-F238E27FC236}">
                <a16:creationId xmlns:a16="http://schemas.microsoft.com/office/drawing/2014/main" id="{6FE91875-B08D-63D6-CDBE-88A959A69D11}"/>
              </a:ext>
            </a:extLst>
          </p:cNvPr>
          <p:cNvCxnSpPr>
            <a:cxnSpLocks/>
          </p:cNvCxnSpPr>
          <p:nvPr/>
        </p:nvCxnSpPr>
        <p:spPr>
          <a:xfrm flipH="1" flipV="1">
            <a:off x="930332" y="4838543"/>
            <a:ext cx="927554" cy="182911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线箭头连接符 88">
            <a:extLst>
              <a:ext uri="{FF2B5EF4-FFF2-40B4-BE49-F238E27FC236}">
                <a16:creationId xmlns:a16="http://schemas.microsoft.com/office/drawing/2014/main" id="{FB58BFF3-04AB-3B07-6611-D33754936EE8}"/>
              </a:ext>
            </a:extLst>
          </p:cNvPr>
          <p:cNvCxnSpPr>
            <a:cxnSpLocks/>
          </p:cNvCxnSpPr>
          <p:nvPr/>
        </p:nvCxnSpPr>
        <p:spPr>
          <a:xfrm flipV="1">
            <a:off x="866219" y="4063750"/>
            <a:ext cx="256941" cy="633661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线箭头连接符 92">
            <a:extLst>
              <a:ext uri="{FF2B5EF4-FFF2-40B4-BE49-F238E27FC236}">
                <a16:creationId xmlns:a16="http://schemas.microsoft.com/office/drawing/2014/main" id="{9B4AF0DE-2092-A6B3-35B6-F219C5911959}"/>
              </a:ext>
            </a:extLst>
          </p:cNvPr>
          <p:cNvCxnSpPr>
            <a:cxnSpLocks/>
          </p:cNvCxnSpPr>
          <p:nvPr/>
        </p:nvCxnSpPr>
        <p:spPr>
          <a:xfrm flipH="1" flipV="1">
            <a:off x="1300760" y="4659676"/>
            <a:ext cx="569378" cy="341583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线箭头连接符 95">
            <a:extLst>
              <a:ext uri="{FF2B5EF4-FFF2-40B4-BE49-F238E27FC236}">
                <a16:creationId xmlns:a16="http://schemas.microsoft.com/office/drawing/2014/main" id="{16B8ACED-2CB3-63DC-9789-F37DAB0E32BB}"/>
              </a:ext>
            </a:extLst>
          </p:cNvPr>
          <p:cNvCxnSpPr>
            <a:cxnSpLocks/>
          </p:cNvCxnSpPr>
          <p:nvPr/>
        </p:nvCxnSpPr>
        <p:spPr>
          <a:xfrm flipH="1">
            <a:off x="3207843" y="4090559"/>
            <a:ext cx="22659" cy="302289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线箭头连接符 96">
            <a:extLst>
              <a:ext uri="{FF2B5EF4-FFF2-40B4-BE49-F238E27FC236}">
                <a16:creationId xmlns:a16="http://schemas.microsoft.com/office/drawing/2014/main" id="{A8AF4775-5312-269D-3CB0-8FA4F8C767A4}"/>
              </a:ext>
            </a:extLst>
          </p:cNvPr>
          <p:cNvCxnSpPr>
            <a:cxnSpLocks/>
          </p:cNvCxnSpPr>
          <p:nvPr/>
        </p:nvCxnSpPr>
        <p:spPr>
          <a:xfrm>
            <a:off x="2918149" y="4215971"/>
            <a:ext cx="217709" cy="233088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线箭头连接符 98">
            <a:extLst>
              <a:ext uri="{FF2B5EF4-FFF2-40B4-BE49-F238E27FC236}">
                <a16:creationId xmlns:a16="http://schemas.microsoft.com/office/drawing/2014/main" id="{80BEC7DB-2893-6D0E-0A6F-6446DEF239C1}"/>
              </a:ext>
            </a:extLst>
          </p:cNvPr>
          <p:cNvCxnSpPr>
            <a:cxnSpLocks/>
          </p:cNvCxnSpPr>
          <p:nvPr/>
        </p:nvCxnSpPr>
        <p:spPr>
          <a:xfrm flipH="1">
            <a:off x="2932254" y="3997385"/>
            <a:ext cx="171663" cy="116709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线箭头连接符 100">
            <a:extLst>
              <a:ext uri="{FF2B5EF4-FFF2-40B4-BE49-F238E27FC236}">
                <a16:creationId xmlns:a16="http://schemas.microsoft.com/office/drawing/2014/main" id="{0CF9F9D3-192D-F3E8-F82D-3775FA5D6F8C}"/>
              </a:ext>
            </a:extLst>
          </p:cNvPr>
          <p:cNvCxnSpPr>
            <a:cxnSpLocks/>
          </p:cNvCxnSpPr>
          <p:nvPr/>
        </p:nvCxnSpPr>
        <p:spPr>
          <a:xfrm flipH="1">
            <a:off x="2393859" y="4537164"/>
            <a:ext cx="757953" cy="753484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176953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6567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Summary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内容占位符 2">
            <a:extLst>
              <a:ext uri="{FF2B5EF4-FFF2-40B4-BE49-F238E27FC236}">
                <a16:creationId xmlns:a16="http://schemas.microsoft.com/office/drawing/2014/main" id="{DCACDF7B-134E-25AB-056A-18C1B2353D3E}"/>
              </a:ext>
            </a:extLst>
          </p:cNvPr>
          <p:cNvSpPr txBox="1">
            <a:spLocks/>
          </p:cNvSpPr>
          <p:nvPr/>
        </p:nvSpPr>
        <p:spPr>
          <a:xfrm>
            <a:off x="814039" y="1493270"/>
            <a:ext cx="10823970" cy="387145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2000" dirty="0"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Hierarchy</a:t>
            </a:r>
            <a:r>
              <a:rPr kumimoji="1" lang="zh-CN" altLang="en-US" sz="2000" dirty="0"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of</a:t>
            </a:r>
            <a:r>
              <a:rPr kumimoji="1" lang="zh-CN" altLang="en-US" sz="2000" dirty="0"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Models</a:t>
            </a:r>
          </a:p>
          <a:p>
            <a:r>
              <a:rPr kumimoji="1" lang="en-US" altLang="zh-CN" sz="2000" dirty="0"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Principles</a:t>
            </a:r>
            <a:r>
              <a:rPr kumimoji="1" lang="zh-CN" altLang="en-US" sz="2000" dirty="0"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of</a:t>
            </a:r>
            <a:r>
              <a:rPr kumimoji="1" lang="zh-CN" altLang="en-US" sz="2000" dirty="0"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Causal</a:t>
            </a:r>
            <a:r>
              <a:rPr kumimoji="1" lang="zh-CN" altLang="en-US" sz="2000" dirty="0"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Machine</a:t>
            </a:r>
            <a:r>
              <a:rPr kumimoji="1" lang="zh-CN" altLang="en-US" sz="2000" dirty="0"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Learning</a:t>
            </a:r>
          </a:p>
          <a:p>
            <a:r>
              <a:rPr kumimoji="1" lang="en-US" altLang="zh-CN" sz="2000" dirty="0"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PC</a:t>
            </a:r>
            <a:r>
              <a:rPr kumimoji="1" lang="zh-CN" altLang="en-US" sz="2000" dirty="0"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causal</a:t>
            </a:r>
            <a:r>
              <a:rPr kumimoji="1" lang="zh-CN" altLang="en-US" sz="2000" dirty="0"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discovery</a:t>
            </a:r>
            <a:r>
              <a:rPr kumimoji="1" lang="zh-CN" altLang="en-US" sz="2000" dirty="0"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algorithm</a:t>
            </a:r>
          </a:p>
          <a:p>
            <a:r>
              <a:rPr kumimoji="1" lang="en-US" altLang="zh-CN" sz="2000" dirty="0"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Causal</a:t>
            </a:r>
            <a:r>
              <a:rPr kumimoji="1" lang="zh-CN" altLang="en-US" sz="2000" dirty="0"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Representation</a:t>
            </a:r>
            <a:r>
              <a:rPr kumimoji="1" lang="zh-CN" altLang="en-US" sz="2000" dirty="0"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Learning</a:t>
            </a:r>
          </a:p>
          <a:p>
            <a:r>
              <a:rPr kumimoji="1" lang="en-US" altLang="zh-CN" sz="2000" dirty="0"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Causal</a:t>
            </a:r>
            <a:r>
              <a:rPr kumimoji="1" lang="zh-CN" altLang="en-US" sz="2000" dirty="0"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Emergence</a:t>
            </a:r>
            <a:r>
              <a:rPr kumimoji="1" lang="zh-CN" altLang="en-US" sz="2000" dirty="0"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and</a:t>
            </a:r>
            <a:r>
              <a:rPr kumimoji="1" lang="zh-CN" altLang="en-US" sz="2000" dirty="0"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Neural</a:t>
            </a:r>
            <a:r>
              <a:rPr kumimoji="1" lang="zh-CN" altLang="en-US" sz="2000" dirty="0"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Information</a:t>
            </a:r>
            <a:r>
              <a:rPr kumimoji="1" lang="zh-CN" altLang="en-US" sz="2000" dirty="0"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Squeezer</a:t>
            </a:r>
          </a:p>
          <a:p>
            <a:endParaRPr kumimoji="1" lang="zh-CN" altLang="en-US" sz="1600" dirty="0">
              <a:solidFill>
                <a:srgbClr val="FF0000"/>
              </a:solidFill>
              <a:latin typeface="Arial" panose="020B0604020202020204" pitchFamily="34" charset="0"/>
              <a:ea typeface="FangSong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3CDE3C3-A45C-E902-9E5A-5ACD5EC77770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A6D91DD-9A9A-4CF3-09A8-AADE24736CF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6057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105304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Mechanism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and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Causality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4425CC1B-43F6-9F79-C668-1D6AAB2E5794}"/>
                  </a:ext>
                </a:extLst>
              </p:cNvPr>
              <p:cNvSpPr txBox="1"/>
              <p:nvPr/>
            </p:nvSpPr>
            <p:spPr>
              <a:xfrm>
                <a:off x="1136314" y="2829879"/>
                <a:ext cx="1553887" cy="15255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  <m:t>𝑑𝑋</m:t>
                                    </m:r>
                                  </m:num>
                                  <m:den>
                                    <m: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  <m:t>𝑑𝑡</m:t>
                                    </m:r>
                                  </m:den>
                                </m:f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  <m: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</m:d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num>
                                  <m:den>
                                    <m: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  <m:t>𝑑𝑡</m:t>
                                    </m:r>
                                  </m:den>
                                </m:f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d>
                                  <m:dPr>
                                    <m:ctrlP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  <m: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</m:d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en-US" altLang="zh-CN" b="0" dirty="0"/>
              </a:p>
              <a:p>
                <a:endParaRPr kumimoji="1" lang="zh-CN" altLang="en-US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4425CC1B-43F6-9F79-C668-1D6AAB2E57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6314" y="2829879"/>
                <a:ext cx="1553887" cy="152554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直线箭头连接符 40">
            <a:extLst>
              <a:ext uri="{FF2B5EF4-FFF2-40B4-BE49-F238E27FC236}">
                <a16:creationId xmlns:a16="http://schemas.microsoft.com/office/drawing/2014/main" id="{7C404902-B78F-B3B3-1227-F28F27AE0C36}"/>
              </a:ext>
            </a:extLst>
          </p:cNvPr>
          <p:cNvCxnSpPr>
            <a:cxnSpLocks/>
          </p:cNvCxnSpPr>
          <p:nvPr/>
        </p:nvCxnSpPr>
        <p:spPr>
          <a:xfrm>
            <a:off x="3130062" y="3378284"/>
            <a:ext cx="996461" cy="136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椭圆 1">
            <a:extLst>
              <a:ext uri="{FF2B5EF4-FFF2-40B4-BE49-F238E27FC236}">
                <a16:creationId xmlns:a16="http://schemas.microsoft.com/office/drawing/2014/main" id="{A95C22CC-3FD1-2CB6-C1C3-A15BAF79591C}"/>
              </a:ext>
            </a:extLst>
          </p:cNvPr>
          <p:cNvSpPr/>
          <p:nvPr/>
        </p:nvSpPr>
        <p:spPr>
          <a:xfrm>
            <a:off x="4999097" y="1535612"/>
            <a:ext cx="820615" cy="81863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60733774-5BA8-2F80-29F5-6010A6A23AE0}"/>
                  </a:ext>
                </a:extLst>
              </p:cNvPr>
              <p:cNvSpPr txBox="1"/>
              <p:nvPr/>
            </p:nvSpPr>
            <p:spPr>
              <a:xfrm>
                <a:off x="5305593" y="1806427"/>
                <a:ext cx="279628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zh-CN" altLang="en-US" dirty="0"/>
              </a:p>
            </p:txBody>
          </p:sp>
        </mc:Choice>
        <mc:Fallback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60733774-5BA8-2F80-29F5-6010A6A23A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5593" y="1806427"/>
                <a:ext cx="279628" cy="276999"/>
              </a:xfrm>
              <a:prstGeom prst="rect">
                <a:avLst/>
              </a:prstGeom>
              <a:blipFill>
                <a:blip r:embed="rId6"/>
                <a:stretch>
                  <a:fillRect l="-17391" r="-4348" b="-1304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椭圆 11">
            <a:extLst>
              <a:ext uri="{FF2B5EF4-FFF2-40B4-BE49-F238E27FC236}">
                <a16:creationId xmlns:a16="http://schemas.microsoft.com/office/drawing/2014/main" id="{411A9478-2C81-0565-5FA3-1943B6B2A25D}"/>
              </a:ext>
            </a:extLst>
          </p:cNvPr>
          <p:cNvSpPr/>
          <p:nvPr/>
        </p:nvSpPr>
        <p:spPr>
          <a:xfrm>
            <a:off x="6558266" y="1541750"/>
            <a:ext cx="820615" cy="81863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4761CC67-CF09-F727-492D-90565E8E6CCA}"/>
                  </a:ext>
                </a:extLst>
              </p:cNvPr>
              <p:cNvSpPr txBox="1"/>
              <p:nvPr/>
            </p:nvSpPr>
            <p:spPr>
              <a:xfrm>
                <a:off x="6864762" y="1812565"/>
                <a:ext cx="242246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zh-CN" altLang="en-US" dirty="0"/>
              </a:p>
            </p:txBody>
          </p:sp>
        </mc:Choice>
        <mc:Fallback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4761CC67-CF09-F727-492D-90565E8E6C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4762" y="1812565"/>
                <a:ext cx="242246" cy="276999"/>
              </a:xfrm>
              <a:prstGeom prst="rect">
                <a:avLst/>
              </a:prstGeom>
              <a:blipFill>
                <a:blip r:embed="rId7"/>
                <a:stretch>
                  <a:fillRect l="-20000" r="-5000" b="-1304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椭圆 13">
            <a:extLst>
              <a:ext uri="{FF2B5EF4-FFF2-40B4-BE49-F238E27FC236}">
                <a16:creationId xmlns:a16="http://schemas.microsoft.com/office/drawing/2014/main" id="{373D9EDC-904A-97BF-FCDD-E6F9377F5E28}"/>
              </a:ext>
            </a:extLst>
          </p:cNvPr>
          <p:cNvSpPr/>
          <p:nvPr/>
        </p:nvSpPr>
        <p:spPr>
          <a:xfrm>
            <a:off x="5006244" y="2931663"/>
            <a:ext cx="820615" cy="81863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5DBB92C0-F994-6CFC-5549-84AA449C356E}"/>
                  </a:ext>
                </a:extLst>
              </p:cNvPr>
              <p:cNvSpPr txBox="1"/>
              <p:nvPr/>
            </p:nvSpPr>
            <p:spPr>
              <a:xfrm>
                <a:off x="5265848" y="3202478"/>
                <a:ext cx="499239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kumimoji="1" lang="zh-CN" altLang="en-US" dirty="0"/>
              </a:p>
            </p:txBody>
          </p:sp>
        </mc:Choice>
        <mc:Fallback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5DBB92C0-F994-6CFC-5549-84AA449C35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5848" y="3202478"/>
                <a:ext cx="499239" cy="276999"/>
              </a:xfrm>
              <a:prstGeom prst="rect">
                <a:avLst/>
              </a:prstGeom>
              <a:blipFill>
                <a:blip r:embed="rId8"/>
                <a:stretch>
                  <a:fillRect l="-9756" r="-2439" b="-869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椭圆 15">
            <a:extLst>
              <a:ext uri="{FF2B5EF4-FFF2-40B4-BE49-F238E27FC236}">
                <a16:creationId xmlns:a16="http://schemas.microsoft.com/office/drawing/2014/main" id="{E7B97DAE-DC53-B095-090B-F2985E0B920A}"/>
              </a:ext>
            </a:extLst>
          </p:cNvPr>
          <p:cNvSpPr/>
          <p:nvPr/>
        </p:nvSpPr>
        <p:spPr>
          <a:xfrm>
            <a:off x="6565413" y="2937801"/>
            <a:ext cx="820615" cy="81863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398882D3-5A0A-6975-CAD8-1EF7487F5DA8}"/>
                  </a:ext>
                </a:extLst>
              </p:cNvPr>
              <p:cNvSpPr txBox="1"/>
              <p:nvPr/>
            </p:nvSpPr>
            <p:spPr>
              <a:xfrm>
                <a:off x="6825017" y="3208616"/>
                <a:ext cx="4618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398882D3-5A0A-6975-CAD8-1EF7487F5D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5017" y="3208616"/>
                <a:ext cx="461858" cy="276999"/>
              </a:xfrm>
              <a:prstGeom prst="rect">
                <a:avLst/>
              </a:prstGeom>
              <a:blipFill>
                <a:blip r:embed="rId9"/>
                <a:stretch>
                  <a:fillRect l="-10811" r="-5405" b="-130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直线箭头连接符 18">
            <a:extLst>
              <a:ext uri="{FF2B5EF4-FFF2-40B4-BE49-F238E27FC236}">
                <a16:creationId xmlns:a16="http://schemas.microsoft.com/office/drawing/2014/main" id="{253828C8-4DF7-C062-6A1F-F7F9A79D9886}"/>
              </a:ext>
            </a:extLst>
          </p:cNvPr>
          <p:cNvCxnSpPr>
            <a:cxnSpLocks/>
            <a:stCxn id="2" idx="5"/>
            <a:endCxn id="16" idx="1"/>
          </p:cNvCxnSpPr>
          <p:nvPr/>
        </p:nvCxnSpPr>
        <p:spPr>
          <a:xfrm>
            <a:off x="5699536" y="2234356"/>
            <a:ext cx="986053" cy="8233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线箭头连接符 21">
            <a:extLst>
              <a:ext uri="{FF2B5EF4-FFF2-40B4-BE49-F238E27FC236}">
                <a16:creationId xmlns:a16="http://schemas.microsoft.com/office/drawing/2014/main" id="{B25A5012-C58B-6B13-5C9F-19C500221431}"/>
              </a:ext>
            </a:extLst>
          </p:cNvPr>
          <p:cNvCxnSpPr>
            <a:stCxn id="12" idx="3"/>
            <a:endCxn id="14" idx="7"/>
          </p:cNvCxnSpPr>
          <p:nvPr/>
        </p:nvCxnSpPr>
        <p:spPr>
          <a:xfrm flipH="1">
            <a:off x="5706683" y="2240494"/>
            <a:ext cx="971759" cy="8110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椭圆 29">
            <a:extLst>
              <a:ext uri="{FF2B5EF4-FFF2-40B4-BE49-F238E27FC236}">
                <a16:creationId xmlns:a16="http://schemas.microsoft.com/office/drawing/2014/main" id="{78556FEB-0C31-E61F-8824-392AAF6FDD8B}"/>
              </a:ext>
            </a:extLst>
          </p:cNvPr>
          <p:cNvSpPr/>
          <p:nvPr/>
        </p:nvSpPr>
        <p:spPr>
          <a:xfrm>
            <a:off x="5044394" y="4329677"/>
            <a:ext cx="820615" cy="81863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72315A65-016B-EB71-D4DD-236078193355}"/>
                  </a:ext>
                </a:extLst>
              </p:cNvPr>
              <p:cNvSpPr txBox="1"/>
              <p:nvPr/>
            </p:nvSpPr>
            <p:spPr>
              <a:xfrm>
                <a:off x="5303998" y="4600492"/>
                <a:ext cx="499239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+2</m:t>
                          </m:r>
                        </m:sub>
                      </m:sSub>
                    </m:oMath>
                  </m:oMathPara>
                </a14:m>
                <a:endParaRPr kumimoji="1" lang="zh-CN" altLang="en-US" dirty="0"/>
              </a:p>
            </p:txBody>
          </p:sp>
        </mc:Choice>
        <mc:Fallback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72315A65-016B-EB71-D4DD-2360781933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3998" y="4600492"/>
                <a:ext cx="499239" cy="276999"/>
              </a:xfrm>
              <a:prstGeom prst="rect">
                <a:avLst/>
              </a:prstGeom>
              <a:blipFill>
                <a:blip r:embed="rId10"/>
                <a:stretch>
                  <a:fillRect l="-10000" r="-2500" b="-1818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椭圆 39">
            <a:extLst>
              <a:ext uri="{FF2B5EF4-FFF2-40B4-BE49-F238E27FC236}">
                <a16:creationId xmlns:a16="http://schemas.microsoft.com/office/drawing/2014/main" id="{CBDF0926-61C4-BB1E-1385-144C85B29885}"/>
              </a:ext>
            </a:extLst>
          </p:cNvPr>
          <p:cNvSpPr/>
          <p:nvPr/>
        </p:nvSpPr>
        <p:spPr>
          <a:xfrm>
            <a:off x="6603563" y="4335815"/>
            <a:ext cx="820615" cy="81863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CA848A4A-35F7-D2E2-A6FD-3E2A955AE7A9}"/>
                  </a:ext>
                </a:extLst>
              </p:cNvPr>
              <p:cNvSpPr txBox="1"/>
              <p:nvPr/>
            </p:nvSpPr>
            <p:spPr>
              <a:xfrm>
                <a:off x="6863167" y="4606630"/>
                <a:ext cx="4618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+2</m:t>
                          </m:r>
                        </m:sub>
                      </m:sSub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CA848A4A-35F7-D2E2-A6FD-3E2A955AE7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3167" y="4606630"/>
                <a:ext cx="461858" cy="276999"/>
              </a:xfrm>
              <a:prstGeom prst="rect">
                <a:avLst/>
              </a:prstGeom>
              <a:blipFill>
                <a:blip r:embed="rId11"/>
                <a:stretch>
                  <a:fillRect l="-10811" r="-2703" b="-130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直线箭头连接符 42">
            <a:extLst>
              <a:ext uri="{FF2B5EF4-FFF2-40B4-BE49-F238E27FC236}">
                <a16:creationId xmlns:a16="http://schemas.microsoft.com/office/drawing/2014/main" id="{32A45269-B98B-8C97-5CC4-8369CEEDB605}"/>
              </a:ext>
            </a:extLst>
          </p:cNvPr>
          <p:cNvCxnSpPr>
            <a:cxnSpLocks/>
            <a:endCxn id="40" idx="1"/>
          </p:cNvCxnSpPr>
          <p:nvPr/>
        </p:nvCxnSpPr>
        <p:spPr>
          <a:xfrm>
            <a:off x="5737686" y="3632370"/>
            <a:ext cx="986053" cy="8233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线箭头连接符 50">
            <a:extLst>
              <a:ext uri="{FF2B5EF4-FFF2-40B4-BE49-F238E27FC236}">
                <a16:creationId xmlns:a16="http://schemas.microsoft.com/office/drawing/2014/main" id="{89B73910-A714-F447-B684-7840ABD56F92}"/>
              </a:ext>
            </a:extLst>
          </p:cNvPr>
          <p:cNvCxnSpPr>
            <a:cxnSpLocks/>
            <a:endCxn id="30" idx="7"/>
          </p:cNvCxnSpPr>
          <p:nvPr/>
        </p:nvCxnSpPr>
        <p:spPr>
          <a:xfrm flipH="1">
            <a:off x="5744833" y="3638508"/>
            <a:ext cx="971759" cy="8110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文本框 52">
            <a:extLst>
              <a:ext uri="{FF2B5EF4-FFF2-40B4-BE49-F238E27FC236}">
                <a16:creationId xmlns:a16="http://schemas.microsoft.com/office/drawing/2014/main" id="{4B9E2909-F16C-335C-F7A2-8F6B839D5CEA}"/>
              </a:ext>
            </a:extLst>
          </p:cNvPr>
          <p:cNvSpPr txBox="1"/>
          <p:nvPr/>
        </p:nvSpPr>
        <p:spPr>
          <a:xfrm>
            <a:off x="6807964" y="5507419"/>
            <a:ext cx="1051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……</a:t>
            </a:r>
            <a:endParaRPr kumimoji="1" lang="zh-CN" altLang="en-US" dirty="0"/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BD695007-D23F-F789-2823-B92F67043824}"/>
              </a:ext>
            </a:extLst>
          </p:cNvPr>
          <p:cNvSpPr txBox="1"/>
          <p:nvPr/>
        </p:nvSpPr>
        <p:spPr>
          <a:xfrm>
            <a:off x="5239540" y="5507419"/>
            <a:ext cx="1051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……</a:t>
            </a:r>
            <a:endParaRPr kumimoji="1" lang="zh-CN" altLang="en-US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A52A300C-94B7-DD73-AF47-44EB010667A1}"/>
              </a:ext>
            </a:extLst>
          </p:cNvPr>
          <p:cNvSpPr txBox="1"/>
          <p:nvPr/>
        </p:nvSpPr>
        <p:spPr>
          <a:xfrm>
            <a:off x="574304" y="6328260"/>
            <a:ext cx="90961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Yumi Iwasaki, Herbert A. Simon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Causality and model abstraction,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Artificial Intelligence,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Volume 67, Issue 1,1994,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Pages 143-194,</a:t>
            </a:r>
            <a:endParaRPr lang="zh-CN" altLang="en-US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BF0384FE-66B2-37AF-350C-B8CC0FBE27F2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312080"/>
      </p:ext>
    </p:extLst>
  </p:cSld>
  <p:clrMapOvr>
    <a:masterClrMapping/>
  </p:clrMapOvr>
</p:sld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回顾">
  <a:themeElements>
    <a:clrScheme name="灰度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回顾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回顾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D26EA377-59BD-4C9C-9D94-EE8416EE4C79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离子会议室</Template>
  <TotalTime>0</TotalTime>
  <Words>4193</Words>
  <Application>Microsoft Macintosh PowerPoint</Application>
  <PresentationFormat>宽屏</PresentationFormat>
  <Paragraphs>816</Paragraphs>
  <Slides>89</Slides>
  <Notes>89</Notes>
  <HiddenSlides>3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89</vt:i4>
      </vt:variant>
    </vt:vector>
  </HeadingPairs>
  <TitlesOfParts>
    <vt:vector size="106" baseType="lpstr">
      <vt:lpstr>-apple-system</vt:lpstr>
      <vt:lpstr>NimbusRomNo9L</vt:lpstr>
      <vt:lpstr>PingFang SC</vt:lpstr>
      <vt:lpstr>Songti SC</vt:lpstr>
      <vt:lpstr>suxingme</vt:lpstr>
      <vt:lpstr>等线</vt:lpstr>
      <vt:lpstr>微软雅黑</vt:lpstr>
      <vt:lpstr>Arial</vt:lpstr>
      <vt:lpstr>Calibri</vt:lpstr>
      <vt:lpstr>Calibri Light</vt:lpstr>
      <vt:lpstr>Cambria Math</vt:lpstr>
      <vt:lpstr>Sagona Book</vt:lpstr>
      <vt:lpstr>Wingdings</vt:lpstr>
      <vt:lpstr>Wingdings 2</vt:lpstr>
      <vt:lpstr>HDOfficeLightV0</vt:lpstr>
      <vt:lpstr>1_HDOfficeLightV0</vt:lpstr>
      <vt:lpstr>回顾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lastModifiedBy/>
  <cp:revision>1</cp:revision>
  <cp:lastPrinted>2017-09-12T21:58:02Z</cp:lastPrinted>
  <dcterms:created xsi:type="dcterms:W3CDTF">2015-04-22T13:43:42Z</dcterms:created>
  <dcterms:modified xsi:type="dcterms:W3CDTF">2023-05-25T00:30:13Z</dcterms:modified>
  <cp:category/>
</cp:coreProperties>
</file>